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12" r:id="rId2"/>
  </p:sldMasterIdLst>
  <p:notesMasterIdLst>
    <p:notesMasterId r:id="rId21"/>
  </p:notesMasterIdLst>
  <p:sldIdLst>
    <p:sldId id="256" r:id="rId3"/>
    <p:sldId id="268" r:id="rId4"/>
    <p:sldId id="258" r:id="rId5"/>
    <p:sldId id="259" r:id="rId6"/>
    <p:sldId id="260" r:id="rId7"/>
    <p:sldId id="278" r:id="rId8"/>
    <p:sldId id="279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81" r:id="rId17"/>
    <p:sldId id="282" r:id="rId18"/>
    <p:sldId id="283" r:id="rId19"/>
    <p:sldId id="285" r:id="rId20"/>
  </p:sldIdLst>
  <p:sldSz cx="4572000" cy="2971800" type="hagakiCard"/>
  <p:notesSz cx="6794500" cy="9931400"/>
  <p:defaultTextStyle>
    <a:defPPr>
      <a:defRPr lang="ja-JP"/>
    </a:defPPr>
    <a:lvl1pPr marL="0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1pPr>
    <a:lvl2pPr marL="215482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2pPr>
    <a:lvl3pPr marL="430962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3pPr>
    <a:lvl4pPr marL="646443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4pPr>
    <a:lvl5pPr marL="861925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5pPr>
    <a:lvl6pPr marL="1077406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6pPr>
    <a:lvl7pPr marL="1292886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7pPr>
    <a:lvl8pPr marL="1508369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8pPr>
    <a:lvl9pPr marL="1723849" algn="l" defTabSz="430962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6">
          <p15:clr>
            <a:srgbClr val="A4A3A4"/>
          </p15:clr>
        </p15:guide>
        <p15:guide id="2" pos="14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996600"/>
    <a:srgbClr val="CC6600"/>
    <a:srgbClr val="996633"/>
    <a:srgbClr val="336600"/>
    <a:srgbClr val="FEC49C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728" autoAdjust="0"/>
  </p:normalViewPr>
  <p:slideViewPr>
    <p:cSldViewPr snapToObjects="1" showGuides="1">
      <p:cViewPr varScale="1">
        <p:scale>
          <a:sx n="188" d="100"/>
          <a:sy n="188" d="100"/>
        </p:scale>
        <p:origin x="72" y="384"/>
      </p:cViewPr>
      <p:guideLst>
        <p:guide orient="horz" pos="936"/>
        <p:guide pos="14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78" d="100"/>
          <a:sy n="78" d="100"/>
        </p:scale>
        <p:origin x="-3486" y="-8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keshi\Documents\&#20581;\&#12418;&#12418;&#33075;&#12493;&#12483;&#12488;&#38306;&#36899;\&#12418;&#12418;&#33075;&#12493;&#12483;&#12488;&#65288;&#24179;&#25104;26&#24180;12&#26376;&#33075;&#21330;&#20013;&#12497;&#12473;&#22577;&#21578;&#65289;\&#24613;&#24615;&#26399;\&#24613;&#24615;&#26399;201409-11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keshi\Documents\&#20581;\&#12418;&#12418;&#33075;&#12493;&#12483;&#12488;&#38306;&#36899;\&#12418;&#12418;&#33075;&#12493;&#12483;&#12488;&#65288;&#24179;&#25104;26&#24180;12&#26376;&#33075;&#21330;&#20013;&#12497;&#12473;&#22577;&#21578;&#65289;\&#22238;&#24489;&#26399;\&#22238;&#24489;&#26399;201409-11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keshi\Documents\&#20581;\&#12418;&#12418;&#33075;&#12493;&#12483;&#12488;&#38306;&#36899;\&#12418;&#12418;&#33075;&#12493;&#12483;&#12488;&#65288;&#24179;&#25104;26&#24180;12&#26376;&#33075;&#21330;&#20013;&#12497;&#12473;&#22577;&#21578;&#65289;\&#22238;&#24489;&#26399;\&#22238;&#24489;&#26399;201409-11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keshi\Documents\&#20581;\&#12418;&#12418;&#33075;&#12493;&#12483;&#12488;&#38306;&#36899;\&#12418;&#12418;&#33075;&#12493;&#12483;&#12488;&#65288;&#24179;&#25104;26&#24180;12&#26376;&#33075;&#21330;&#20013;&#12497;&#12473;&#22577;&#21578;&#65289;\&#24613;&#24615;&#26399;\&#24613;&#24615;&#26399;201409-11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keshi\Documents\&#20581;\&#12418;&#12418;&#33075;&#12493;&#12483;&#12488;&#38306;&#36899;\&#12418;&#12418;&#33075;&#12493;&#12483;&#12488;&#65288;&#24179;&#25104;26&#24180;12&#26376;&#33075;&#21330;&#20013;&#12497;&#12473;&#22577;&#21578;&#65289;\&#24613;&#24615;&#26399;\&#24613;&#24615;&#26399;201409-11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keshi\Documents\&#20581;\&#12418;&#12418;&#33075;&#12493;&#12483;&#12488;&#38306;&#36899;\&#12418;&#12418;&#33075;&#12493;&#12483;&#12488;&#65288;&#24179;&#25104;26&#24180;12&#26376;&#33075;&#21330;&#20013;&#12497;&#12473;&#22577;&#21578;&#65289;\&#24613;&#24615;&#26399;\&#24613;&#24615;&#26399;201409-11.xls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keshi\Documents\&#20581;\&#12418;&#12418;&#33075;&#12493;&#12483;&#12488;&#38306;&#36899;\&#12418;&#12418;&#33075;&#12493;&#12483;&#12488;&#65288;&#24179;&#25104;26&#24180;12&#26376;&#33075;&#21330;&#20013;&#12497;&#12473;&#22577;&#21578;&#65289;\&#22238;&#24489;&#26399;\&#22238;&#24489;&#26399;201409-11.xl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keshi\Documents\&#20581;\&#12418;&#12418;&#33075;&#12493;&#12483;&#12488;&#38306;&#36899;\&#12418;&#12418;&#33075;&#12493;&#12483;&#12488;&#65288;&#24179;&#25104;26&#24180;12&#26376;&#33075;&#21330;&#20013;&#12497;&#12473;&#22577;&#21578;&#65289;\&#22238;&#24489;&#26399;\&#22238;&#24489;&#26399;201409-11.xls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keshi\Documents\&#20581;\&#12418;&#12418;&#33075;&#12493;&#12483;&#12488;&#38306;&#36899;\&#12418;&#12418;&#33075;&#12493;&#12483;&#12488;&#65288;&#24179;&#25104;26&#24180;12&#26376;&#33075;&#21330;&#20013;&#12497;&#12473;&#22577;&#21578;&#65289;\&#22238;&#24489;&#26399;\&#22238;&#24489;&#26399;201409-11.xls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Sheet1!$A$27</c:f>
              <c:strCache>
                <c:ptCount val="1"/>
                <c:pt idx="0">
                  <c:v>全入院患者数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Sheet1!$B$26:$L$26</c:f>
              <c:strCache>
                <c:ptCount val="11"/>
                <c:pt idx="0">
                  <c:v>旭東</c:v>
                </c:pt>
                <c:pt idx="1">
                  <c:v>医療センター</c:v>
                </c:pt>
                <c:pt idx="2">
                  <c:v>市民</c:v>
                </c:pt>
                <c:pt idx="3">
                  <c:v>岡大</c:v>
                </c:pt>
                <c:pt idx="4">
                  <c:v>日赤</c:v>
                </c:pt>
                <c:pt idx="5">
                  <c:v>済生会</c:v>
                </c:pt>
                <c:pt idx="6">
                  <c:v>東部岡山</c:v>
                </c:pt>
                <c:pt idx="7">
                  <c:v>東部東備</c:v>
                </c:pt>
                <c:pt idx="8">
                  <c:v>労災</c:v>
                </c:pt>
                <c:pt idx="9">
                  <c:v>岡中</c:v>
                </c:pt>
                <c:pt idx="10">
                  <c:v>川崎</c:v>
                </c:pt>
              </c:strCache>
            </c:strRef>
          </c:cat>
          <c:val>
            <c:numRef>
              <c:f>Sheet1!$B$27:$L$27</c:f>
              <c:numCache>
                <c:formatCode>General</c:formatCode>
                <c:ptCount val="11"/>
                <c:pt idx="0">
                  <c:v>149</c:v>
                </c:pt>
                <c:pt idx="1">
                  <c:v>45</c:v>
                </c:pt>
                <c:pt idx="2">
                  <c:v>95</c:v>
                </c:pt>
                <c:pt idx="3">
                  <c:v>7</c:v>
                </c:pt>
                <c:pt idx="4">
                  <c:v>68</c:v>
                </c:pt>
                <c:pt idx="5">
                  <c:v>48</c:v>
                </c:pt>
                <c:pt idx="6">
                  <c:v>50</c:v>
                </c:pt>
                <c:pt idx="7">
                  <c:v>46</c:v>
                </c:pt>
                <c:pt idx="8">
                  <c:v>41</c:v>
                </c:pt>
                <c:pt idx="9">
                  <c:v>25</c:v>
                </c:pt>
                <c:pt idx="10">
                  <c:v>33</c:v>
                </c:pt>
              </c:numCache>
            </c:numRef>
          </c:val>
        </c:ser>
        <c:ser>
          <c:idx val="1"/>
          <c:order val="1"/>
          <c:tx>
            <c:strRef>
              <c:f>Sheet1!$A$28</c:f>
              <c:strCache>
                <c:ptCount val="1"/>
                <c:pt idx="0">
                  <c:v>パス患者数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Sheet1!$B$26:$L$26</c:f>
              <c:strCache>
                <c:ptCount val="11"/>
                <c:pt idx="0">
                  <c:v>旭東</c:v>
                </c:pt>
                <c:pt idx="1">
                  <c:v>医療センター</c:v>
                </c:pt>
                <c:pt idx="2">
                  <c:v>市民</c:v>
                </c:pt>
                <c:pt idx="3">
                  <c:v>岡大</c:v>
                </c:pt>
                <c:pt idx="4">
                  <c:v>日赤</c:v>
                </c:pt>
                <c:pt idx="5">
                  <c:v>済生会</c:v>
                </c:pt>
                <c:pt idx="6">
                  <c:v>東部岡山</c:v>
                </c:pt>
                <c:pt idx="7">
                  <c:v>東部東備</c:v>
                </c:pt>
                <c:pt idx="8">
                  <c:v>労災</c:v>
                </c:pt>
                <c:pt idx="9">
                  <c:v>岡中</c:v>
                </c:pt>
                <c:pt idx="10">
                  <c:v>川崎</c:v>
                </c:pt>
              </c:strCache>
            </c:strRef>
          </c:cat>
          <c:val>
            <c:numRef>
              <c:f>Sheet1!$B$28:$L$28</c:f>
              <c:numCache>
                <c:formatCode>General</c:formatCode>
                <c:ptCount val="11"/>
                <c:pt idx="0">
                  <c:v>33</c:v>
                </c:pt>
                <c:pt idx="1">
                  <c:v>25</c:v>
                </c:pt>
                <c:pt idx="2">
                  <c:v>20</c:v>
                </c:pt>
                <c:pt idx="3">
                  <c:v>1</c:v>
                </c:pt>
                <c:pt idx="4">
                  <c:v>29</c:v>
                </c:pt>
                <c:pt idx="5">
                  <c:v>18</c:v>
                </c:pt>
                <c:pt idx="6">
                  <c:v>3</c:v>
                </c:pt>
                <c:pt idx="7">
                  <c:v>4</c:v>
                </c:pt>
                <c:pt idx="8">
                  <c:v>14</c:v>
                </c:pt>
                <c:pt idx="9">
                  <c:v>5</c:v>
                </c:pt>
                <c:pt idx="10">
                  <c:v>25</c:v>
                </c:pt>
              </c:numCache>
            </c:numRef>
          </c:val>
        </c:ser>
        <c:ser>
          <c:idx val="2"/>
          <c:order val="2"/>
          <c:tx>
            <c:strRef>
              <c:f>Sheet1!$A$29</c:f>
              <c:strCache>
                <c:ptCount val="1"/>
                <c:pt idx="0">
                  <c:v>在院日数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Sheet1!$B$26:$L$26</c:f>
              <c:strCache>
                <c:ptCount val="11"/>
                <c:pt idx="0">
                  <c:v>旭東</c:v>
                </c:pt>
                <c:pt idx="1">
                  <c:v>医療センター</c:v>
                </c:pt>
                <c:pt idx="2">
                  <c:v>市民</c:v>
                </c:pt>
                <c:pt idx="3">
                  <c:v>岡大</c:v>
                </c:pt>
                <c:pt idx="4">
                  <c:v>日赤</c:v>
                </c:pt>
                <c:pt idx="5">
                  <c:v>済生会</c:v>
                </c:pt>
                <c:pt idx="6">
                  <c:v>東部岡山</c:v>
                </c:pt>
                <c:pt idx="7">
                  <c:v>東部東備</c:v>
                </c:pt>
                <c:pt idx="8">
                  <c:v>労災</c:v>
                </c:pt>
                <c:pt idx="9">
                  <c:v>岡中</c:v>
                </c:pt>
                <c:pt idx="10">
                  <c:v>川崎</c:v>
                </c:pt>
              </c:strCache>
            </c:strRef>
          </c:cat>
          <c:val>
            <c:numRef>
              <c:f>Sheet1!$B$29:$L$29</c:f>
              <c:numCache>
                <c:formatCode>General</c:formatCode>
                <c:ptCount val="11"/>
                <c:pt idx="0">
                  <c:v>18</c:v>
                </c:pt>
                <c:pt idx="1">
                  <c:v>20.6</c:v>
                </c:pt>
                <c:pt idx="2">
                  <c:v>23.4</c:v>
                </c:pt>
                <c:pt idx="3">
                  <c:v>48</c:v>
                </c:pt>
                <c:pt idx="4">
                  <c:v>22</c:v>
                </c:pt>
                <c:pt idx="5">
                  <c:v>27.7</c:v>
                </c:pt>
                <c:pt idx="6">
                  <c:v>14.4</c:v>
                </c:pt>
                <c:pt idx="7">
                  <c:v>16.600000000000001</c:v>
                </c:pt>
                <c:pt idx="8">
                  <c:v>26.7</c:v>
                </c:pt>
                <c:pt idx="9">
                  <c:v>14</c:v>
                </c:pt>
                <c:pt idx="10">
                  <c:v>25.8</c:v>
                </c:pt>
              </c:numCache>
            </c:numRef>
          </c:val>
        </c:ser>
        <c:ser>
          <c:idx val="3"/>
          <c:order val="3"/>
          <c:tx>
            <c:strRef>
              <c:f>Sheet1!$A$30</c:f>
              <c:strCache>
                <c:ptCount val="1"/>
                <c:pt idx="0">
                  <c:v>パス患者在院日数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Sheet1!$B$26:$L$26</c:f>
              <c:strCache>
                <c:ptCount val="11"/>
                <c:pt idx="0">
                  <c:v>旭東</c:v>
                </c:pt>
                <c:pt idx="1">
                  <c:v>医療センター</c:v>
                </c:pt>
                <c:pt idx="2">
                  <c:v>市民</c:v>
                </c:pt>
                <c:pt idx="3">
                  <c:v>岡大</c:v>
                </c:pt>
                <c:pt idx="4">
                  <c:v>日赤</c:v>
                </c:pt>
                <c:pt idx="5">
                  <c:v>済生会</c:v>
                </c:pt>
                <c:pt idx="6">
                  <c:v>東部岡山</c:v>
                </c:pt>
                <c:pt idx="7">
                  <c:v>東部東備</c:v>
                </c:pt>
                <c:pt idx="8">
                  <c:v>労災</c:v>
                </c:pt>
                <c:pt idx="9">
                  <c:v>岡中</c:v>
                </c:pt>
                <c:pt idx="10">
                  <c:v>川崎</c:v>
                </c:pt>
              </c:strCache>
            </c:strRef>
          </c:cat>
          <c:val>
            <c:numRef>
              <c:f>Sheet1!$B$30:$L$30</c:f>
              <c:numCache>
                <c:formatCode>General</c:formatCode>
                <c:ptCount val="11"/>
                <c:pt idx="0">
                  <c:v>39.4</c:v>
                </c:pt>
                <c:pt idx="1">
                  <c:v>26.8</c:v>
                </c:pt>
                <c:pt idx="2">
                  <c:v>38.700000000000003</c:v>
                </c:pt>
                <c:pt idx="3">
                  <c:v>34</c:v>
                </c:pt>
                <c:pt idx="4">
                  <c:v>31</c:v>
                </c:pt>
                <c:pt idx="5">
                  <c:v>34.299999999999997</c:v>
                </c:pt>
                <c:pt idx="6">
                  <c:v>38</c:v>
                </c:pt>
                <c:pt idx="8">
                  <c:v>39.799999999999997</c:v>
                </c:pt>
                <c:pt idx="9">
                  <c:v>23</c:v>
                </c:pt>
                <c:pt idx="10">
                  <c:v>24.8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6068384"/>
        <c:axId val="326067208"/>
      </c:barChart>
      <c:catAx>
        <c:axId val="326068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26067208"/>
        <c:crosses val="autoZero"/>
        <c:auto val="1"/>
        <c:lblAlgn val="ctr"/>
        <c:lblOffset val="100"/>
        <c:noMultiLvlLbl val="0"/>
      </c:catAx>
      <c:valAx>
        <c:axId val="326067208"/>
        <c:scaling>
          <c:orientation val="minMax"/>
          <c:max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26068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Sheet2!$A$15</c:f>
              <c:strCache>
                <c:ptCount val="1"/>
                <c:pt idx="0">
                  <c:v>全入院患者数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Sheet2!$B$14:$S$14</c:f>
              <c:strCache>
                <c:ptCount val="18"/>
                <c:pt idx="0">
                  <c:v>草加</c:v>
                </c:pt>
                <c:pt idx="1">
                  <c:v>近藤</c:v>
                </c:pt>
                <c:pt idx="2">
                  <c:v>一心堂</c:v>
                </c:pt>
                <c:pt idx="3">
                  <c:v>西大寺</c:v>
                </c:pt>
                <c:pt idx="4">
                  <c:v>赤磐</c:v>
                </c:pt>
                <c:pt idx="5">
                  <c:v>高梁中央</c:v>
                </c:pt>
                <c:pt idx="6">
                  <c:v>協立</c:v>
                </c:pt>
                <c:pt idx="7">
                  <c:v>済生会吉備</c:v>
                </c:pt>
                <c:pt idx="8">
                  <c:v>津山第一</c:v>
                </c:pt>
                <c:pt idx="9">
                  <c:v>しげい</c:v>
                </c:pt>
                <c:pt idx="10">
                  <c:v>岡リハ</c:v>
                </c:pt>
                <c:pt idx="11">
                  <c:v>岡南</c:v>
                </c:pt>
                <c:pt idx="12">
                  <c:v>玉野市民</c:v>
                </c:pt>
                <c:pt idx="13">
                  <c:v>児中</c:v>
                </c:pt>
                <c:pt idx="14">
                  <c:v>佐藤</c:v>
                </c:pt>
                <c:pt idx="15">
                  <c:v>藤田</c:v>
                </c:pt>
                <c:pt idx="16">
                  <c:v>奉還町</c:v>
                </c:pt>
                <c:pt idx="17">
                  <c:v>重井</c:v>
                </c:pt>
              </c:strCache>
            </c:strRef>
          </c:cat>
          <c:val>
            <c:numRef>
              <c:f>Sheet2!$B$15:$S$15</c:f>
              <c:numCache>
                <c:formatCode>General</c:formatCode>
                <c:ptCount val="18"/>
                <c:pt idx="0">
                  <c:v>5</c:v>
                </c:pt>
                <c:pt idx="1">
                  <c:v>3</c:v>
                </c:pt>
                <c:pt idx="2">
                  <c:v>10</c:v>
                </c:pt>
                <c:pt idx="3">
                  <c:v>43</c:v>
                </c:pt>
                <c:pt idx="4">
                  <c:v>11</c:v>
                </c:pt>
                <c:pt idx="5">
                  <c:v>34</c:v>
                </c:pt>
                <c:pt idx="6">
                  <c:v>20</c:v>
                </c:pt>
                <c:pt idx="7">
                  <c:v>21</c:v>
                </c:pt>
                <c:pt idx="8">
                  <c:v>37</c:v>
                </c:pt>
                <c:pt idx="9">
                  <c:v>29</c:v>
                </c:pt>
                <c:pt idx="10">
                  <c:v>73</c:v>
                </c:pt>
                <c:pt idx="11">
                  <c:v>19</c:v>
                </c:pt>
                <c:pt idx="12">
                  <c:v>6</c:v>
                </c:pt>
                <c:pt idx="13">
                  <c:v>37</c:v>
                </c:pt>
                <c:pt idx="14">
                  <c:v>8</c:v>
                </c:pt>
                <c:pt idx="15">
                  <c:v>7</c:v>
                </c:pt>
                <c:pt idx="16">
                  <c:v>28</c:v>
                </c:pt>
                <c:pt idx="17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Sheet2!$A$16</c:f>
              <c:strCache>
                <c:ptCount val="1"/>
                <c:pt idx="0">
                  <c:v>パス患者数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Sheet2!$B$14:$S$14</c:f>
              <c:strCache>
                <c:ptCount val="18"/>
                <c:pt idx="0">
                  <c:v>草加</c:v>
                </c:pt>
                <c:pt idx="1">
                  <c:v>近藤</c:v>
                </c:pt>
                <c:pt idx="2">
                  <c:v>一心堂</c:v>
                </c:pt>
                <c:pt idx="3">
                  <c:v>西大寺</c:v>
                </c:pt>
                <c:pt idx="4">
                  <c:v>赤磐</c:v>
                </c:pt>
                <c:pt idx="5">
                  <c:v>高梁中央</c:v>
                </c:pt>
                <c:pt idx="6">
                  <c:v>協立</c:v>
                </c:pt>
                <c:pt idx="7">
                  <c:v>済生会吉備</c:v>
                </c:pt>
                <c:pt idx="8">
                  <c:v>津山第一</c:v>
                </c:pt>
                <c:pt idx="9">
                  <c:v>しげい</c:v>
                </c:pt>
                <c:pt idx="10">
                  <c:v>岡リハ</c:v>
                </c:pt>
                <c:pt idx="11">
                  <c:v>岡南</c:v>
                </c:pt>
                <c:pt idx="12">
                  <c:v>玉野市民</c:v>
                </c:pt>
                <c:pt idx="13">
                  <c:v>児中</c:v>
                </c:pt>
                <c:pt idx="14">
                  <c:v>佐藤</c:v>
                </c:pt>
                <c:pt idx="15">
                  <c:v>藤田</c:v>
                </c:pt>
                <c:pt idx="16">
                  <c:v>奉還町</c:v>
                </c:pt>
                <c:pt idx="17">
                  <c:v>重井</c:v>
                </c:pt>
              </c:strCache>
            </c:strRef>
          </c:cat>
          <c:val>
            <c:numRef>
              <c:f>Sheet2!$B$16:$S$16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9</c:v>
                </c:pt>
                <c:pt idx="7">
                  <c:v>17</c:v>
                </c:pt>
                <c:pt idx="8">
                  <c:v>1</c:v>
                </c:pt>
                <c:pt idx="9">
                  <c:v>15</c:v>
                </c:pt>
                <c:pt idx="10">
                  <c:v>59</c:v>
                </c:pt>
                <c:pt idx="11">
                  <c:v>17</c:v>
                </c:pt>
                <c:pt idx="12">
                  <c:v>2</c:v>
                </c:pt>
                <c:pt idx="13">
                  <c:v>1</c:v>
                </c:pt>
                <c:pt idx="14">
                  <c:v>7</c:v>
                </c:pt>
                <c:pt idx="15">
                  <c:v>2</c:v>
                </c:pt>
                <c:pt idx="16">
                  <c:v>22</c:v>
                </c:pt>
                <c:pt idx="17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Sheet2!$A$17</c:f>
              <c:strCache>
                <c:ptCount val="1"/>
                <c:pt idx="0">
                  <c:v>在院日数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Sheet2!$B$14:$S$14</c:f>
              <c:strCache>
                <c:ptCount val="18"/>
                <c:pt idx="0">
                  <c:v>草加</c:v>
                </c:pt>
                <c:pt idx="1">
                  <c:v>近藤</c:v>
                </c:pt>
                <c:pt idx="2">
                  <c:v>一心堂</c:v>
                </c:pt>
                <c:pt idx="3">
                  <c:v>西大寺</c:v>
                </c:pt>
                <c:pt idx="4">
                  <c:v>赤磐</c:v>
                </c:pt>
                <c:pt idx="5">
                  <c:v>高梁中央</c:v>
                </c:pt>
                <c:pt idx="6">
                  <c:v>協立</c:v>
                </c:pt>
                <c:pt idx="7">
                  <c:v>済生会吉備</c:v>
                </c:pt>
                <c:pt idx="8">
                  <c:v>津山第一</c:v>
                </c:pt>
                <c:pt idx="9">
                  <c:v>しげい</c:v>
                </c:pt>
                <c:pt idx="10">
                  <c:v>岡リハ</c:v>
                </c:pt>
                <c:pt idx="11">
                  <c:v>岡南</c:v>
                </c:pt>
                <c:pt idx="12">
                  <c:v>玉野市民</c:v>
                </c:pt>
                <c:pt idx="13">
                  <c:v>児中</c:v>
                </c:pt>
                <c:pt idx="14">
                  <c:v>佐藤</c:v>
                </c:pt>
                <c:pt idx="15">
                  <c:v>藤田</c:v>
                </c:pt>
                <c:pt idx="16">
                  <c:v>奉還町</c:v>
                </c:pt>
                <c:pt idx="17">
                  <c:v>重井</c:v>
                </c:pt>
              </c:strCache>
            </c:strRef>
          </c:cat>
          <c:val>
            <c:numRef>
              <c:f>Sheet2!$B$17:$S$17</c:f>
              <c:numCache>
                <c:formatCode>General</c:formatCode>
                <c:ptCount val="18"/>
                <c:pt idx="0">
                  <c:v>14.6</c:v>
                </c:pt>
                <c:pt idx="1">
                  <c:v>31</c:v>
                </c:pt>
                <c:pt idx="2">
                  <c:v>32.4</c:v>
                </c:pt>
                <c:pt idx="3">
                  <c:v>41.8</c:v>
                </c:pt>
                <c:pt idx="4">
                  <c:v>41.81</c:v>
                </c:pt>
                <c:pt idx="5">
                  <c:v>42.15</c:v>
                </c:pt>
                <c:pt idx="6">
                  <c:v>62.4</c:v>
                </c:pt>
                <c:pt idx="7">
                  <c:v>70.099999999999994</c:v>
                </c:pt>
                <c:pt idx="8">
                  <c:v>76.92</c:v>
                </c:pt>
                <c:pt idx="9" formatCode="0.0">
                  <c:v>84.55</c:v>
                </c:pt>
                <c:pt idx="10" formatCode="0.0_ ">
                  <c:v>88.9</c:v>
                </c:pt>
                <c:pt idx="11">
                  <c:v>90.1</c:v>
                </c:pt>
                <c:pt idx="12">
                  <c:v>93</c:v>
                </c:pt>
                <c:pt idx="13">
                  <c:v>95.2</c:v>
                </c:pt>
                <c:pt idx="14">
                  <c:v>111</c:v>
                </c:pt>
                <c:pt idx="15">
                  <c:v>115.4</c:v>
                </c:pt>
                <c:pt idx="16">
                  <c:v>117.7</c:v>
                </c:pt>
                <c:pt idx="17">
                  <c:v>1002.8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246496"/>
        <c:axId val="214246888"/>
      </c:barChart>
      <c:catAx>
        <c:axId val="21424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4246888"/>
        <c:crosses val="autoZero"/>
        <c:auto val="1"/>
        <c:lblAlgn val="ctr"/>
        <c:lblOffset val="100"/>
        <c:noMultiLvlLbl val="0"/>
      </c:catAx>
      <c:valAx>
        <c:axId val="214246888"/>
        <c:scaling>
          <c:orientation val="minMax"/>
          <c:max val="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4246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Sheet2!$A$23</c:f>
              <c:strCache>
                <c:ptCount val="1"/>
                <c:pt idx="0">
                  <c:v>全入院患者数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Sheet2!$B$22:$K$22</c:f>
              <c:strCache>
                <c:ptCount val="10"/>
                <c:pt idx="0">
                  <c:v>協立</c:v>
                </c:pt>
                <c:pt idx="1">
                  <c:v>済生会吉備</c:v>
                </c:pt>
                <c:pt idx="2">
                  <c:v>津山第一</c:v>
                </c:pt>
                <c:pt idx="3">
                  <c:v>しげい</c:v>
                </c:pt>
                <c:pt idx="4">
                  <c:v>岡リハ</c:v>
                </c:pt>
                <c:pt idx="5">
                  <c:v>岡南</c:v>
                </c:pt>
                <c:pt idx="6">
                  <c:v>玉野市民</c:v>
                </c:pt>
                <c:pt idx="7">
                  <c:v>児中</c:v>
                </c:pt>
                <c:pt idx="8">
                  <c:v>藤田</c:v>
                </c:pt>
                <c:pt idx="9">
                  <c:v>奉還町</c:v>
                </c:pt>
              </c:strCache>
            </c:strRef>
          </c:cat>
          <c:val>
            <c:numRef>
              <c:f>Sheet2!$B$23:$K$23</c:f>
              <c:numCache>
                <c:formatCode>General</c:formatCode>
                <c:ptCount val="10"/>
                <c:pt idx="0">
                  <c:v>20</c:v>
                </c:pt>
                <c:pt idx="1">
                  <c:v>21</c:v>
                </c:pt>
                <c:pt idx="2">
                  <c:v>37</c:v>
                </c:pt>
                <c:pt idx="3">
                  <c:v>29</c:v>
                </c:pt>
                <c:pt idx="4">
                  <c:v>73</c:v>
                </c:pt>
                <c:pt idx="5">
                  <c:v>19</c:v>
                </c:pt>
                <c:pt idx="6">
                  <c:v>6</c:v>
                </c:pt>
                <c:pt idx="7">
                  <c:v>37</c:v>
                </c:pt>
                <c:pt idx="8">
                  <c:v>7</c:v>
                </c:pt>
                <c:pt idx="9">
                  <c:v>28</c:v>
                </c:pt>
              </c:numCache>
            </c:numRef>
          </c:val>
        </c:ser>
        <c:ser>
          <c:idx val="1"/>
          <c:order val="1"/>
          <c:tx>
            <c:strRef>
              <c:f>Sheet2!$A$24</c:f>
              <c:strCache>
                <c:ptCount val="1"/>
                <c:pt idx="0">
                  <c:v>パス患者数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Sheet2!$B$22:$K$22</c:f>
              <c:strCache>
                <c:ptCount val="10"/>
                <c:pt idx="0">
                  <c:v>協立</c:v>
                </c:pt>
                <c:pt idx="1">
                  <c:v>済生会吉備</c:v>
                </c:pt>
                <c:pt idx="2">
                  <c:v>津山第一</c:v>
                </c:pt>
                <c:pt idx="3">
                  <c:v>しげい</c:v>
                </c:pt>
                <c:pt idx="4">
                  <c:v>岡リハ</c:v>
                </c:pt>
                <c:pt idx="5">
                  <c:v>岡南</c:v>
                </c:pt>
                <c:pt idx="6">
                  <c:v>玉野市民</c:v>
                </c:pt>
                <c:pt idx="7">
                  <c:v>児中</c:v>
                </c:pt>
                <c:pt idx="8">
                  <c:v>藤田</c:v>
                </c:pt>
                <c:pt idx="9">
                  <c:v>奉還町</c:v>
                </c:pt>
              </c:strCache>
            </c:strRef>
          </c:cat>
          <c:val>
            <c:numRef>
              <c:f>Sheet2!$B$24:$K$24</c:f>
              <c:numCache>
                <c:formatCode>General</c:formatCode>
                <c:ptCount val="10"/>
                <c:pt idx="0">
                  <c:v>9</c:v>
                </c:pt>
                <c:pt idx="1">
                  <c:v>17</c:v>
                </c:pt>
                <c:pt idx="2">
                  <c:v>1</c:v>
                </c:pt>
                <c:pt idx="3">
                  <c:v>15</c:v>
                </c:pt>
                <c:pt idx="4">
                  <c:v>59</c:v>
                </c:pt>
                <c:pt idx="5">
                  <c:v>17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22</c:v>
                </c:pt>
              </c:numCache>
            </c:numRef>
          </c:val>
        </c:ser>
        <c:ser>
          <c:idx val="2"/>
          <c:order val="2"/>
          <c:tx>
            <c:strRef>
              <c:f>Sheet2!$A$25</c:f>
              <c:strCache>
                <c:ptCount val="1"/>
                <c:pt idx="0">
                  <c:v>在院日数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Sheet2!$B$22:$K$22</c:f>
              <c:strCache>
                <c:ptCount val="10"/>
                <c:pt idx="0">
                  <c:v>協立</c:v>
                </c:pt>
                <c:pt idx="1">
                  <c:v>済生会吉備</c:v>
                </c:pt>
                <c:pt idx="2">
                  <c:v>津山第一</c:v>
                </c:pt>
                <c:pt idx="3">
                  <c:v>しげい</c:v>
                </c:pt>
                <c:pt idx="4">
                  <c:v>岡リハ</c:v>
                </c:pt>
                <c:pt idx="5">
                  <c:v>岡南</c:v>
                </c:pt>
                <c:pt idx="6">
                  <c:v>玉野市民</c:v>
                </c:pt>
                <c:pt idx="7">
                  <c:v>児中</c:v>
                </c:pt>
                <c:pt idx="8">
                  <c:v>藤田</c:v>
                </c:pt>
                <c:pt idx="9">
                  <c:v>奉還町</c:v>
                </c:pt>
              </c:strCache>
            </c:strRef>
          </c:cat>
          <c:val>
            <c:numRef>
              <c:f>Sheet2!$B$25:$K$25</c:f>
              <c:numCache>
                <c:formatCode>General</c:formatCode>
                <c:ptCount val="10"/>
                <c:pt idx="0">
                  <c:v>62.4</c:v>
                </c:pt>
                <c:pt idx="1">
                  <c:v>70.099999999999994</c:v>
                </c:pt>
                <c:pt idx="2">
                  <c:v>76.92</c:v>
                </c:pt>
                <c:pt idx="3" formatCode="0.0">
                  <c:v>84.55</c:v>
                </c:pt>
                <c:pt idx="4" formatCode="0.0_ ">
                  <c:v>88.9</c:v>
                </c:pt>
                <c:pt idx="5">
                  <c:v>90.1</c:v>
                </c:pt>
                <c:pt idx="6">
                  <c:v>93</c:v>
                </c:pt>
                <c:pt idx="7">
                  <c:v>95.2</c:v>
                </c:pt>
                <c:pt idx="8">
                  <c:v>115.4</c:v>
                </c:pt>
                <c:pt idx="9">
                  <c:v>117.7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1262872"/>
        <c:axId val="331262480"/>
      </c:barChart>
      <c:catAx>
        <c:axId val="331262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31262480"/>
        <c:crosses val="autoZero"/>
        <c:auto val="1"/>
        <c:lblAlgn val="ctr"/>
        <c:lblOffset val="100"/>
        <c:noMultiLvlLbl val="0"/>
      </c:catAx>
      <c:valAx>
        <c:axId val="331262480"/>
        <c:scaling>
          <c:orientation val="minMax"/>
          <c:max val="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31262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</c:dPt>
          <c:val>
            <c:numRef>
              <c:f>Sheet1!$X$7:$X$10</c:f>
              <c:numCache>
                <c:formatCode>0_ </c:formatCode>
                <c:ptCount val="4"/>
                <c:pt idx="0">
                  <c:v>371</c:v>
                </c:pt>
                <c:pt idx="1">
                  <c:v>125</c:v>
                </c:pt>
                <c:pt idx="2">
                  <c:v>32</c:v>
                </c:pt>
                <c:pt idx="3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</c:dPt>
          <c:val>
            <c:numRef>
              <c:f>Sheet1!$X$25:$X$29</c:f>
              <c:numCache>
                <c:formatCode>General</c:formatCode>
                <c:ptCount val="5"/>
                <c:pt idx="0">
                  <c:v>351</c:v>
                </c:pt>
                <c:pt idx="1">
                  <c:v>155</c:v>
                </c:pt>
                <c:pt idx="2">
                  <c:v>42</c:v>
                </c:pt>
                <c:pt idx="3">
                  <c:v>26</c:v>
                </c:pt>
                <c:pt idx="4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</c:dPt>
          <c:val>
            <c:numRef>
              <c:f>Sheet1!$Y$25:$Y$29</c:f>
              <c:numCache>
                <c:formatCode>General</c:formatCode>
                <c:ptCount val="5"/>
                <c:pt idx="0">
                  <c:v>153</c:v>
                </c:pt>
                <c:pt idx="1">
                  <c:v>12</c:v>
                </c:pt>
                <c:pt idx="2">
                  <c:v>2</c:v>
                </c:pt>
                <c:pt idx="3">
                  <c:v>8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</c:dPt>
          <c:val>
            <c:numRef>
              <c:f>Sheet1!$AL$7:$AL$10</c:f>
              <c:numCache>
                <c:formatCode>General</c:formatCode>
                <c:ptCount val="4"/>
                <c:pt idx="0">
                  <c:v>251</c:v>
                </c:pt>
                <c:pt idx="1">
                  <c:v>87</c:v>
                </c:pt>
                <c:pt idx="2">
                  <c:v>31</c:v>
                </c:pt>
                <c:pt idx="3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</c:dPt>
          <c:val>
            <c:numRef>
              <c:f>Sheet1!$AL$24:$AL$28</c:f>
              <c:numCache>
                <c:formatCode>General</c:formatCode>
                <c:ptCount val="5"/>
                <c:pt idx="0">
                  <c:v>234</c:v>
                </c:pt>
                <c:pt idx="1">
                  <c:v>28</c:v>
                </c:pt>
                <c:pt idx="2">
                  <c:v>39</c:v>
                </c:pt>
                <c:pt idx="3">
                  <c:v>47</c:v>
                </c:pt>
                <c:pt idx="4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</c:dPt>
          <c:val>
            <c:numRef>
              <c:f>Sheet1!$AM$24:$AM$27</c:f>
              <c:numCache>
                <c:formatCode>General</c:formatCode>
                <c:ptCount val="4"/>
                <c:pt idx="0">
                  <c:v>107</c:v>
                </c:pt>
                <c:pt idx="1">
                  <c:v>13</c:v>
                </c:pt>
                <c:pt idx="2">
                  <c:v>17</c:v>
                </c:pt>
                <c:pt idx="3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0.29758</cdr:x>
      <cdr:y>0.06856</cdr:y>
    </cdr:from>
    <cdr:to>
      <cdr:x>0.49758</cdr:x>
      <cdr:y>0.44152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360525" y="16809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ja-JP" altLang="en-US" dirty="0" smtClean="0">
              <a:solidFill>
                <a:schemeClr val="tx1"/>
              </a:solidFill>
            </a:rPr>
            <a:t>自宅退院　</a:t>
          </a:r>
          <a:r>
            <a:rPr lang="en-US" altLang="ja-JP" dirty="0" smtClean="0">
              <a:solidFill>
                <a:schemeClr val="tx1"/>
              </a:solidFill>
            </a:rPr>
            <a:t>5</a:t>
          </a:r>
          <a:r>
            <a:rPr lang="ja-JP" altLang="en-US" dirty="0" smtClean="0">
              <a:solidFill>
                <a:schemeClr val="tx1"/>
              </a:solidFill>
            </a:rPr>
            <a:t>％</a:t>
          </a:r>
          <a:endParaRPr lang="ja-JP" altLang="en-US" sz="11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0.437</cdr:x>
      <cdr:y>0.00425</cdr:y>
    </cdr:from>
    <cdr:to>
      <cdr:x>0.637</cdr:x>
      <cdr:y>0.37721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1997968" y="1041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ja-JP" altLang="en-US" dirty="0" smtClean="0">
              <a:solidFill>
                <a:schemeClr val="tx1"/>
              </a:solidFill>
            </a:rPr>
            <a:t>死亡　</a:t>
          </a:r>
          <a:r>
            <a:rPr lang="en-US" altLang="ja-JP" dirty="0" smtClean="0">
              <a:solidFill>
                <a:schemeClr val="tx1"/>
              </a:solidFill>
            </a:rPr>
            <a:t>1</a:t>
          </a:r>
          <a:r>
            <a:rPr lang="ja-JP" altLang="en-US" dirty="0" smtClean="0">
              <a:solidFill>
                <a:schemeClr val="tx1"/>
              </a:solidFill>
            </a:rPr>
            <a:t>％</a:t>
          </a:r>
          <a:endParaRPr lang="ja-JP" altLang="en-US" sz="1100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916CD-2D62-462D-AB12-0140C7D146E4}" type="datetimeFigureOut">
              <a:rPr kumimoji="1" lang="ja-JP" altLang="en-US" smtClean="0"/>
              <a:pPr/>
              <a:t>2014/12/15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533400" y="744538"/>
            <a:ext cx="5727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D78C3-8438-40D0-889B-97ADD4E7E8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3088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D78C3-8438-40D0-889B-97ADD4E7E8A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476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D78C3-8438-40D0-889B-97ADD4E7E8AA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37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4721" y="1433187"/>
            <a:ext cx="3558590" cy="637011"/>
          </a:xfrm>
        </p:spPr>
        <p:txBody>
          <a:bodyPr anchor="b"/>
          <a:lstStyle>
            <a:lvl1pPr>
              <a:defRPr sz="19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721" y="2070198"/>
            <a:ext cx="3558590" cy="373282"/>
          </a:xfrm>
        </p:spPr>
        <p:txBody>
          <a:bodyPr anchor="t">
            <a:normAutofit/>
          </a:bodyPr>
          <a:lstStyle>
            <a:lvl1pPr marL="0" indent="0" algn="l">
              <a:buNone/>
              <a:defRPr sz="900">
                <a:solidFill>
                  <a:schemeClr val="tx2">
                    <a:lumMod val="25000"/>
                  </a:schemeClr>
                </a:solidFill>
              </a:defRPr>
            </a:lvl1pPr>
            <a:lvl2pPr marL="215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1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6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2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7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3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08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41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2014/12/15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722" y="783190"/>
            <a:ext cx="3561540" cy="175562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2014/12/15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29781" y="292814"/>
            <a:ext cx="736481" cy="22469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721" y="292814"/>
            <a:ext cx="2733779" cy="22469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2014/12/15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1185382" indent="-107762">
              <a:buClr>
                <a:schemeClr val="tx2"/>
              </a:buClr>
              <a:buSzPct val="101000"/>
              <a:buFont typeface="Courier New" pitchFamily="49" charset="0"/>
              <a:buChar char="o"/>
              <a:defRPr sz="600"/>
            </a:lvl6pPr>
            <a:lvl7pPr marL="1400907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7pPr>
            <a:lvl8pPr marL="1616431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8pPr>
            <a:lvl9pPr marL="1831955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2014/12/15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722" y="1433718"/>
            <a:ext cx="3558589" cy="636480"/>
          </a:xfrm>
        </p:spPr>
        <p:txBody>
          <a:bodyPr anchor="b"/>
          <a:lstStyle>
            <a:lvl1pPr algn="r">
              <a:defRPr sz="15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722" y="2070198"/>
            <a:ext cx="3558589" cy="372840"/>
          </a:xfrm>
        </p:spPr>
        <p:txBody>
          <a:bodyPr anchor="t">
            <a:normAutofit/>
          </a:bodyPr>
          <a:lstStyle>
            <a:lvl1pPr marL="0" indent="0" algn="r">
              <a:buNone/>
              <a:defRPr sz="800">
                <a:solidFill>
                  <a:schemeClr val="tx2">
                    <a:lumMod val="25000"/>
                  </a:schemeClr>
                </a:solidFill>
              </a:defRPr>
            </a:lvl1pPr>
            <a:lvl2pPr marL="21552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3104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64657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862096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07762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29314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50866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724193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2014/12/15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722" y="292814"/>
            <a:ext cx="3561540" cy="40060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721" y="784225"/>
            <a:ext cx="1735639" cy="1755564"/>
          </a:xfrm>
        </p:spPr>
        <p:txBody>
          <a:bodyPr>
            <a:normAutofit/>
          </a:bodyPr>
          <a:lstStyle>
            <a:lvl5pPr>
              <a:defRPr/>
            </a:lvl5pPr>
            <a:lvl6pPr marL="1185382" indent="-107762">
              <a:buClr>
                <a:schemeClr val="tx2"/>
              </a:buClr>
              <a:buSzPct val="101000"/>
              <a:buFont typeface="Courier New" pitchFamily="49" charset="0"/>
              <a:buChar char="o"/>
              <a:defRPr sz="600"/>
            </a:lvl6pPr>
            <a:lvl7pPr marL="1400907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7pPr>
            <a:lvl8pPr marL="1616431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8pPr>
            <a:lvl9pPr marL="1831955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31641" y="784225"/>
            <a:ext cx="1734621" cy="1755564"/>
          </a:xfrm>
        </p:spPr>
        <p:txBody>
          <a:bodyPr>
            <a:normAutofit/>
          </a:bodyPr>
          <a:lstStyle>
            <a:lvl5pPr>
              <a:defRPr/>
            </a:lvl5pPr>
            <a:lvl6pPr marL="1185382" indent="-107762">
              <a:buClr>
                <a:schemeClr val="tx2"/>
              </a:buClr>
              <a:buSzPct val="101000"/>
              <a:buFont typeface="Courier New" pitchFamily="49" charset="0"/>
              <a:buChar char="o"/>
              <a:defRPr sz="600"/>
            </a:lvl6pPr>
            <a:lvl7pPr marL="1400907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7pPr>
            <a:lvl8pPr marL="1616431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8pPr>
            <a:lvl9pPr marL="1831955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2014/12/15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4112" y="785601"/>
            <a:ext cx="1566247" cy="249714"/>
          </a:xfrm>
        </p:spPr>
        <p:txBody>
          <a:bodyPr anchor="b">
            <a:noAutofit/>
          </a:bodyPr>
          <a:lstStyle>
            <a:lvl1pPr marL="0" indent="0">
              <a:buNone/>
              <a:defRPr sz="1100" b="0"/>
            </a:lvl1pPr>
            <a:lvl2pPr marL="215524" indent="0">
              <a:buNone/>
              <a:defRPr sz="900" b="1"/>
            </a:lvl2pPr>
            <a:lvl3pPr marL="431048" indent="0">
              <a:buNone/>
              <a:defRPr sz="800" b="1"/>
            </a:lvl3pPr>
            <a:lvl4pPr marL="646572" indent="0">
              <a:buNone/>
              <a:defRPr sz="800" b="1"/>
            </a:lvl4pPr>
            <a:lvl5pPr marL="862096" indent="0">
              <a:buNone/>
              <a:defRPr sz="800" b="1"/>
            </a:lvl5pPr>
            <a:lvl6pPr marL="1077620" indent="0">
              <a:buNone/>
              <a:defRPr sz="800" b="1"/>
            </a:lvl6pPr>
            <a:lvl7pPr marL="1293144" indent="0">
              <a:buNone/>
              <a:defRPr sz="800" b="1"/>
            </a:lvl7pPr>
            <a:lvl8pPr marL="1508669" indent="0">
              <a:buNone/>
              <a:defRPr sz="800" b="1"/>
            </a:lvl8pPr>
            <a:lvl9pPr marL="1724193" indent="0">
              <a:buNone/>
              <a:defRPr sz="8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721" y="1035316"/>
            <a:ext cx="1735639" cy="1504473"/>
          </a:xfrm>
        </p:spPr>
        <p:txBody>
          <a:bodyPr>
            <a:normAutofit/>
          </a:bodyPr>
          <a:lstStyle>
            <a:lvl5pPr>
              <a:defRPr/>
            </a:lvl5pPr>
            <a:lvl6pPr marL="1185382" indent="-107762">
              <a:buClr>
                <a:schemeClr val="tx2"/>
              </a:buClr>
              <a:buSzPct val="101000"/>
              <a:buFont typeface="Courier New" pitchFamily="49" charset="0"/>
              <a:buChar char="o"/>
              <a:defRPr sz="600"/>
            </a:lvl6pPr>
            <a:lvl7pPr marL="1400907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7pPr>
            <a:lvl8pPr marL="1616431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8pPr>
            <a:lvl9pPr marL="1831955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00737" y="785601"/>
            <a:ext cx="1566540" cy="249714"/>
          </a:xfrm>
        </p:spPr>
        <p:txBody>
          <a:bodyPr anchor="b">
            <a:noAutofit/>
          </a:bodyPr>
          <a:lstStyle>
            <a:lvl1pPr marL="0" indent="0">
              <a:buNone/>
              <a:defRPr sz="1100" b="0"/>
            </a:lvl1pPr>
            <a:lvl2pPr marL="215524" indent="0">
              <a:buNone/>
              <a:defRPr sz="900" b="1"/>
            </a:lvl2pPr>
            <a:lvl3pPr marL="431048" indent="0">
              <a:buNone/>
              <a:defRPr sz="800" b="1"/>
            </a:lvl3pPr>
            <a:lvl4pPr marL="646572" indent="0">
              <a:buNone/>
              <a:defRPr sz="800" b="1"/>
            </a:lvl4pPr>
            <a:lvl5pPr marL="862096" indent="0">
              <a:buNone/>
              <a:defRPr sz="800" b="1"/>
            </a:lvl5pPr>
            <a:lvl6pPr marL="1077620" indent="0">
              <a:buNone/>
              <a:defRPr sz="800" b="1"/>
            </a:lvl6pPr>
            <a:lvl7pPr marL="1293144" indent="0">
              <a:buNone/>
              <a:defRPr sz="800" b="1"/>
            </a:lvl7pPr>
            <a:lvl8pPr marL="1508669" indent="0">
              <a:buNone/>
              <a:defRPr sz="800" b="1"/>
            </a:lvl8pPr>
            <a:lvl9pPr marL="1724193" indent="0">
              <a:buNone/>
              <a:defRPr sz="8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31640" y="1035316"/>
            <a:ext cx="1735638" cy="1504473"/>
          </a:xfrm>
        </p:spPr>
        <p:txBody>
          <a:bodyPr>
            <a:normAutofit/>
          </a:bodyPr>
          <a:lstStyle>
            <a:lvl5pPr>
              <a:defRPr/>
            </a:lvl5pPr>
            <a:lvl6pPr marL="1185382" indent="-107762">
              <a:buClr>
                <a:schemeClr val="tx2"/>
              </a:buClr>
              <a:buSzPct val="101000"/>
              <a:buFont typeface="Courier New" pitchFamily="49" charset="0"/>
              <a:buChar char="o"/>
              <a:defRPr sz="600"/>
            </a:lvl6pPr>
            <a:lvl7pPr marL="1400907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7pPr>
            <a:lvl8pPr marL="1616431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8pPr>
            <a:lvl9pPr marL="1831955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2014/12/15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2014/12/15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2014/12/15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721" y="193305"/>
            <a:ext cx="1330325" cy="513873"/>
          </a:xfrm>
        </p:spPr>
        <p:txBody>
          <a:bodyPr anchor="b"/>
          <a:lstStyle>
            <a:lvl1pPr algn="l">
              <a:defRPr sz="11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6327" y="193305"/>
            <a:ext cx="2139935" cy="2346484"/>
          </a:xfrm>
        </p:spPr>
        <p:txBody>
          <a:bodyPr>
            <a:normAutofit/>
          </a:bodyPr>
          <a:lstStyle>
            <a:lvl5pPr>
              <a:defRPr/>
            </a:lvl5pPr>
            <a:lvl6pPr marL="1185382" indent="-107762">
              <a:buClr>
                <a:schemeClr val="tx2"/>
              </a:buClr>
              <a:buSzPct val="101000"/>
              <a:buFont typeface="Courier New" pitchFamily="49" charset="0"/>
              <a:buChar char="o"/>
              <a:defRPr sz="600"/>
            </a:lvl6pPr>
            <a:lvl7pPr marL="1400907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7pPr>
            <a:lvl8pPr marL="1616431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8pPr>
            <a:lvl9pPr marL="1831955" indent="-107762">
              <a:buClr>
                <a:schemeClr val="tx2"/>
              </a:buClr>
              <a:buFont typeface="Courier New" pitchFamily="49" charset="0"/>
              <a:buChar char="o"/>
              <a:defRPr sz="6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721" y="707178"/>
            <a:ext cx="1330325" cy="1832610"/>
          </a:xfrm>
        </p:spPr>
        <p:txBody>
          <a:bodyPr anchor="t">
            <a:normAutofit/>
          </a:bodyPr>
          <a:lstStyle>
            <a:lvl1pPr marL="0" indent="0">
              <a:buNone/>
              <a:defRPr sz="600"/>
            </a:lvl1pPr>
            <a:lvl2pPr marL="215524" indent="0">
              <a:buNone/>
              <a:defRPr sz="600"/>
            </a:lvl2pPr>
            <a:lvl3pPr marL="431048" indent="0">
              <a:buNone/>
              <a:defRPr sz="500"/>
            </a:lvl3pPr>
            <a:lvl4pPr marL="646572" indent="0">
              <a:buNone/>
              <a:defRPr sz="400"/>
            </a:lvl4pPr>
            <a:lvl5pPr marL="862096" indent="0">
              <a:buNone/>
              <a:defRPr sz="400"/>
            </a:lvl5pPr>
            <a:lvl6pPr marL="1077620" indent="0">
              <a:buNone/>
              <a:defRPr sz="400"/>
            </a:lvl6pPr>
            <a:lvl7pPr marL="1293144" indent="0">
              <a:buNone/>
              <a:defRPr sz="400"/>
            </a:lvl7pPr>
            <a:lvl8pPr marL="1508669" indent="0">
              <a:buNone/>
              <a:defRPr sz="400"/>
            </a:lvl8pPr>
            <a:lvl9pPr marL="1724193" indent="0">
              <a:buNone/>
              <a:defRPr sz="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2014/12/15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721" y="601059"/>
            <a:ext cx="1740694" cy="482410"/>
          </a:xfrm>
        </p:spPr>
        <p:txBody>
          <a:bodyPr anchor="b">
            <a:normAutofit/>
          </a:bodyPr>
          <a:lstStyle>
            <a:lvl1pPr algn="l">
              <a:defRPr sz="11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721" y="1083469"/>
            <a:ext cx="1740694" cy="1096420"/>
          </a:xfrm>
        </p:spPr>
        <p:txBody>
          <a:bodyPr anchor="t">
            <a:normAutofit/>
          </a:bodyPr>
          <a:lstStyle>
            <a:lvl1pPr marL="0" indent="0">
              <a:buNone/>
              <a:defRPr sz="600"/>
            </a:lvl1pPr>
            <a:lvl2pPr marL="215524" indent="0">
              <a:buNone/>
              <a:defRPr sz="600"/>
            </a:lvl2pPr>
            <a:lvl3pPr marL="431048" indent="0">
              <a:buNone/>
              <a:defRPr sz="500"/>
            </a:lvl3pPr>
            <a:lvl4pPr marL="646572" indent="0">
              <a:buNone/>
              <a:defRPr sz="400"/>
            </a:lvl4pPr>
            <a:lvl5pPr marL="862096" indent="0">
              <a:buNone/>
              <a:defRPr sz="400"/>
            </a:lvl5pPr>
            <a:lvl6pPr marL="1077620" indent="0">
              <a:buNone/>
              <a:defRPr sz="400"/>
            </a:lvl6pPr>
            <a:lvl7pPr marL="1293144" indent="0">
              <a:buNone/>
              <a:defRPr sz="400"/>
            </a:lvl7pPr>
            <a:lvl8pPr marL="1508669" indent="0">
              <a:buNone/>
              <a:defRPr sz="400"/>
            </a:lvl8pPr>
            <a:lvl9pPr marL="1724193" indent="0">
              <a:buNone/>
              <a:defRPr sz="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1348-D748-47DC-9C0B-CC026149C432}" type="datetimeFigureOut">
              <a:rPr kumimoji="1" lang="ja-JP" altLang="en-US" smtClean="0"/>
              <a:pPr/>
              <a:t>2014/12/15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32" name="Oval 31"/>
          <p:cNvSpPr/>
          <p:nvPr/>
        </p:nvSpPr>
        <p:spPr>
          <a:xfrm>
            <a:off x="2739624" y="622640"/>
            <a:ext cx="543327" cy="47088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3105" tIns="21552" rIns="43105" bIns="21552"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825271" y="611776"/>
            <a:ext cx="415183" cy="35982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3105" tIns="21552" rIns="43105" bIns="21552"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628092" y="820930"/>
            <a:ext cx="301182" cy="26102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3105" tIns="21552" rIns="43105" bIns="21552"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712073" y="784902"/>
            <a:ext cx="244794" cy="21215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3105" tIns="21552" rIns="43105" bIns="21552"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359381" y="902818"/>
            <a:ext cx="128301" cy="11119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3105" tIns="21552" rIns="43105" bIns="21552"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066046" y="430333"/>
            <a:ext cx="128301" cy="11119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3105" tIns="21552" rIns="43105" bIns="21552"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2529798" y="820930"/>
            <a:ext cx="98720" cy="85557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3105" tIns="21552" rIns="43105" bIns="21552"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074401" y="459590"/>
            <a:ext cx="98720" cy="85557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3105" tIns="21552" rIns="43105" bIns="21552"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2438400" y="693420"/>
            <a:ext cx="1714500" cy="14859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ja-JP" altLang="en-US" smtClean="0"/>
              <a:t>アイコンをクリックして図を追加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3279082" y="28738"/>
            <a:ext cx="1287756" cy="2945396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215524" rtl="0" eaLnBrk="1" latinLnBrk="0" hangingPunct="1"/>
                  <a:endParaRPr lang="en-US"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215524" rtl="0" eaLnBrk="1" latinLnBrk="0" hangingPunct="1"/>
                  <a:endParaRPr lang="en-US"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215524" rtl="0" eaLnBrk="1" latinLnBrk="0" hangingPunct="1"/>
                  <a:endParaRPr lang="en-US"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215524" rtl="0" eaLnBrk="1" latinLnBrk="0" hangingPunct="1"/>
                  <a:endParaRPr lang="en-US"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215524" rtl="0" eaLnBrk="1" latinLnBrk="0" hangingPunct="1"/>
                  <a:endParaRPr lang="en-US"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215524" rtl="0" eaLnBrk="1" latinLnBrk="0" hangingPunct="1"/>
              <a:endParaRPr lang="en-US" sz="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721" y="292814"/>
            <a:ext cx="3562557" cy="400606"/>
          </a:xfrm>
          <a:prstGeom prst="rect">
            <a:avLst/>
          </a:prstGeom>
        </p:spPr>
        <p:txBody>
          <a:bodyPr vert="horz" lIns="43105" tIns="21552" rIns="43105" bIns="21552" rtlCol="0" anchor="ctr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722" y="783190"/>
            <a:ext cx="3562556" cy="1755623"/>
          </a:xfrm>
          <a:prstGeom prst="rect">
            <a:avLst/>
          </a:prstGeom>
        </p:spPr>
        <p:txBody>
          <a:bodyPr vert="horz" lIns="43105" tIns="21552" rIns="43105" bIns="21552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18672" y="2579118"/>
            <a:ext cx="1066800" cy="158221"/>
          </a:xfrm>
          <a:prstGeom prst="rect">
            <a:avLst/>
          </a:prstGeom>
        </p:spPr>
        <p:txBody>
          <a:bodyPr vert="horz" lIns="43105" tIns="21552" rIns="43105" bIns="21552" rtlCol="0" anchor="b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31348-D748-47DC-9C0B-CC026149C432}" type="datetimeFigureOut">
              <a:rPr kumimoji="1" lang="ja-JP" altLang="en-US" smtClean="0"/>
              <a:pPr/>
              <a:t>2014/12/15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472" y="2579118"/>
            <a:ext cx="2628200" cy="158221"/>
          </a:xfrm>
          <a:prstGeom prst="rect">
            <a:avLst/>
          </a:prstGeom>
        </p:spPr>
        <p:txBody>
          <a:bodyPr vert="horz" lIns="43105" tIns="21552" rIns="43105" bIns="21552" rtlCol="0" anchor="b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6329" y="2579118"/>
            <a:ext cx="304144" cy="158221"/>
          </a:xfrm>
          <a:prstGeom prst="rect">
            <a:avLst/>
          </a:prstGeom>
        </p:spPr>
        <p:txBody>
          <a:bodyPr vert="horz" lIns="43105" tIns="21552" rIns="43105" bIns="21552" rtlCol="0" anchor="b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1076D-6D72-4081-B6E2-0B681D2E107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215524" rtl="0" eaLnBrk="1" latinLnBrk="0" hangingPunct="1">
        <a:spcBef>
          <a:spcPct val="0"/>
        </a:spcBef>
        <a:buNone/>
        <a:defRPr kumimoji="1" sz="15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161643" indent="-161643" algn="l" defTabSz="215524" rtl="0" eaLnBrk="1" latinLnBrk="0" hangingPunct="1">
        <a:spcBef>
          <a:spcPct val="20000"/>
        </a:spcBef>
        <a:spcAft>
          <a:spcPts val="283"/>
        </a:spcAft>
        <a:buClr>
          <a:schemeClr val="tx2"/>
        </a:buClr>
        <a:buFont typeface="Wingdings 2" charset="2"/>
        <a:buChar char="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350227" indent="-134703" algn="l" defTabSz="215524" rtl="0" eaLnBrk="1" latinLnBrk="0" hangingPunct="1">
        <a:spcBef>
          <a:spcPct val="20000"/>
        </a:spcBef>
        <a:spcAft>
          <a:spcPts val="283"/>
        </a:spcAft>
        <a:buClr>
          <a:schemeClr val="tx2"/>
        </a:buClr>
        <a:buFont typeface="Wingdings 2" charset="2"/>
        <a:buChar char="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538810" indent="-107762" algn="l" defTabSz="215524" rtl="0" eaLnBrk="1" latinLnBrk="0" hangingPunct="1">
        <a:spcBef>
          <a:spcPct val="20000"/>
        </a:spcBef>
        <a:spcAft>
          <a:spcPts val="283"/>
        </a:spcAft>
        <a:buClr>
          <a:schemeClr val="tx2"/>
        </a:buClr>
        <a:buFont typeface="Wingdings 2" charset="2"/>
        <a:buChar char=""/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754334" indent="-107762" algn="l" defTabSz="215524" rtl="0" eaLnBrk="1" latinLnBrk="0" hangingPunct="1">
        <a:spcBef>
          <a:spcPct val="20000"/>
        </a:spcBef>
        <a:spcAft>
          <a:spcPts val="283"/>
        </a:spcAft>
        <a:buClr>
          <a:schemeClr val="tx2"/>
        </a:buClr>
        <a:buFont typeface="Wingdings 2" charset="2"/>
        <a:buChar char=""/>
        <a:defRPr kumimoji="1"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969858" indent="-107762" algn="l" defTabSz="215524" rtl="0" eaLnBrk="1" latinLnBrk="0" hangingPunct="1">
        <a:spcBef>
          <a:spcPct val="20000"/>
        </a:spcBef>
        <a:spcAft>
          <a:spcPts val="283"/>
        </a:spcAft>
        <a:buClr>
          <a:schemeClr val="tx2"/>
        </a:buClr>
        <a:buFont typeface="Wingdings 2" charset="2"/>
        <a:buChar char=""/>
        <a:defRPr kumimoji="1"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1185382" indent="-107762" algn="l" defTabSz="215524" rtl="0" eaLnBrk="1" latinLnBrk="0" hangingPunct="1">
        <a:spcBef>
          <a:spcPct val="20000"/>
        </a:spcBef>
        <a:buFont typeface="Arial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00907" indent="-107762" algn="l" defTabSz="215524" rtl="0" eaLnBrk="1" latinLnBrk="0" hangingPunct="1">
        <a:spcBef>
          <a:spcPct val="20000"/>
        </a:spcBef>
        <a:buFont typeface="Arial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16431" indent="-107762" algn="l" defTabSz="215524" rtl="0" eaLnBrk="1" latinLnBrk="0" hangingPunct="1">
        <a:spcBef>
          <a:spcPct val="20000"/>
        </a:spcBef>
        <a:buFont typeface="Arial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31955" indent="-107762" algn="l" defTabSz="215524" rtl="0" eaLnBrk="1" latinLnBrk="0" hangingPunct="1">
        <a:spcBef>
          <a:spcPct val="20000"/>
        </a:spcBef>
        <a:buFont typeface="Arial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15524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31048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6572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62096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77620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93144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508669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724193" algn="l" defTabSz="215524" rtl="0" eaLnBrk="1" latinLnBrk="0" hangingPunct="1"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0" y="2562531"/>
            <a:ext cx="4572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endParaRPr lang="ja-JP" altLang="en-US" sz="2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Ravie" pitchFamily="82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5760" y="333772"/>
            <a:ext cx="4320480" cy="1010401"/>
          </a:xfrm>
          <a:noFill/>
        </p:spPr>
        <p:txBody>
          <a:bodyPr>
            <a:noAutofit/>
          </a:bodyPr>
          <a:lstStyle/>
          <a:p>
            <a:pPr algn="ctr"/>
            <a:r>
              <a:rPr lang="ja-JP" altLang="en-US" sz="2400" dirty="0" err="1" smtClean="0"/>
              <a:t>もも</a:t>
            </a:r>
            <a:r>
              <a:rPr lang="ja-JP" altLang="en-US" sz="2400" dirty="0" smtClean="0"/>
              <a:t>脳ネット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脳卒中連携パス結果報告</a:t>
            </a:r>
            <a:endParaRPr kumimoji="1" lang="ja-JP" altLang="en-US" sz="2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29816" y="1841099"/>
            <a:ext cx="3086100" cy="594360"/>
          </a:xfrm>
          <a:noFill/>
        </p:spPr>
        <p:txBody>
          <a:bodyPr>
            <a:normAutofit/>
          </a:bodyPr>
          <a:lstStyle/>
          <a:p>
            <a:pPr algn="r"/>
            <a:r>
              <a:rPr kumimoji="1" lang="ja-JP" altLang="en-US" sz="1400" dirty="0" smtClean="0">
                <a:solidFill>
                  <a:schemeClr val="tx1"/>
                </a:solidFill>
              </a:rPr>
              <a:t>担当　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岡山日赤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algn="r"/>
            <a:r>
              <a:rPr lang="ja-JP" altLang="en-US" sz="1400" dirty="0" smtClean="0">
                <a:solidFill>
                  <a:schemeClr val="tx1"/>
                </a:solidFill>
              </a:rPr>
              <a:t>岩永</a:t>
            </a:r>
            <a:r>
              <a:rPr lang="ja-JP" altLang="en-US" sz="1400" dirty="0" smtClean="0">
                <a:solidFill>
                  <a:schemeClr val="tx1"/>
                </a:solidFill>
              </a:rPr>
              <a:t>　健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7328338"/>
              </p:ext>
            </p:extLst>
          </p:nvPr>
        </p:nvGraphicFramePr>
        <p:xfrm>
          <a:off x="0" y="405780"/>
          <a:ext cx="4572000" cy="2451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721" y="84976"/>
            <a:ext cx="3562557" cy="400606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急性期パス利用患者の退院先</a:t>
            </a:r>
            <a:endParaRPr kumimoji="1" lang="ja-JP" altLang="en-US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69976" y="1917948"/>
            <a:ext cx="1172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回復期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86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61864" y="1051586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維持期・老健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22104" y="607478"/>
            <a:ext cx="1064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Ｎ＝</a:t>
            </a:r>
            <a:r>
              <a:rPr kumimoji="1" lang="en-US" altLang="ja-JP" sz="1400" dirty="0" smtClean="0"/>
              <a:t>177</a:t>
            </a:r>
            <a:r>
              <a:rPr kumimoji="1" lang="ja-JP" altLang="en-US" sz="1400" dirty="0" smtClean="0"/>
              <a:t>名</a:t>
            </a:r>
            <a:endParaRPr kumimoji="1" lang="ja-JP" altLang="en-US" sz="1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64682" y="837828"/>
            <a:ext cx="1210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>
                <a:latin typeface="+mj-lt"/>
              </a:rPr>
              <a:t>急性期</a:t>
            </a:r>
            <a:r>
              <a:rPr lang="ja-JP" altLang="en-US" sz="1400" b="1" dirty="0" smtClean="0">
                <a:latin typeface="+mj-lt"/>
              </a:rPr>
              <a:t>　</a:t>
            </a:r>
            <a:r>
              <a:rPr lang="en-US" altLang="ja-JP" sz="1400" b="1" dirty="0" smtClean="0">
                <a:latin typeface="+mj-lt"/>
              </a:rPr>
              <a:t>1</a:t>
            </a:r>
            <a:r>
              <a:rPr lang="ja-JP" altLang="en-US" sz="1400" b="1" dirty="0" smtClean="0">
                <a:latin typeface="+mj-lt"/>
              </a:rPr>
              <a:t>％</a:t>
            </a:r>
            <a:endParaRPr kumimoji="1" lang="ja-JP" alt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4840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6543736"/>
              </p:ext>
            </p:extLst>
          </p:nvPr>
        </p:nvGraphicFramePr>
        <p:xfrm>
          <a:off x="0" y="261764"/>
          <a:ext cx="4572000" cy="2595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602" y="92511"/>
            <a:ext cx="3562557" cy="400606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回復期の疾患内訳</a:t>
            </a:r>
            <a:endParaRPr kumimoji="1" lang="ja-JP" altLang="en-US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83633" y="614310"/>
            <a:ext cx="11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Ｎ＝</a:t>
            </a:r>
            <a:r>
              <a:rPr kumimoji="1" lang="en-US" altLang="ja-JP" sz="1600" dirty="0" smtClean="0"/>
              <a:t>388</a:t>
            </a:r>
            <a:r>
              <a:rPr kumimoji="1" lang="ja-JP" altLang="en-US" sz="1600" dirty="0" smtClean="0"/>
              <a:t>名</a:t>
            </a:r>
            <a:endParaRPr kumimoji="1" lang="ja-JP" altLang="en-US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69976" y="1917947"/>
            <a:ext cx="1172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脳梗塞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65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73832" y="1485900"/>
            <a:ext cx="1326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脳内出血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61864" y="909835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くも膜下出血　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76670" y="674579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 smtClean="0">
                <a:latin typeface="+mn-ea"/>
              </a:rPr>
              <a:t>TIA </a:t>
            </a:r>
            <a:r>
              <a:rPr kumimoji="1" lang="en-US" altLang="ja-JP" sz="1200" b="1" dirty="0" smtClean="0">
                <a:latin typeface="+mn-ea"/>
              </a:rPr>
              <a:t>5%</a:t>
            </a:r>
            <a:endParaRPr kumimoji="1" lang="ja-JP" altLang="en-US" sz="12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430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4683462"/>
              </p:ext>
            </p:extLst>
          </p:nvPr>
        </p:nvGraphicFramePr>
        <p:xfrm>
          <a:off x="0" y="333772"/>
          <a:ext cx="4572000" cy="2523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721" y="45740"/>
            <a:ext cx="3562557" cy="400606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回復期病院の転院先</a:t>
            </a:r>
            <a:endParaRPr kumimoji="1" lang="ja-JP" altLang="en-US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83633" y="585280"/>
            <a:ext cx="11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Ｎ＝</a:t>
            </a:r>
            <a:r>
              <a:rPr kumimoji="1" lang="en-US" altLang="ja-JP" sz="1600" dirty="0" smtClean="0"/>
              <a:t>365</a:t>
            </a:r>
            <a:r>
              <a:rPr kumimoji="1" lang="ja-JP" altLang="en-US" sz="1600" dirty="0" smtClean="0"/>
              <a:t>名</a:t>
            </a:r>
            <a:endParaRPr kumimoji="1" lang="ja-JP" altLang="en-US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69976" y="1845940"/>
            <a:ext cx="1326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在宅復帰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64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33872" y="915352"/>
            <a:ext cx="1018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老健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5978" y="1353146"/>
            <a:ext cx="1172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維持期　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7768" y="1820851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急性期・診療所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87381" y="477558"/>
            <a:ext cx="90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死亡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628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6900538"/>
              </p:ext>
            </p:extLst>
          </p:nvPr>
        </p:nvGraphicFramePr>
        <p:xfrm>
          <a:off x="0" y="333772"/>
          <a:ext cx="4572000" cy="2523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721" y="92511"/>
            <a:ext cx="3562557" cy="400606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回復期病院パス利用者の転院先</a:t>
            </a:r>
            <a:endParaRPr kumimoji="1" lang="ja-JP" altLang="en-US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83633" y="585280"/>
            <a:ext cx="1189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Ｎ＝</a:t>
            </a:r>
            <a:r>
              <a:rPr kumimoji="1" lang="en-US" altLang="ja-JP" sz="1600" dirty="0" smtClean="0"/>
              <a:t>156</a:t>
            </a:r>
            <a:r>
              <a:rPr kumimoji="1" lang="ja-JP" altLang="en-US" sz="1600" dirty="0" smtClean="0"/>
              <a:t>名</a:t>
            </a:r>
            <a:endParaRPr kumimoji="1" lang="ja-JP" altLang="en-US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73940" y="1928136"/>
            <a:ext cx="1326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在宅復帰　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69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93912" y="649004"/>
            <a:ext cx="1018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老健</a:t>
            </a:r>
            <a:r>
              <a:rPr kumimoji="1" lang="ja-JP"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01824" y="1141377"/>
            <a:ext cx="1172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維持期</a:t>
            </a:r>
            <a:r>
              <a:rPr kumimoji="1" lang="ja-JP"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8693" y="1521786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急性期・診療所　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392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まとめ</a:t>
            </a:r>
            <a:endParaRPr kumimoji="1" lang="ja-JP" altLang="en-US" sz="1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8600" y="693420"/>
            <a:ext cx="4001616" cy="2111959"/>
          </a:xfrm>
        </p:spPr>
        <p:txBody>
          <a:bodyPr>
            <a:normAutofit/>
          </a:bodyPr>
          <a:lstStyle/>
          <a:p>
            <a:r>
              <a:rPr lang="ja-JP" altLang="en-US" sz="1600" dirty="0" smtClean="0"/>
              <a:t>おおむね前回と変わらない傾向であった。</a:t>
            </a:r>
            <a:endParaRPr lang="en-US" altLang="ja-JP" sz="1600" dirty="0" smtClean="0"/>
          </a:p>
          <a:p>
            <a:r>
              <a:rPr lang="ja-JP" altLang="en-US" sz="1600" dirty="0" smtClean="0"/>
              <a:t>回復期</a:t>
            </a:r>
            <a:r>
              <a:rPr lang="ja-JP" altLang="en-US" sz="1600" dirty="0"/>
              <a:t>で</a:t>
            </a:r>
            <a:r>
              <a:rPr lang="ja-JP" altLang="en-US" sz="1600" dirty="0" smtClean="0"/>
              <a:t>は多くの施設が</a:t>
            </a:r>
            <a:r>
              <a:rPr lang="en-US" altLang="ja-JP" sz="1600" dirty="0" smtClean="0"/>
              <a:t>3</a:t>
            </a:r>
            <a:r>
              <a:rPr lang="ja-JP" altLang="en-US" sz="1600" dirty="0" smtClean="0"/>
              <a:t>か月程度の在院日数となっている。</a:t>
            </a:r>
            <a:endParaRPr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197359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721" y="92511"/>
            <a:ext cx="3562557" cy="400606"/>
          </a:xfrm>
        </p:spPr>
        <p:txBody>
          <a:bodyPr/>
          <a:lstStyle/>
          <a:p>
            <a:pPr algn="ctr"/>
            <a:r>
              <a:rPr lang="ja-JP" altLang="en-US" dirty="0" smtClean="0"/>
              <a:t>集計について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/>
          </p:nvPr>
        </p:nvGraphicFramePr>
        <p:xfrm>
          <a:off x="504825" y="789869"/>
          <a:ext cx="3562349" cy="17413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3223"/>
                <a:gridCol w="756620"/>
                <a:gridCol w="592506"/>
              </a:tblGrid>
              <a:tr h="10423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u="none" strike="noStrike" dirty="0">
                          <a:effectLst/>
                        </a:rPr>
                        <a:t>　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 dirty="0">
                          <a:effectLst/>
                        </a:rPr>
                        <a:t>全入院患者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パス利用患者 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</a:tr>
              <a:tr h="10423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600" u="none" strike="noStrike">
                          <a:effectLst/>
                        </a:rPr>
                        <a:t>脳卒中入院患者数（人）</a:t>
                      </a:r>
                      <a:endParaRPr lang="zh-CN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155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30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</a:tr>
              <a:tr h="1020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u="none" strike="noStrike">
                          <a:effectLst/>
                        </a:rPr>
                        <a:t>平均年齢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72.6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73.2 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b"/>
                </a:tc>
              </a:tr>
              <a:tr h="1020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u="none" strike="noStrike" dirty="0">
                          <a:effectLst/>
                        </a:rPr>
                        <a:t>男性（人）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98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</a:tr>
              <a:tr h="1020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u="none" strike="noStrike">
                          <a:effectLst/>
                        </a:rPr>
                        <a:t>　脳梗塞（人）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77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18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</a:tr>
              <a:tr h="10204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600" u="none" strike="noStrike">
                          <a:effectLst/>
                        </a:rPr>
                        <a:t>　脳内出血（人）</a:t>
                      </a:r>
                      <a:endParaRPr lang="zh-CN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10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</a:tr>
              <a:tr h="1020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u="none" strike="noStrike">
                          <a:effectLst/>
                        </a:rPr>
                        <a:t>　くも膜下出血（人）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2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</a:tr>
              <a:tr h="1020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u="none" strike="noStrike">
                          <a:effectLst/>
                        </a:rPr>
                        <a:t>　一過性脳虚血発作（人）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0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</a:tr>
              <a:tr h="10204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600" u="none" strike="noStrike">
                          <a:effectLst/>
                        </a:rPr>
                        <a:t>平均在院日数</a:t>
                      </a:r>
                      <a:endParaRPr lang="zh-CN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17.8 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38.0 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</a:tr>
              <a:tr h="1020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u="none" strike="noStrike">
                          <a:effectLst/>
                        </a:rPr>
                        <a:t>脳卒中連携情報提供書（県南東部パス）利用の退院時平均</a:t>
                      </a:r>
                      <a:r>
                        <a:rPr lang="en-US" altLang="ja-JP" sz="600" u="none" strike="noStrike">
                          <a:effectLst/>
                        </a:rPr>
                        <a:t>mRS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3.8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</a:tr>
              <a:tr h="1020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u="none" strike="noStrike">
                          <a:effectLst/>
                        </a:rPr>
                        <a:t>転帰：急性期病院・診療所へ転院数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</a:tr>
              <a:tr h="1020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u="none" strike="noStrike">
                          <a:effectLst/>
                        </a:rPr>
                        <a:t>転帰：回復期病院へ転院数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35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25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</a:tr>
              <a:tr h="1020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u="none" strike="noStrike">
                          <a:effectLst/>
                        </a:rPr>
                        <a:t>転帰：維持期病院へ転院数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5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</a:tr>
              <a:tr h="1020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u="none" strike="noStrike">
                          <a:effectLst/>
                        </a:rPr>
                        <a:t>転帰：維持期診療所へ転所数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0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</a:tr>
              <a:tr h="1020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u="none" strike="noStrike">
                          <a:effectLst/>
                        </a:rPr>
                        <a:t>転帰：維持期老健へ転所数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0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</a:tr>
              <a:tr h="1020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u="none" strike="noStrike">
                          <a:effectLst/>
                        </a:rPr>
                        <a:t>転帰：在宅復帰患者数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106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0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</a:tr>
              <a:tr h="10423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600" u="none" strike="noStrike">
                          <a:effectLst/>
                        </a:rPr>
                        <a:t>転帰：死亡数</a:t>
                      </a:r>
                      <a:endParaRPr lang="zh-CN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</a:rPr>
                        <a:t>0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86" marR="5486" marT="5486" marB="0" anchor="ctr"/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2718048" y="1197868"/>
            <a:ext cx="720080" cy="43204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718048" y="1629916"/>
            <a:ext cx="720080" cy="901266"/>
          </a:xfrm>
          <a:prstGeom prst="rect">
            <a:avLst/>
          </a:prstGeom>
          <a:solidFill>
            <a:srgbClr val="FFFF00">
              <a:alpha val="6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718048" y="909836"/>
            <a:ext cx="720080" cy="288032"/>
          </a:xfrm>
          <a:prstGeom prst="rect">
            <a:avLst/>
          </a:prstGeom>
          <a:solidFill>
            <a:srgbClr val="0070C0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80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721" y="92511"/>
            <a:ext cx="3562557" cy="400606"/>
          </a:xfrm>
        </p:spPr>
        <p:txBody>
          <a:bodyPr/>
          <a:lstStyle/>
          <a:p>
            <a:r>
              <a:rPr kumimoji="1" lang="ja-JP" altLang="en-US" dirty="0" smtClean="0"/>
              <a:t>ではルール通りにいくと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504722" y="2638028"/>
            <a:ext cx="35094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834077" y="2538813"/>
            <a:ext cx="0" cy="1712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2771235" y="2576510"/>
            <a:ext cx="0" cy="1712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770181" y="2566020"/>
            <a:ext cx="0" cy="1712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708882" y="2737243"/>
            <a:ext cx="3529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6</a:t>
            </a:r>
            <a:r>
              <a:rPr kumimoji="1" lang="ja-JP" altLang="en-US" dirty="0" smtClean="0"/>
              <a:t>月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644986" y="2737243"/>
            <a:ext cx="3529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7</a:t>
            </a:r>
            <a:r>
              <a:rPr kumimoji="1" lang="ja-JP" altLang="en-US" dirty="0" smtClean="0"/>
              <a:t>月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646040" y="2737243"/>
            <a:ext cx="3529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8</a:t>
            </a:r>
            <a:r>
              <a:rPr kumimoji="1" lang="ja-JP" altLang="en-US" dirty="0" smtClean="0"/>
              <a:t>月</a:t>
            </a:r>
            <a:endParaRPr kumimoji="1" lang="ja-JP" altLang="en-US" dirty="0"/>
          </a:p>
        </p:txBody>
      </p:sp>
      <p:cxnSp>
        <p:nvCxnSpPr>
          <p:cNvPr id="16" name="直線コネクタ 15"/>
          <p:cNvCxnSpPr/>
          <p:nvPr/>
        </p:nvCxnSpPr>
        <p:spPr>
          <a:xfrm>
            <a:off x="3707339" y="2566020"/>
            <a:ext cx="0" cy="1712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3582144" y="2726753"/>
            <a:ext cx="3529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9</a:t>
            </a:r>
            <a:r>
              <a:rPr kumimoji="1" lang="ja-JP" altLang="en-US" dirty="0" smtClean="0"/>
              <a:t>月</a:t>
            </a:r>
            <a:endParaRPr kumimoji="1" lang="ja-JP" altLang="en-US" dirty="0"/>
          </a:p>
        </p:txBody>
      </p:sp>
      <p:sp>
        <p:nvSpPr>
          <p:cNvPr id="18" name="右矢印 17"/>
          <p:cNvSpPr/>
          <p:nvPr/>
        </p:nvSpPr>
        <p:spPr>
          <a:xfrm>
            <a:off x="1061864" y="981844"/>
            <a:ext cx="1008112" cy="216024"/>
          </a:xfrm>
          <a:prstGeom prst="rightArrow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右矢印 20"/>
          <p:cNvSpPr/>
          <p:nvPr/>
        </p:nvSpPr>
        <p:spPr>
          <a:xfrm>
            <a:off x="381317" y="1457560"/>
            <a:ext cx="1008112" cy="216024"/>
          </a:xfrm>
          <a:prstGeom prst="rightArrow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右矢印 21"/>
          <p:cNvSpPr/>
          <p:nvPr/>
        </p:nvSpPr>
        <p:spPr>
          <a:xfrm>
            <a:off x="3254579" y="1672773"/>
            <a:ext cx="1008112" cy="216024"/>
          </a:xfrm>
          <a:prstGeom prst="rightArrow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右矢印 22"/>
          <p:cNvSpPr/>
          <p:nvPr/>
        </p:nvSpPr>
        <p:spPr>
          <a:xfrm>
            <a:off x="413792" y="2105793"/>
            <a:ext cx="3989909" cy="216024"/>
          </a:xfrm>
          <a:prstGeom prst="rightArrow">
            <a:avLst/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960626" y="824515"/>
            <a:ext cx="12105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入院も退院もカウント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81317" y="1307142"/>
            <a:ext cx="100540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退院のみカウント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251870" y="1515444"/>
            <a:ext cx="100540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入院のみカウント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629897" y="1962571"/>
            <a:ext cx="151836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入院も退院もカウントしない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1216943" y="768388"/>
            <a:ext cx="576064" cy="52142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557808" y="1324514"/>
            <a:ext cx="576064" cy="52142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乗算記号 7"/>
          <p:cNvSpPr/>
          <p:nvPr/>
        </p:nvSpPr>
        <p:spPr>
          <a:xfrm>
            <a:off x="3338723" y="1346276"/>
            <a:ext cx="759613" cy="816595"/>
          </a:xfrm>
          <a:prstGeom prst="mathMultiply">
            <a:avLst>
              <a:gd name="adj1" fmla="val 23992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乗算記号 28"/>
          <p:cNvSpPr/>
          <p:nvPr/>
        </p:nvSpPr>
        <p:spPr>
          <a:xfrm>
            <a:off x="2069976" y="1821433"/>
            <a:ext cx="759613" cy="816595"/>
          </a:xfrm>
          <a:prstGeom prst="mathMultiply">
            <a:avLst>
              <a:gd name="adj1" fmla="val 23992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79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8" grpId="0" animBg="1"/>
      <p:bldP spid="8" grpId="0" animBg="1"/>
      <p:bldP spid="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一歩踏み込んで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4722" y="621804"/>
            <a:ext cx="3562556" cy="1755623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/>
              <a:t>どんなことがわかれば全体像がつかめるのか？</a:t>
            </a:r>
            <a:endParaRPr lang="en-US" altLang="ja-JP" dirty="0" smtClean="0"/>
          </a:p>
          <a:p>
            <a:r>
              <a:rPr kumimoji="1" lang="ja-JP" altLang="en-US" dirty="0" smtClean="0"/>
              <a:t>急性期と回復期の入り口と出口が分かるとよい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例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急性期：入口としては発症前</a:t>
            </a:r>
            <a:r>
              <a:rPr kumimoji="1" lang="ja-JP" altLang="en-US" dirty="0" err="1" smtClean="0"/>
              <a:t>ｍ</a:t>
            </a:r>
            <a:r>
              <a:rPr kumimoji="1" lang="en-US" altLang="ja-JP" dirty="0" smtClean="0"/>
              <a:t>RS</a:t>
            </a:r>
            <a:r>
              <a:rPr kumimoji="1" lang="ja-JP" altLang="en-US" dirty="0" smtClean="0"/>
              <a:t>（元来の</a:t>
            </a:r>
            <a:r>
              <a:rPr kumimoji="1" lang="en-US" altLang="ja-JP" dirty="0" smtClean="0"/>
              <a:t>ADL)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　　　入院時</a:t>
            </a:r>
            <a:r>
              <a:rPr lang="en-US" altLang="ja-JP" dirty="0" smtClean="0"/>
              <a:t>NIHSS</a:t>
            </a:r>
            <a:r>
              <a:rPr lang="ja-JP" altLang="en-US" dirty="0" smtClean="0"/>
              <a:t>（入院時の重症度）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　　出口としては退院時</a:t>
            </a:r>
            <a:r>
              <a:rPr kumimoji="1" lang="ja-JP" altLang="en-US" dirty="0" err="1" smtClean="0"/>
              <a:t>ｍ</a:t>
            </a:r>
            <a:r>
              <a:rPr kumimoji="1" lang="en-US" altLang="ja-JP" dirty="0" smtClean="0"/>
              <a:t>RS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BI</a:t>
            </a:r>
            <a:r>
              <a:rPr kumimoji="1" lang="ja-JP" altLang="en-US" dirty="0" smtClean="0"/>
              <a:t>（退院時の</a:t>
            </a:r>
            <a:r>
              <a:rPr kumimoji="1" lang="en-US" altLang="ja-JP" dirty="0" smtClean="0"/>
              <a:t>ADL</a:t>
            </a:r>
            <a:r>
              <a:rPr kumimoji="1" lang="ja-JP" altLang="en-US" dirty="0" smtClean="0"/>
              <a:t>）、在院日数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回復期</a:t>
            </a:r>
            <a:r>
              <a:rPr lang="ja-JP" altLang="en-US" dirty="0"/>
              <a:t>：入口として</a:t>
            </a:r>
            <a:r>
              <a:rPr lang="ja-JP" altLang="en-US" dirty="0" smtClean="0"/>
              <a:t>は転院時</a:t>
            </a:r>
            <a:r>
              <a:rPr lang="ja-JP" altLang="en-US" dirty="0" err="1" smtClean="0"/>
              <a:t>ｍ</a:t>
            </a:r>
            <a:r>
              <a:rPr lang="en-US" altLang="ja-JP" dirty="0" smtClean="0"/>
              <a:t>RS</a:t>
            </a:r>
            <a:r>
              <a:rPr lang="ja-JP" altLang="en-US" dirty="0"/>
              <a:t> 、</a:t>
            </a:r>
            <a:r>
              <a:rPr lang="en-US" altLang="ja-JP" dirty="0"/>
              <a:t>BI </a:t>
            </a:r>
            <a:r>
              <a:rPr lang="ja-JP" altLang="en-US" dirty="0" smtClean="0"/>
              <a:t>（転院時の</a:t>
            </a:r>
            <a:r>
              <a:rPr lang="en-US" altLang="ja-JP" dirty="0"/>
              <a:t>ADL)</a:t>
            </a:r>
          </a:p>
          <a:p>
            <a:pPr marL="0" indent="0">
              <a:buNone/>
            </a:pPr>
            <a:r>
              <a:rPr lang="ja-JP" altLang="en-US" dirty="0"/>
              <a:t>　　　　</a:t>
            </a:r>
            <a:r>
              <a:rPr lang="ja-JP" altLang="en-US" dirty="0" smtClean="0"/>
              <a:t>出口</a:t>
            </a:r>
            <a:r>
              <a:rPr lang="ja-JP" altLang="en-US" dirty="0"/>
              <a:t>としては退院時</a:t>
            </a:r>
            <a:r>
              <a:rPr lang="ja-JP" altLang="en-US" dirty="0" err="1"/>
              <a:t>ｍ</a:t>
            </a:r>
            <a:r>
              <a:rPr lang="en-US" altLang="ja-JP" dirty="0"/>
              <a:t>RS</a:t>
            </a:r>
            <a:r>
              <a:rPr lang="ja-JP" altLang="en-US" dirty="0" err="1"/>
              <a:t>、</a:t>
            </a:r>
            <a:r>
              <a:rPr lang="en-US" altLang="ja-JP" dirty="0"/>
              <a:t>BI</a:t>
            </a:r>
            <a:r>
              <a:rPr lang="ja-JP" altLang="en-US" dirty="0"/>
              <a:t>（退院時の</a:t>
            </a:r>
            <a:r>
              <a:rPr lang="en-US" altLang="ja-JP" dirty="0"/>
              <a:t>ADL</a:t>
            </a:r>
            <a:r>
              <a:rPr lang="ja-JP" altLang="en-US" dirty="0" smtClean="0"/>
              <a:t>）、在院日数、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　　　急性期</a:t>
            </a:r>
            <a:r>
              <a:rPr lang="en-US" altLang="ja-JP" dirty="0" smtClean="0"/>
              <a:t>+</a:t>
            </a:r>
            <a:r>
              <a:rPr lang="ja-JP" altLang="en-US" dirty="0" smtClean="0"/>
              <a:t>回復期の在院日数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　　　（入院以降どのくらいで生活の場に移れるか）</a:t>
            </a:r>
            <a:endParaRPr lang="en-US" altLang="ja-JP" dirty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1709936" y="923449"/>
            <a:ext cx="994767" cy="778475"/>
            <a:chOff x="1709936" y="923449"/>
            <a:chExt cx="994767" cy="778475"/>
          </a:xfrm>
        </p:grpSpPr>
        <p:sp>
          <p:nvSpPr>
            <p:cNvPr id="5" name="円/楕円 4"/>
            <p:cNvSpPr/>
            <p:nvPr/>
          </p:nvSpPr>
          <p:spPr>
            <a:xfrm>
              <a:off x="1709936" y="1053852"/>
              <a:ext cx="720080" cy="648072"/>
            </a:xfrm>
            <a:prstGeom prst="ellipse">
              <a:avLst/>
            </a:prstGeom>
            <a:noFill/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2285999" y="923449"/>
              <a:ext cx="418704" cy="215444"/>
            </a:xfrm>
            <a:prstGeom prst="rect">
              <a:avLst/>
            </a:prstGeom>
            <a:solidFill>
              <a:srgbClr val="CC3300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FFFF00"/>
                  </a:solidFill>
                </a:rPr>
                <a:t>95</a:t>
              </a:r>
              <a:r>
                <a:rPr kumimoji="1" lang="ja-JP" altLang="en-US" dirty="0" smtClean="0">
                  <a:solidFill>
                    <a:srgbClr val="FFFF00"/>
                  </a:solidFill>
                </a:rPr>
                <a:t>％</a:t>
              </a:r>
              <a:endParaRPr kumimoji="1" lang="ja-JP" altLang="en-US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1493912" y="1413892"/>
            <a:ext cx="2762494" cy="648072"/>
            <a:chOff x="1493912" y="1413892"/>
            <a:chExt cx="2762494" cy="648072"/>
          </a:xfrm>
        </p:grpSpPr>
        <p:sp>
          <p:nvSpPr>
            <p:cNvPr id="7" name="円/楕円 6"/>
            <p:cNvSpPr/>
            <p:nvPr/>
          </p:nvSpPr>
          <p:spPr>
            <a:xfrm>
              <a:off x="3150096" y="1413892"/>
              <a:ext cx="648072" cy="36004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1493912" y="1629916"/>
              <a:ext cx="2435065" cy="43204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771978" y="1593912"/>
              <a:ext cx="484428" cy="215444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chemeClr val="bg1"/>
                  </a:solidFill>
                </a:rPr>
                <a:t>100</a:t>
              </a:r>
              <a:r>
                <a:rPr kumimoji="1" lang="ja-JP" altLang="en-US" dirty="0" smtClean="0">
                  <a:solidFill>
                    <a:schemeClr val="bg1"/>
                  </a:solidFill>
                </a:rPr>
                <a:t>％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角丸四角形吹き出し 11"/>
          <p:cNvSpPr/>
          <p:nvPr/>
        </p:nvSpPr>
        <p:spPr>
          <a:xfrm>
            <a:off x="3150096" y="2385420"/>
            <a:ext cx="778881" cy="324616"/>
          </a:xfrm>
          <a:prstGeom prst="wedgeRoundRectCallout">
            <a:avLst>
              <a:gd name="adj1" fmla="val -68808"/>
              <a:gd name="adj2" fmla="val -196516"/>
              <a:gd name="adj3" fmla="val 16667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rgbClr val="FF0000"/>
                </a:solidFill>
              </a:rPr>
              <a:t>FIM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30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まとめると追加項目は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9776" y="783190"/>
            <a:ext cx="4248472" cy="1755623"/>
          </a:xfrm>
        </p:spPr>
        <p:txBody>
          <a:bodyPr>
            <a:normAutofit/>
          </a:bodyPr>
          <a:lstStyle/>
          <a:p>
            <a:r>
              <a:rPr kumimoji="1" lang="ja-JP" altLang="en-US" sz="1400" dirty="0" smtClean="0"/>
              <a:t>急性期：発症前</a:t>
            </a:r>
            <a:r>
              <a:rPr kumimoji="1" lang="ja-JP" altLang="en-US" sz="1400" dirty="0" err="1" smtClean="0"/>
              <a:t>ｍ</a:t>
            </a:r>
            <a:r>
              <a:rPr kumimoji="1" lang="en-US" altLang="ja-JP" sz="1400" dirty="0" smtClean="0"/>
              <a:t>RS,</a:t>
            </a:r>
            <a:r>
              <a:rPr kumimoji="1" lang="ja-JP" altLang="en-US" sz="1400" dirty="0" smtClean="0"/>
              <a:t>入院時</a:t>
            </a:r>
            <a:r>
              <a:rPr kumimoji="1" lang="en-US" altLang="ja-JP" sz="1400" dirty="0" smtClean="0"/>
              <a:t>NIHSS</a:t>
            </a:r>
          </a:p>
          <a:p>
            <a:pPr marL="0" indent="0">
              <a:buNone/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　　　　退院時</a:t>
            </a:r>
            <a:r>
              <a:rPr lang="ja-JP" altLang="en-US" sz="1400" dirty="0" err="1" smtClean="0"/>
              <a:t>ｍ</a:t>
            </a:r>
            <a:r>
              <a:rPr lang="en-US" altLang="ja-JP" sz="1400" dirty="0" smtClean="0"/>
              <a:t>RS,</a:t>
            </a:r>
            <a:r>
              <a:rPr lang="ja-JP" altLang="en-US" sz="1400" dirty="0" smtClean="0"/>
              <a:t> </a:t>
            </a:r>
            <a:r>
              <a:rPr lang="en-US" altLang="ja-JP" sz="1400" dirty="0" smtClean="0"/>
              <a:t>BI</a:t>
            </a:r>
          </a:p>
          <a:p>
            <a:r>
              <a:rPr kumimoji="1" lang="ja-JP" altLang="en-US" sz="1400" dirty="0" smtClean="0"/>
              <a:t>回復期：入院（転院）時</a:t>
            </a:r>
            <a:r>
              <a:rPr kumimoji="1" lang="ja-JP" altLang="en-US" sz="1400" dirty="0" err="1" smtClean="0"/>
              <a:t>ｍ</a:t>
            </a:r>
            <a:r>
              <a:rPr kumimoji="1" lang="en-US" altLang="ja-JP" sz="1400" dirty="0" smtClean="0"/>
              <a:t>RS,</a:t>
            </a:r>
            <a:r>
              <a:rPr lang="ja-JP" altLang="en-US" sz="1400" dirty="0" smtClean="0"/>
              <a:t> </a:t>
            </a:r>
            <a:r>
              <a:rPr lang="en-US" altLang="ja-JP" sz="1400" dirty="0" smtClean="0"/>
              <a:t>BI</a:t>
            </a:r>
          </a:p>
          <a:p>
            <a:pPr marL="0" indent="0">
              <a:buNone/>
            </a:pPr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　　　退院時</a:t>
            </a:r>
            <a:r>
              <a:rPr kumimoji="1" lang="ja-JP" altLang="en-US" sz="1400" dirty="0" err="1" smtClean="0"/>
              <a:t>ｍ</a:t>
            </a:r>
            <a:r>
              <a:rPr kumimoji="1" lang="en-US" altLang="ja-JP" sz="1400" dirty="0" smtClean="0"/>
              <a:t>RS,BI,FIM</a:t>
            </a:r>
            <a:r>
              <a:rPr kumimoji="1" lang="ja-JP" altLang="en-US" sz="1400" dirty="0" err="1" smtClean="0"/>
              <a:t>、</a:t>
            </a:r>
            <a:endParaRPr kumimoji="1" lang="en-US" altLang="ja-JP" sz="1400" dirty="0" smtClean="0"/>
          </a:p>
          <a:p>
            <a:pPr marL="0" indent="0">
              <a:buNone/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　　　　</a:t>
            </a:r>
            <a:r>
              <a:rPr kumimoji="1" lang="ja-JP" altLang="en-US" sz="1400" dirty="0" smtClean="0"/>
              <a:t>急性期</a:t>
            </a:r>
            <a:r>
              <a:rPr kumimoji="1" lang="en-US" altLang="ja-JP" sz="1400" dirty="0" smtClean="0"/>
              <a:t>+</a:t>
            </a:r>
            <a:r>
              <a:rPr kumimoji="1" lang="ja-JP" altLang="en-US" sz="1400" dirty="0" smtClean="0"/>
              <a:t>回復期の在院日数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75515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721" y="117748"/>
            <a:ext cx="3562557" cy="400606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dirty="0" smtClean="0"/>
              <a:t>対象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5760" y="518354"/>
            <a:ext cx="4320480" cy="2278380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sz="1000" dirty="0" smtClean="0"/>
              <a:t>平成</a:t>
            </a:r>
            <a:r>
              <a:rPr kumimoji="1" lang="en-US" altLang="ja-JP" sz="1000" dirty="0" smtClean="0"/>
              <a:t>26</a:t>
            </a:r>
            <a:r>
              <a:rPr kumimoji="1" lang="ja-JP" altLang="en-US" sz="1000" dirty="0" smtClean="0"/>
              <a:t>年</a:t>
            </a:r>
            <a:r>
              <a:rPr kumimoji="1" lang="en-US" altLang="ja-JP" sz="1000" dirty="0" smtClean="0"/>
              <a:t>9</a:t>
            </a:r>
            <a:r>
              <a:rPr kumimoji="1" lang="ja-JP" altLang="en-US" sz="1000" dirty="0" smtClean="0"/>
              <a:t>月から</a:t>
            </a:r>
            <a:r>
              <a:rPr lang="ja-JP" altLang="en-US" sz="1000" dirty="0" smtClean="0"/>
              <a:t>同</a:t>
            </a:r>
            <a:r>
              <a:rPr kumimoji="1" lang="ja-JP" altLang="en-US" sz="1000" dirty="0" smtClean="0"/>
              <a:t>年</a:t>
            </a:r>
            <a:r>
              <a:rPr lang="en-US" altLang="ja-JP" sz="1000" dirty="0"/>
              <a:t>11</a:t>
            </a:r>
            <a:r>
              <a:rPr kumimoji="1" lang="ja-JP" altLang="en-US" sz="1000" dirty="0" smtClean="0"/>
              <a:t>月末まで入院した脳卒中患者</a:t>
            </a:r>
            <a:endParaRPr kumimoji="1" lang="en-US" altLang="ja-JP" sz="1000" dirty="0" smtClean="0"/>
          </a:p>
          <a:p>
            <a:r>
              <a:rPr lang="ja-JP" altLang="en-US" sz="1000" u="sng" dirty="0"/>
              <a:t>急性期</a:t>
            </a:r>
            <a:r>
              <a:rPr lang="ja-JP" altLang="en-US" sz="1000" u="sng" dirty="0" smtClean="0"/>
              <a:t>病院：</a:t>
            </a:r>
            <a:r>
              <a:rPr lang="en-US" altLang="ja-JP" sz="1000" u="sng" dirty="0" smtClean="0"/>
              <a:t>11</a:t>
            </a:r>
            <a:r>
              <a:rPr lang="ja-JP" altLang="en-US" sz="1000" u="sng" dirty="0" smtClean="0"/>
              <a:t>病院</a:t>
            </a:r>
            <a:endParaRPr lang="en-US" altLang="ja-JP" sz="1000" u="sng" dirty="0" smtClean="0"/>
          </a:p>
          <a:p>
            <a:pPr>
              <a:buNone/>
            </a:pPr>
            <a:r>
              <a:rPr lang="en-US" altLang="ja-JP" sz="1000" b="1" dirty="0"/>
              <a:t>	</a:t>
            </a:r>
            <a:r>
              <a:rPr lang="ja-JP" altLang="en-US" sz="1000" b="1" dirty="0" smtClean="0"/>
              <a:t>岡山</a:t>
            </a:r>
            <a:r>
              <a:rPr lang="ja-JP" altLang="en-US" sz="1000" b="1" dirty="0"/>
              <a:t>労災病院、岡山済生会病院、岡山旭東病院、</a:t>
            </a:r>
            <a:r>
              <a:rPr lang="ja-JP" altLang="en-US" sz="1000" b="1" dirty="0" smtClean="0"/>
              <a:t>岡山</a:t>
            </a:r>
            <a:r>
              <a:rPr lang="ja-JP" altLang="en-US" sz="1000" b="1" dirty="0"/>
              <a:t>市民病院</a:t>
            </a:r>
            <a:r>
              <a:rPr lang="ja-JP" altLang="en-US" sz="1000" b="1" dirty="0" smtClean="0"/>
              <a:t>、</a:t>
            </a:r>
            <a:endParaRPr lang="en-US" altLang="ja-JP" sz="1000" b="1" dirty="0" smtClean="0"/>
          </a:p>
          <a:p>
            <a:pPr>
              <a:buNone/>
            </a:pPr>
            <a:r>
              <a:rPr lang="en-US" altLang="ja-JP" sz="1000" b="1" dirty="0"/>
              <a:t>	</a:t>
            </a:r>
            <a:r>
              <a:rPr lang="ja-JP" altLang="en-US" sz="1000" b="1" dirty="0" smtClean="0"/>
              <a:t>川崎病院</a:t>
            </a:r>
            <a:r>
              <a:rPr lang="ja-JP" altLang="en-US" sz="1000" b="1" dirty="0"/>
              <a:t>、東部脳神経</a:t>
            </a:r>
            <a:r>
              <a:rPr lang="ja-JP" altLang="en-US" sz="1000" b="1" dirty="0" smtClean="0"/>
              <a:t>外科岡山クリニック</a:t>
            </a:r>
            <a:r>
              <a:rPr lang="ja-JP" altLang="en-US" sz="1000" b="1" dirty="0"/>
              <a:t>、東部脳神経外科東備クリニック、</a:t>
            </a:r>
            <a:endParaRPr lang="en-US" altLang="ja-JP" sz="1000" b="1" dirty="0"/>
          </a:p>
          <a:p>
            <a:pPr>
              <a:buNone/>
            </a:pPr>
            <a:r>
              <a:rPr lang="en-US" altLang="ja-JP" sz="1000" b="1" dirty="0" smtClean="0"/>
              <a:t>	</a:t>
            </a:r>
            <a:r>
              <a:rPr lang="ja-JP" altLang="en-US" sz="1000" b="1" dirty="0" smtClean="0"/>
              <a:t>岡山大学附属病院</a:t>
            </a:r>
            <a:r>
              <a:rPr lang="ja-JP" altLang="en-US" sz="1000" b="1" dirty="0"/>
              <a:t>、岡山医療センター、岡山赤十字</a:t>
            </a:r>
            <a:r>
              <a:rPr lang="ja-JP" altLang="en-US" sz="1000" b="1" dirty="0" smtClean="0"/>
              <a:t>病院</a:t>
            </a:r>
            <a:r>
              <a:rPr lang="ja-JP" altLang="en-US" sz="1000" b="1" dirty="0" smtClean="0"/>
              <a:t>、岡山中央</a:t>
            </a:r>
            <a:endParaRPr lang="en-US" altLang="ja-JP" sz="1000" b="1" dirty="0" smtClean="0"/>
          </a:p>
          <a:p>
            <a:pPr>
              <a:buNone/>
            </a:pPr>
            <a:r>
              <a:rPr lang="en-US" altLang="ja-JP" sz="1000" b="1" dirty="0"/>
              <a:t>	</a:t>
            </a:r>
            <a:r>
              <a:rPr lang="ja-JP" altLang="en-US" sz="1000" u="sng" dirty="0" smtClean="0"/>
              <a:t>慢性期病院：</a:t>
            </a:r>
            <a:r>
              <a:rPr lang="en-US" altLang="ja-JP" sz="1000" u="sng" dirty="0" smtClean="0"/>
              <a:t>18</a:t>
            </a:r>
            <a:r>
              <a:rPr lang="ja-JP" altLang="en-US" sz="1000" u="sng" dirty="0" smtClean="0"/>
              <a:t>病院</a:t>
            </a:r>
            <a:endParaRPr lang="en-US" altLang="ja-JP" sz="1000" u="sng" dirty="0" smtClean="0"/>
          </a:p>
          <a:p>
            <a:pPr>
              <a:buNone/>
            </a:pPr>
            <a:r>
              <a:rPr lang="en-US" altLang="ja-JP" sz="1000" b="1" dirty="0"/>
              <a:t>	</a:t>
            </a:r>
            <a:r>
              <a:rPr lang="ja-JP" altLang="en-US" sz="1000" b="1" dirty="0"/>
              <a:t>重井医学研究所附属</a:t>
            </a:r>
            <a:r>
              <a:rPr lang="ja-JP" altLang="en-US" sz="1000" b="1" dirty="0" smtClean="0"/>
              <a:t>病院</a:t>
            </a:r>
            <a:r>
              <a:rPr lang="ja-JP" altLang="en-US" sz="1000" b="1" dirty="0"/>
              <a:t>、</a:t>
            </a:r>
            <a:r>
              <a:rPr lang="ja-JP" altLang="en-US" sz="1000" b="1" dirty="0" smtClean="0"/>
              <a:t>岡山リハビリテーションセンター</a:t>
            </a:r>
            <a:endParaRPr lang="en-US" altLang="ja-JP" sz="1000" b="1" dirty="0" smtClean="0"/>
          </a:p>
          <a:p>
            <a:pPr>
              <a:buNone/>
            </a:pPr>
            <a:r>
              <a:rPr lang="en-US" altLang="ja-JP" sz="1000" b="1" dirty="0" smtClean="0"/>
              <a:t>	</a:t>
            </a:r>
            <a:r>
              <a:rPr lang="ja-JP" altLang="en-US" sz="1000" b="1" dirty="0" smtClean="0"/>
              <a:t>玉野</a:t>
            </a:r>
            <a:r>
              <a:rPr lang="ja-JP" altLang="en-US" sz="1000" b="1" dirty="0"/>
              <a:t>市民病院</a:t>
            </a:r>
            <a:r>
              <a:rPr lang="ja-JP" altLang="en-US" sz="1000" b="1" dirty="0" smtClean="0"/>
              <a:t>、</a:t>
            </a:r>
            <a:r>
              <a:rPr lang="ja-JP" altLang="en-US" sz="1000" b="1" dirty="0"/>
              <a:t>岡山光南病院</a:t>
            </a:r>
            <a:r>
              <a:rPr lang="ja-JP" altLang="en-US" sz="1000" b="1" dirty="0" smtClean="0"/>
              <a:t>、</a:t>
            </a:r>
            <a:r>
              <a:rPr lang="ja-JP" altLang="en-US" sz="1000" b="1" dirty="0"/>
              <a:t>佐藤</a:t>
            </a:r>
            <a:r>
              <a:rPr lang="ja-JP" altLang="en-US" sz="1000" b="1" dirty="0" smtClean="0"/>
              <a:t>病院、</a:t>
            </a:r>
            <a:r>
              <a:rPr lang="en-US" altLang="ja-JP" sz="1000" b="1" dirty="0"/>
              <a:t>	</a:t>
            </a:r>
            <a:r>
              <a:rPr lang="ja-JP" altLang="en-US" sz="1000" b="1" dirty="0"/>
              <a:t>済生会吉備</a:t>
            </a:r>
            <a:r>
              <a:rPr lang="ja-JP" altLang="en-US" sz="1000" b="1" dirty="0" smtClean="0"/>
              <a:t>病院、中央奉還町病院</a:t>
            </a:r>
            <a:endParaRPr lang="en-US" altLang="ja-JP" sz="1000" b="1" dirty="0" smtClean="0"/>
          </a:p>
          <a:p>
            <a:pPr>
              <a:buNone/>
            </a:pPr>
            <a:r>
              <a:rPr lang="en-US" altLang="ja-JP" sz="1000" b="1" dirty="0"/>
              <a:t> </a:t>
            </a:r>
            <a:r>
              <a:rPr lang="en-US" altLang="ja-JP" sz="1000" b="1" dirty="0" smtClean="0"/>
              <a:t>   </a:t>
            </a:r>
            <a:r>
              <a:rPr lang="ja-JP" altLang="en-US" sz="1000" b="1" dirty="0" smtClean="0"/>
              <a:t>児島</a:t>
            </a:r>
            <a:r>
              <a:rPr lang="ja-JP" altLang="en-US" sz="1000" b="1" dirty="0"/>
              <a:t>中央病院</a:t>
            </a:r>
            <a:r>
              <a:rPr lang="ja-JP" altLang="en-US" sz="1000" b="1" dirty="0" smtClean="0"/>
              <a:t>、</a:t>
            </a:r>
            <a:r>
              <a:rPr lang="ja-JP" altLang="en-US" sz="1000" b="1" dirty="0"/>
              <a:t>岡山西大寺</a:t>
            </a:r>
            <a:r>
              <a:rPr lang="ja-JP" altLang="en-US" sz="1000" b="1" dirty="0" smtClean="0"/>
              <a:t>病院、津山第一病院、しげい病院、高梁中央病院</a:t>
            </a:r>
            <a:endParaRPr lang="en-US" altLang="ja-JP" sz="1000" b="1" dirty="0"/>
          </a:p>
          <a:p>
            <a:pPr>
              <a:buNone/>
            </a:pPr>
            <a:r>
              <a:rPr lang="en-US" altLang="ja-JP" sz="1000" b="1" dirty="0" smtClean="0"/>
              <a:t>	</a:t>
            </a:r>
            <a:r>
              <a:rPr lang="ja-JP" altLang="en-US" sz="1000" b="1" dirty="0" smtClean="0"/>
              <a:t>藤田病院</a:t>
            </a:r>
            <a:r>
              <a:rPr lang="ja-JP" altLang="en-US" sz="1000" b="1" dirty="0" smtClean="0"/>
              <a:t>、近藤</a:t>
            </a:r>
            <a:r>
              <a:rPr lang="ja-JP" altLang="en-US" sz="1000" b="1" dirty="0" smtClean="0"/>
              <a:t>病院 、岡山協立病院、</a:t>
            </a:r>
            <a:r>
              <a:rPr lang="ja-JP" altLang="en-US" sz="1000" b="1" dirty="0"/>
              <a:t>草加</a:t>
            </a:r>
            <a:r>
              <a:rPr lang="ja-JP" altLang="en-US" sz="1000" b="1" dirty="0" smtClean="0"/>
              <a:t>病院</a:t>
            </a:r>
            <a:r>
              <a:rPr lang="ja-JP" altLang="en-US" sz="1000" b="1" dirty="0" smtClean="0"/>
              <a:t>、岡村一心堂</a:t>
            </a:r>
            <a:endParaRPr lang="en-US" altLang="ja-JP" sz="1000" b="1" dirty="0" smtClean="0"/>
          </a:p>
          <a:p>
            <a:pPr>
              <a:buNone/>
            </a:pPr>
            <a:r>
              <a:rPr lang="ja-JP" altLang="en-US" sz="1000" b="1" dirty="0"/>
              <a:t>　</a:t>
            </a:r>
            <a:r>
              <a:rPr lang="ja-JP" altLang="en-US" sz="1000" b="1" dirty="0" smtClean="0"/>
              <a:t> </a:t>
            </a:r>
            <a:r>
              <a:rPr lang="ja-JP" altLang="en-US" sz="1000" b="1" dirty="0" smtClean="0"/>
              <a:t>赤磐</a:t>
            </a:r>
            <a:r>
              <a:rPr lang="ja-JP" altLang="en-US" sz="1000" b="1" dirty="0" smtClean="0"/>
              <a:t>医師会病院、</a:t>
            </a:r>
            <a:r>
              <a:rPr lang="en-US" altLang="ja-JP" sz="1000" b="1" dirty="0"/>
              <a:t>		</a:t>
            </a:r>
            <a:endParaRPr lang="en-US" altLang="ja-JP" sz="1000" b="1" dirty="0" smtClean="0"/>
          </a:p>
          <a:p>
            <a:pPr>
              <a:buNone/>
            </a:pPr>
            <a:r>
              <a:rPr lang="ja-JP" altLang="en-US" sz="1000" b="1" dirty="0" smtClean="0"/>
              <a:t>計</a:t>
            </a:r>
            <a:r>
              <a:rPr lang="en-US" altLang="ja-JP" sz="1000" b="1" dirty="0" smtClean="0"/>
              <a:t>29</a:t>
            </a:r>
            <a:r>
              <a:rPr lang="ja-JP" altLang="en-US" sz="1000" b="1" dirty="0" smtClean="0"/>
              <a:t>病院</a:t>
            </a:r>
            <a:endParaRPr lang="en-US" altLang="ja-JP" sz="1000" b="1" dirty="0"/>
          </a:p>
        </p:txBody>
      </p:sp>
    </p:spTree>
    <p:extLst>
      <p:ext uri="{BB962C8B-B14F-4D97-AF65-F5344CB8AC3E}">
        <p14:creationId xmlns:p14="http://schemas.microsoft.com/office/powerpoint/2010/main" val="63015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0246253"/>
              </p:ext>
            </p:extLst>
          </p:nvPr>
        </p:nvGraphicFramePr>
        <p:xfrm>
          <a:off x="17748" y="495592"/>
          <a:ext cx="4500500" cy="2350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4236"/>
                <a:gridCol w="576064"/>
                <a:gridCol w="576064"/>
                <a:gridCol w="576064"/>
                <a:gridCol w="648072"/>
              </a:tblGrid>
              <a:tr h="10925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n-lt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2155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全入院患者</a:t>
                      </a:r>
                      <a:endParaRPr kumimoji="1" lang="ja-JP" altLang="en-US" sz="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2155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パス利用患者 </a:t>
                      </a:r>
                      <a:endParaRPr kumimoji="1" lang="ja-JP" altLang="en-US" sz="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09254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今回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昨年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今回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昨年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750" marR="5750" marT="575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0925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  <a:latin typeface="+mn-lt"/>
                        </a:rPr>
                        <a:t>脳卒中入院患者数（人）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607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592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177(29%)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171(29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％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)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n-lt"/>
                        </a:rPr>
                        <a:t>平均年齢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74.9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72.2 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75.5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72.5</a:t>
                      </a:r>
                    </a:p>
                  </a:txBody>
                  <a:tcPr marL="5750" marR="5750" marT="5750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n-lt"/>
                        </a:rPr>
                        <a:t>男性（人）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335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86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100 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n-lt"/>
                        </a:rPr>
                        <a:t>脳梗塞（人）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363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113 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  <a:latin typeface="+mn-lt"/>
                        </a:rPr>
                        <a:t>脳内出血（人）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125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89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57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42 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n-lt"/>
                        </a:rPr>
                        <a:t>くも膜下出血（人）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12 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n-lt"/>
                        </a:rPr>
                        <a:t>一過性脳虚血発作（人）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 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  <a:latin typeface="+mn-lt"/>
                        </a:rPr>
                        <a:t>平均在院日数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21.0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21.5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32.2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31.8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n-lt"/>
                        </a:rPr>
                        <a:t>脳卒中連携情報</a:t>
                      </a:r>
                      <a:r>
                        <a:rPr lang="ja-JP" altLang="en-US" sz="800" u="none" strike="noStrike" dirty="0" smtClean="0">
                          <a:effectLst/>
                          <a:latin typeface="+mn-lt"/>
                        </a:rPr>
                        <a:t>提供書利用</a:t>
                      </a:r>
                      <a:r>
                        <a:rPr lang="ja-JP" altLang="en-US" sz="800" u="none" strike="noStrike" dirty="0">
                          <a:effectLst/>
                          <a:latin typeface="+mn-lt"/>
                        </a:rPr>
                        <a:t>の退院時平均</a:t>
                      </a:r>
                      <a:r>
                        <a:rPr lang="en-US" altLang="ja-JP" sz="800" u="none" strike="noStrike" dirty="0" err="1">
                          <a:effectLst/>
                          <a:latin typeface="+mn-lt"/>
                        </a:rPr>
                        <a:t>mRS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800">
                        <a:latin typeface="+mj-ea"/>
                        <a:ea typeface="+mj-ea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3.8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3.4</a:t>
                      </a:r>
                    </a:p>
                  </a:txBody>
                  <a:tcPr marL="5750" marR="5750" marT="5750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n-lt"/>
                        </a:rPr>
                        <a:t>転帰：急性期病院・診療所へ転院数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26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 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n-lt"/>
                        </a:rPr>
                        <a:t>転帰：回復期病院へ転院数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50" marR="5750" marT="57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155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135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153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144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n-lt"/>
                        </a:rPr>
                        <a:t>転帰：維持期病院へ転院数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30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 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n-lt"/>
                        </a:rPr>
                        <a:t>転帰：維持期診療所へ転所数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n-lt"/>
                        </a:rPr>
                        <a:t>転帰：維持期老健へ転所数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8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</a:tr>
              <a:tr h="1069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n-lt"/>
                        </a:rPr>
                        <a:t>転帰：在宅復帰患者数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351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338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18 </a:t>
                      </a:r>
                    </a:p>
                  </a:txBody>
                  <a:tcPr marL="9525" marR="9525" marT="9525" marB="0" anchor="ctr"/>
                </a:tc>
              </a:tr>
              <a:tr h="10925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  <a:latin typeface="+mn-lt"/>
                        </a:rPr>
                        <a:t>転帰：死亡数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50" marR="5750" marT="57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34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69776" y="112290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急性期：</a:t>
            </a:r>
            <a:r>
              <a:rPr lang="en-US" altLang="ja-JP" sz="2000" dirty="0"/>
              <a:t>11</a:t>
            </a:r>
            <a:r>
              <a:rPr kumimoji="1" lang="ja-JP" altLang="en-US" sz="2000" dirty="0" smtClean="0"/>
              <a:t>病院</a:t>
            </a:r>
            <a:r>
              <a:rPr kumimoji="1" lang="en-US" altLang="ja-JP" sz="2000" dirty="0" smtClean="0"/>
              <a:t>(</a:t>
            </a:r>
            <a:r>
              <a:rPr kumimoji="1" lang="ja-JP" altLang="en-US" sz="2000" dirty="0" smtClean="0"/>
              <a:t>昨年</a:t>
            </a:r>
            <a:r>
              <a:rPr kumimoji="1" lang="en-US" altLang="ja-JP" sz="2000" dirty="0" smtClean="0"/>
              <a:t>11</a:t>
            </a:r>
            <a:r>
              <a:rPr kumimoji="1" lang="ja-JP" altLang="en-US" sz="2000" dirty="0" smtClean="0"/>
              <a:t>病院</a:t>
            </a:r>
            <a:r>
              <a:rPr kumimoji="1" lang="en-US" altLang="ja-JP" sz="2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1240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8462" y="119010"/>
            <a:ext cx="3733800" cy="286770"/>
          </a:xfrm>
        </p:spPr>
        <p:txBody>
          <a:bodyPr>
            <a:noAutofit/>
          </a:bodyPr>
          <a:lstStyle/>
          <a:p>
            <a:pPr algn="ctr"/>
            <a:r>
              <a:rPr lang="ja-JP" altLang="en-US" sz="1800" dirty="0" smtClean="0"/>
              <a:t>病院別在院</a:t>
            </a:r>
            <a:r>
              <a:rPr lang="ja-JP" altLang="en-US" sz="1800" dirty="0"/>
              <a:t>日数</a:t>
            </a:r>
            <a:r>
              <a:rPr lang="ja-JP" altLang="en-US" sz="1800" dirty="0" smtClean="0"/>
              <a:t>の比較</a:t>
            </a:r>
            <a:endParaRPr kumimoji="1" lang="ja-JP" altLang="en-US" sz="1800" dirty="0"/>
          </a:p>
        </p:txBody>
      </p:sp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35408"/>
              </p:ext>
            </p:extLst>
          </p:nvPr>
        </p:nvGraphicFramePr>
        <p:xfrm>
          <a:off x="0" y="333772"/>
          <a:ext cx="4572000" cy="2646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97768" y="276917"/>
            <a:ext cx="4844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149</a:t>
            </a:r>
            <a:r>
              <a:rPr kumimoji="1" lang="ja-JP" altLang="en-US" dirty="0" smtClean="0"/>
              <a:t>名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01824" y="276917"/>
            <a:ext cx="4187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95</a:t>
            </a:r>
            <a:r>
              <a:rPr kumimoji="1" lang="ja-JP" altLang="en-US" dirty="0" smtClean="0"/>
              <a:t>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445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9147" y="116331"/>
            <a:ext cx="3562557" cy="400606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1600" dirty="0" smtClean="0"/>
              <a:t>回復期</a:t>
            </a:r>
            <a:r>
              <a:rPr kumimoji="1" lang="en-US" altLang="ja-JP" sz="1600" dirty="0" smtClean="0"/>
              <a:t>:</a:t>
            </a:r>
            <a:r>
              <a:rPr kumimoji="1" lang="en-US" altLang="ja-JP" sz="1600" dirty="0" smtClean="0"/>
              <a:t>18</a:t>
            </a:r>
            <a:r>
              <a:rPr kumimoji="1" lang="ja-JP" altLang="en-US" sz="1600" dirty="0" smtClean="0"/>
              <a:t>病院</a:t>
            </a:r>
            <a:r>
              <a:rPr kumimoji="1" lang="en-US" altLang="ja-JP" sz="1600" dirty="0" smtClean="0"/>
              <a:t>(</a:t>
            </a:r>
            <a:r>
              <a:rPr kumimoji="1" lang="ja-JP" altLang="en-US" sz="1600" dirty="0" smtClean="0"/>
              <a:t>昨年</a:t>
            </a:r>
            <a:r>
              <a:rPr lang="en-US" altLang="ja-JP" sz="1600" dirty="0" smtClean="0"/>
              <a:t>19</a:t>
            </a:r>
            <a:r>
              <a:rPr kumimoji="1" lang="ja-JP" altLang="en-US" sz="1600" dirty="0" smtClean="0"/>
              <a:t>病院</a:t>
            </a:r>
            <a:r>
              <a:rPr kumimoji="1" lang="en-US" altLang="ja-JP" sz="1600" dirty="0" smtClean="0"/>
              <a:t>)</a:t>
            </a:r>
            <a:endParaRPr kumimoji="1" lang="ja-JP" altLang="en-US" sz="16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5409360"/>
              </p:ext>
            </p:extLst>
          </p:nvPr>
        </p:nvGraphicFramePr>
        <p:xfrm>
          <a:off x="197768" y="477788"/>
          <a:ext cx="4248473" cy="24136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8831"/>
                <a:gridCol w="625066"/>
                <a:gridCol w="598852"/>
                <a:gridCol w="617862"/>
                <a:gridCol w="617862"/>
              </a:tblGrid>
              <a:tr h="10265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2155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全入院患者</a:t>
                      </a:r>
                      <a:endParaRPr kumimoji="1" lang="ja-JP" altLang="en-US" sz="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5403" marR="5403" marT="5403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21552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パス利用患者 </a:t>
                      </a:r>
                      <a:endParaRPr kumimoji="1" lang="ja-JP" altLang="en-US" sz="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5403" marR="5403" marT="5403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</a:tr>
              <a:tr h="102651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今回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昨年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今回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昨年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</a:tr>
              <a:tr h="10265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  <a:latin typeface="+mj-ea"/>
                          <a:ea typeface="+mj-ea"/>
                        </a:rPr>
                        <a:t>脳卒中入院患者数（人）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396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388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157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186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平均年齢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75.9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75.8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74.7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74.4</a:t>
                      </a:r>
                    </a:p>
                  </a:txBody>
                  <a:tcPr marL="5403" marR="5403" marT="5403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男性（人）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脳梗塞（人）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121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  <a:latin typeface="+mj-ea"/>
                          <a:ea typeface="+mj-ea"/>
                        </a:rPr>
                        <a:t>脳内出血（人）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くも膜下出血（人）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一過性脳虚血発作（人）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  <a:latin typeface="+mj-ea"/>
                          <a:ea typeface="+mj-ea"/>
                        </a:rPr>
                        <a:t>平均在院日数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87.1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83.0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93.9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91.9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</a:tr>
              <a:tr h="19557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脳卒中連携情報</a:t>
                      </a:r>
                      <a:r>
                        <a:rPr lang="ja-JP" altLang="en-US" sz="800" u="none" strike="noStrike" dirty="0" smtClean="0">
                          <a:effectLst/>
                          <a:latin typeface="+mj-ea"/>
                          <a:ea typeface="+mj-ea"/>
                        </a:rPr>
                        <a:t>提供書退院</a:t>
                      </a:r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時平均</a:t>
                      </a:r>
                      <a:r>
                        <a:rPr lang="en-US" altLang="ja-JP" sz="800" u="none" strike="noStrike" dirty="0" err="1">
                          <a:effectLst/>
                          <a:latin typeface="+mj-ea"/>
                          <a:ea typeface="+mj-ea"/>
                        </a:rPr>
                        <a:t>mRS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800"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3.3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dirty="0" smtClean="0">
                          <a:latin typeface="+mj-ea"/>
                          <a:ea typeface="+mj-ea"/>
                        </a:rPr>
                        <a:t>3.0</a:t>
                      </a:r>
                      <a:endParaRPr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転帰：急性期病院・診療所へ転院数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転帰：回復期病院へ転院数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転帰：維持期病院へ転院数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転帰：維持期診療所へ転所数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転帰：維持期老健へ転所数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</a:tr>
              <a:tr h="1004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+mj-ea"/>
                          <a:ea typeface="+mj-ea"/>
                        </a:rPr>
                        <a:t>転帰：在宅復帰患者数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234(59%)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261(67%)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107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144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10265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u="none" strike="noStrike" dirty="0">
                          <a:effectLst/>
                          <a:latin typeface="+mj-ea"/>
                          <a:ea typeface="+mj-ea"/>
                        </a:rPr>
                        <a:t>転帰：死亡数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5403" marR="5403" marT="5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67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721" y="-98276"/>
            <a:ext cx="3562557" cy="400606"/>
          </a:xfrm>
        </p:spPr>
        <p:txBody>
          <a:bodyPr/>
          <a:lstStyle/>
          <a:p>
            <a:pPr algn="ctr"/>
            <a:r>
              <a:rPr lang="ja-JP" altLang="en-US" dirty="0" smtClean="0"/>
              <a:t>在院日数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6567539"/>
              </p:ext>
            </p:extLst>
          </p:nvPr>
        </p:nvGraphicFramePr>
        <p:xfrm>
          <a:off x="0" y="333772"/>
          <a:ext cx="4572000" cy="2555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222104" y="261764"/>
            <a:ext cx="5501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1002</a:t>
            </a:r>
            <a:r>
              <a:rPr kumimoji="1" lang="ja-JP" altLang="en-US" dirty="0" smtClean="0"/>
              <a:t>日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54145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504722" y="7806"/>
            <a:ext cx="3562557" cy="400606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回復期病棟を有する病院では</a:t>
            </a:r>
            <a:endParaRPr kumimoji="1" lang="ja-JP" altLang="en-US" dirty="0"/>
          </a:p>
        </p:txBody>
      </p:sp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5025875"/>
              </p:ext>
            </p:extLst>
          </p:nvPr>
        </p:nvGraphicFramePr>
        <p:xfrm>
          <a:off x="0" y="333772"/>
          <a:ext cx="457200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0572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7906395"/>
              </p:ext>
            </p:extLst>
          </p:nvPr>
        </p:nvGraphicFramePr>
        <p:xfrm>
          <a:off x="0" y="333772"/>
          <a:ext cx="4572000" cy="2523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721" y="117748"/>
            <a:ext cx="3562557" cy="400606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1800" dirty="0" smtClean="0"/>
              <a:t>急性期病院の疾患内訳</a:t>
            </a:r>
            <a:endParaRPr kumimoji="1" lang="ja-JP" altLang="en-US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69976" y="1917947"/>
            <a:ext cx="1172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脳梗塞　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65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73832" y="1485900"/>
            <a:ext cx="1326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脳内出血　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27803" y="970810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くも膜下出血　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97968" y="693811"/>
            <a:ext cx="90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TIA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13407" y="602059"/>
            <a:ext cx="933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N = </a:t>
            </a:r>
            <a:r>
              <a:rPr lang="en-US" altLang="ja-JP" sz="1400" dirty="0" smtClean="0"/>
              <a:t>570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98196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3708788"/>
              </p:ext>
            </p:extLst>
          </p:nvPr>
        </p:nvGraphicFramePr>
        <p:xfrm>
          <a:off x="0" y="405780"/>
          <a:ext cx="4572000" cy="2451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タイトル 1"/>
          <p:cNvSpPr txBox="1">
            <a:spLocks/>
          </p:cNvSpPr>
          <p:nvPr/>
        </p:nvSpPr>
        <p:spPr>
          <a:xfrm>
            <a:off x="228600" y="119010"/>
            <a:ext cx="3733800" cy="495300"/>
          </a:xfrm>
          <a:prstGeom prst="rect">
            <a:avLst/>
          </a:prstGeom>
        </p:spPr>
        <p:txBody>
          <a:bodyPr vert="horz" lIns="43105" tIns="21552" rIns="43105" bIns="21552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14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800" dirty="0" smtClean="0"/>
              <a:t>急性期病院の退院先内訳</a:t>
            </a:r>
            <a:endParaRPr lang="ja-JP" altLang="en-US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13407" y="602059"/>
            <a:ext cx="933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N = </a:t>
            </a:r>
            <a:r>
              <a:rPr lang="en-US" altLang="ja-JP" sz="1400" dirty="0" smtClean="0"/>
              <a:t>608</a:t>
            </a:r>
            <a:endParaRPr kumimoji="1" lang="ja-JP" altLang="en-US" sz="1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17487" y="1989956"/>
            <a:ext cx="13260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在宅復帰　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58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9272" y="1635432"/>
            <a:ext cx="1172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回復期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7808" y="1125860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維持期・老健　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1824" y="848861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急性期・診療所　</a:t>
            </a:r>
            <a:r>
              <a:rPr kumimoji="1"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27972" y="569884"/>
            <a:ext cx="90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死亡</a:t>
            </a:r>
            <a:r>
              <a:rPr kumimoji="1" lang="ja-JP" alt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kumimoji="1"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％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7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ECE4C4B-D504-4E6C-82B6-2C507FA54C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冬</Template>
  <TotalTime>0</TotalTime>
  <Words>715</Words>
  <Application>Microsoft Office PowerPoint</Application>
  <PresentationFormat>はがき 100x148 mm</PresentationFormat>
  <Paragraphs>319</Paragraphs>
  <Slides>18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9" baseType="lpstr">
      <vt:lpstr>微软雅黑</vt:lpstr>
      <vt:lpstr>ＭＳ Ｐゴシック</vt:lpstr>
      <vt:lpstr>ＭＳ ゴシック</vt:lpstr>
      <vt:lpstr>Arial</vt:lpstr>
      <vt:lpstr>Calibri</vt:lpstr>
      <vt:lpstr>Courier New</vt:lpstr>
      <vt:lpstr>Ravie</vt:lpstr>
      <vt:lpstr>Trebuchet MS</vt:lpstr>
      <vt:lpstr>Verdana</vt:lpstr>
      <vt:lpstr>Wingdings 2</vt:lpstr>
      <vt:lpstr>Winter</vt:lpstr>
      <vt:lpstr>もも脳ネット 脳卒中連携パス結果報告</vt:lpstr>
      <vt:lpstr>対象</vt:lpstr>
      <vt:lpstr>PowerPoint プレゼンテーション</vt:lpstr>
      <vt:lpstr>病院別在院日数の比較</vt:lpstr>
      <vt:lpstr>回復期:18病院(昨年19病院)</vt:lpstr>
      <vt:lpstr>在院日数</vt:lpstr>
      <vt:lpstr>回復期病棟を有する病院では</vt:lpstr>
      <vt:lpstr>急性期病院の疾患内訳</vt:lpstr>
      <vt:lpstr>PowerPoint プレゼンテーション</vt:lpstr>
      <vt:lpstr>急性期パス利用患者の退院先</vt:lpstr>
      <vt:lpstr>回復期の疾患内訳</vt:lpstr>
      <vt:lpstr>回復期病院の転院先</vt:lpstr>
      <vt:lpstr>回復期病院パス利用者の転院先</vt:lpstr>
      <vt:lpstr>まとめ</vt:lpstr>
      <vt:lpstr>集計について</vt:lpstr>
      <vt:lpstr>ではルール通りにいくと</vt:lpstr>
      <vt:lpstr>一歩踏み込んで</vt:lpstr>
      <vt:lpstr>まとめると追加項目は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2011-10-22T07:53:22Z</dcterms:created>
  <dcterms:modified xsi:type="dcterms:W3CDTF">2014-12-15T13:05:51Z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TC102866399990</vt:lpwstr>
  </property>
</Properties>
</file>