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18"/>
  </p:notesMasterIdLst>
  <p:sldIdLst>
    <p:sldId id="256" r:id="rId3"/>
    <p:sldId id="268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  <p:sldId id="273" r:id="rId16"/>
    <p:sldId id="267" r:id="rId17"/>
  </p:sldIdLst>
  <p:sldSz cx="4572000" cy="2971800" type="hagakiCard"/>
  <p:notesSz cx="6794500" cy="9931400"/>
  <p:defaultTextStyle>
    <a:defPPr>
      <a:defRPr lang="ja-JP"/>
    </a:defPPr>
    <a:lvl1pPr marL="0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1pPr>
    <a:lvl2pPr marL="21548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2pPr>
    <a:lvl3pPr marL="43096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3pPr>
    <a:lvl4pPr marL="646443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4pPr>
    <a:lvl5pPr marL="861925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5pPr>
    <a:lvl6pPr marL="107740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6pPr>
    <a:lvl7pPr marL="129288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7pPr>
    <a:lvl8pPr marL="150836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8pPr>
    <a:lvl9pPr marL="172384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49C"/>
    <a:srgbClr val="996600"/>
    <a:srgbClr val="CC6600"/>
    <a:srgbClr val="996633"/>
    <a:srgbClr val="336600"/>
    <a:srgbClr val="CC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28" autoAdjust="0"/>
  </p:normalViewPr>
  <p:slideViewPr>
    <p:cSldViewPr snapToObjects="1" showGuides="1">
      <p:cViewPr>
        <p:scale>
          <a:sx n="160" d="100"/>
          <a:sy n="160" d="100"/>
        </p:scale>
        <p:origin x="-1668" y="-876"/>
      </p:cViewPr>
      <p:guideLst>
        <p:guide orient="horz" pos="936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8" d="100"/>
          <a:sy n="78" d="100"/>
        </p:scale>
        <p:origin x="-3486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5&#24180;6&#26376;&#33075;&#21330;&#20013;&#12497;&#12473;&#22577;&#21578;&#65289;\&#24613;&#24615;&#26399;\&#12418;&#12418;&#33075;&#24613;&#24615;&#26399;(&#33075;&#21330;&#20013;%20H25.3-5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5&#24180;6&#26376;&#33075;&#21330;&#20013;&#12497;&#12473;&#22577;&#21578;&#65289;\&#24613;&#24615;&#26399;\&#12418;&#12418;&#33075;&#24613;&#24615;&#26399;(&#33075;&#21330;&#20013;%20H25.3-5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5&#24180;6&#26376;&#33075;&#21330;&#20013;&#12497;&#12473;&#22577;&#21578;&#65289;\&#24613;&#24615;&#26399;\&#12418;&#12418;&#33075;&#24613;&#24615;&#26399;(&#33075;&#21330;&#20013;%20H25.3-5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5&#24180;6&#26376;&#33075;&#21330;&#20013;&#12497;&#12473;&#22577;&#21578;&#65289;\&#22238;&#24489;&#26399;\&#12418;&#12418;&#33075;&#22238;&#24489;&#26399;(&#33075;&#21330;&#20013;%20H25.3-5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5&#24180;6&#26376;&#33075;&#21330;&#20013;&#12497;&#12473;&#22577;&#21578;&#65289;\&#22238;&#24489;&#26399;\&#12418;&#12418;&#33075;&#22238;&#24489;&#26399;(&#33075;&#21330;&#20013;%20H25.3-5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5&#24180;6&#26376;&#33075;&#21330;&#20013;&#12497;&#12473;&#22577;&#21578;&#65289;\&#22238;&#24489;&#26399;\&#12418;&#12418;&#33075;&#22238;&#24489;&#26399;(&#33075;&#21330;&#20013;%20H25.3-5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val>
            <c:numRef>
              <c:f>Sheet1!$Z$7:$Z$10</c:f>
              <c:numCache>
                <c:formatCode>0_ </c:formatCode>
                <c:ptCount val="4"/>
                <c:pt idx="0">
                  <c:v>457</c:v>
                </c:pt>
                <c:pt idx="1">
                  <c:v>137</c:v>
                </c:pt>
                <c:pt idx="2">
                  <c:v>36</c:v>
                </c:pt>
                <c:pt idx="3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val>
            <c:numRef>
              <c:f>Sheet1!$AD$22:$AD$26</c:f>
              <c:numCache>
                <c:formatCode>General</c:formatCode>
                <c:ptCount val="5"/>
                <c:pt idx="0">
                  <c:v>349</c:v>
                </c:pt>
                <c:pt idx="1">
                  <c:v>194</c:v>
                </c:pt>
                <c:pt idx="2">
                  <c:v>69</c:v>
                </c:pt>
                <c:pt idx="3">
                  <c:v>16</c:v>
                </c:pt>
                <c:pt idx="4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val>
            <c:numRef>
              <c:f>Sheet1!$AD$17:$AD$19</c:f>
              <c:numCache>
                <c:formatCode>General</c:formatCode>
                <c:ptCount val="3"/>
                <c:pt idx="0">
                  <c:v>165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val>
            <c:numRef>
              <c:f>Sheet1!$AR$7:$AR$10</c:f>
              <c:numCache>
                <c:formatCode>General</c:formatCode>
                <c:ptCount val="4"/>
                <c:pt idx="0">
                  <c:v>231</c:v>
                </c:pt>
                <c:pt idx="1">
                  <c:v>119</c:v>
                </c:pt>
                <c:pt idx="2">
                  <c:v>29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4"/>
            <c:bubble3D val="0"/>
            <c:spPr>
              <a:solidFill>
                <a:srgbClr val="FEC49C"/>
              </a:solidFill>
            </c:spPr>
          </c:dPt>
          <c:val>
            <c:numRef>
              <c:f>Sheet1!$AW$16:$AW$20</c:f>
              <c:numCache>
                <c:formatCode>General</c:formatCode>
                <c:ptCount val="5"/>
                <c:pt idx="0">
                  <c:v>244</c:v>
                </c:pt>
                <c:pt idx="1">
                  <c:v>46</c:v>
                </c:pt>
                <c:pt idx="2">
                  <c:v>25</c:v>
                </c:pt>
                <c:pt idx="3">
                  <c:v>43</c:v>
                </c:pt>
                <c:pt idx="4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EC49C"/>
              </a:solidFill>
            </c:spPr>
          </c:dPt>
          <c:val>
            <c:numRef>
              <c:f>Sheet1!$AW$7:$AW$11</c:f>
              <c:numCache>
                <c:formatCode>General</c:formatCode>
                <c:ptCount val="5"/>
                <c:pt idx="0">
                  <c:v>140</c:v>
                </c:pt>
                <c:pt idx="1">
                  <c:v>28</c:v>
                </c:pt>
                <c:pt idx="2">
                  <c:v>19</c:v>
                </c:pt>
                <c:pt idx="3">
                  <c:v>27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916CD-2D62-462D-AB12-0140C7D146E4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533400" y="744538"/>
            <a:ext cx="5727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D78C3-8438-40D0-889B-97ADD4E7E8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08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D78C3-8438-40D0-889B-97ADD4E7E8A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D78C3-8438-40D0-889B-97ADD4E7E8AA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7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721" y="1433187"/>
            <a:ext cx="3558590" cy="637011"/>
          </a:xfrm>
        </p:spPr>
        <p:txBody>
          <a:bodyPr anchor="b"/>
          <a:lstStyle>
            <a:lvl1pPr>
              <a:defRPr sz="19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070198"/>
            <a:ext cx="3558590" cy="373282"/>
          </a:xfrm>
        </p:spPr>
        <p:txBody>
          <a:bodyPr anchor="t">
            <a:normAutofit/>
          </a:bodyPr>
          <a:lstStyle>
            <a:lvl1pPr marL="0" indent="0" algn="l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5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6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2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7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3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08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4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722" y="783190"/>
            <a:ext cx="3561540" cy="17556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29781" y="292814"/>
            <a:ext cx="736481" cy="22469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721" y="292814"/>
            <a:ext cx="2733779" cy="2246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2" y="1433718"/>
            <a:ext cx="3558589" cy="636480"/>
          </a:xfrm>
        </p:spPr>
        <p:txBody>
          <a:bodyPr anchor="b"/>
          <a:lstStyle>
            <a:lvl1pPr algn="r">
              <a:defRPr sz="15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722" y="2070198"/>
            <a:ext cx="3558589" cy="372840"/>
          </a:xfrm>
        </p:spPr>
        <p:txBody>
          <a:bodyPr anchor="t">
            <a:normAutofit/>
          </a:bodyPr>
          <a:lstStyle>
            <a:lvl1pPr marL="0" indent="0" algn="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552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3104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4657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6209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7762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9314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50866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2419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2" y="292814"/>
            <a:ext cx="3561540" cy="40060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721" y="784225"/>
            <a:ext cx="1735639" cy="1755564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31641" y="784225"/>
            <a:ext cx="1734621" cy="1755564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447" y="785601"/>
            <a:ext cx="1573912" cy="249714"/>
          </a:xfrm>
        </p:spPr>
        <p:txBody>
          <a:bodyPr anchor="b">
            <a:noAutofit/>
          </a:bodyPr>
          <a:lstStyle>
            <a:lvl1pPr marL="0" indent="0">
              <a:buNone/>
              <a:defRPr sz="1100" b="0"/>
            </a:lvl1pPr>
            <a:lvl2pPr marL="215524" indent="0">
              <a:buNone/>
              <a:defRPr sz="900" b="1"/>
            </a:lvl2pPr>
            <a:lvl3pPr marL="431048" indent="0">
              <a:buNone/>
              <a:defRPr sz="800" b="1"/>
            </a:lvl3pPr>
            <a:lvl4pPr marL="646572" indent="0">
              <a:buNone/>
              <a:defRPr sz="800" b="1"/>
            </a:lvl4pPr>
            <a:lvl5pPr marL="862096" indent="0">
              <a:buNone/>
              <a:defRPr sz="800" b="1"/>
            </a:lvl5pPr>
            <a:lvl6pPr marL="1077620" indent="0">
              <a:buNone/>
              <a:defRPr sz="800" b="1"/>
            </a:lvl6pPr>
            <a:lvl7pPr marL="1293144" indent="0">
              <a:buNone/>
              <a:defRPr sz="800" b="1"/>
            </a:lvl7pPr>
            <a:lvl8pPr marL="1508669" indent="0">
              <a:buNone/>
              <a:defRPr sz="800" b="1"/>
            </a:lvl8pPr>
            <a:lvl9pPr marL="1724193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721" y="1035316"/>
            <a:ext cx="1735639" cy="1504473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96033" y="785601"/>
            <a:ext cx="1571244" cy="249714"/>
          </a:xfrm>
        </p:spPr>
        <p:txBody>
          <a:bodyPr anchor="b">
            <a:noAutofit/>
          </a:bodyPr>
          <a:lstStyle>
            <a:lvl1pPr marL="0" indent="0">
              <a:buNone/>
              <a:defRPr sz="1100" b="0"/>
            </a:lvl1pPr>
            <a:lvl2pPr marL="215524" indent="0">
              <a:buNone/>
              <a:defRPr sz="900" b="1"/>
            </a:lvl2pPr>
            <a:lvl3pPr marL="431048" indent="0">
              <a:buNone/>
              <a:defRPr sz="800" b="1"/>
            </a:lvl3pPr>
            <a:lvl4pPr marL="646572" indent="0">
              <a:buNone/>
              <a:defRPr sz="800" b="1"/>
            </a:lvl4pPr>
            <a:lvl5pPr marL="862096" indent="0">
              <a:buNone/>
              <a:defRPr sz="800" b="1"/>
            </a:lvl5pPr>
            <a:lvl6pPr marL="1077620" indent="0">
              <a:buNone/>
              <a:defRPr sz="800" b="1"/>
            </a:lvl6pPr>
            <a:lvl7pPr marL="1293144" indent="0">
              <a:buNone/>
              <a:defRPr sz="800" b="1"/>
            </a:lvl7pPr>
            <a:lvl8pPr marL="1508669" indent="0">
              <a:buNone/>
              <a:defRPr sz="800" b="1"/>
            </a:lvl8pPr>
            <a:lvl9pPr marL="1724193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31640" y="1035316"/>
            <a:ext cx="1735638" cy="1504473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1" y="193305"/>
            <a:ext cx="1330325" cy="513873"/>
          </a:xfrm>
        </p:spPr>
        <p:txBody>
          <a:bodyPr anchor="b"/>
          <a:lstStyle>
            <a:lvl1pPr algn="l">
              <a:defRPr sz="11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6327" y="193305"/>
            <a:ext cx="2139935" cy="2346484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721" y="707178"/>
            <a:ext cx="1330325" cy="1832610"/>
          </a:xfrm>
        </p:spPr>
        <p:txBody>
          <a:bodyPr anchor="t">
            <a:normAutofit/>
          </a:bodyPr>
          <a:lstStyle>
            <a:lvl1pPr marL="0" indent="0">
              <a:buNone/>
              <a:defRPr sz="600"/>
            </a:lvl1pPr>
            <a:lvl2pPr marL="215524" indent="0">
              <a:buNone/>
              <a:defRPr sz="600"/>
            </a:lvl2pPr>
            <a:lvl3pPr marL="431048" indent="0">
              <a:buNone/>
              <a:defRPr sz="500"/>
            </a:lvl3pPr>
            <a:lvl4pPr marL="646572" indent="0">
              <a:buNone/>
              <a:defRPr sz="400"/>
            </a:lvl4pPr>
            <a:lvl5pPr marL="862096" indent="0">
              <a:buNone/>
              <a:defRPr sz="400"/>
            </a:lvl5pPr>
            <a:lvl6pPr marL="1077620" indent="0">
              <a:buNone/>
              <a:defRPr sz="400"/>
            </a:lvl6pPr>
            <a:lvl7pPr marL="1293144" indent="0">
              <a:buNone/>
              <a:defRPr sz="400"/>
            </a:lvl7pPr>
            <a:lvl8pPr marL="1508669" indent="0">
              <a:buNone/>
              <a:defRPr sz="400"/>
            </a:lvl8pPr>
            <a:lvl9pPr marL="1724193" indent="0">
              <a:buNone/>
              <a:defRPr sz="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1" y="601059"/>
            <a:ext cx="1740694" cy="482410"/>
          </a:xfrm>
        </p:spPr>
        <p:txBody>
          <a:bodyPr anchor="b">
            <a:normAutofit/>
          </a:bodyPr>
          <a:lstStyle>
            <a:lvl1pPr algn="l">
              <a:defRPr sz="11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721" y="1083469"/>
            <a:ext cx="1740694" cy="1096420"/>
          </a:xfrm>
        </p:spPr>
        <p:txBody>
          <a:bodyPr anchor="t">
            <a:normAutofit/>
          </a:bodyPr>
          <a:lstStyle>
            <a:lvl1pPr marL="0" indent="0">
              <a:buNone/>
              <a:defRPr sz="600"/>
            </a:lvl1pPr>
            <a:lvl2pPr marL="215524" indent="0">
              <a:buNone/>
              <a:defRPr sz="600"/>
            </a:lvl2pPr>
            <a:lvl3pPr marL="431048" indent="0">
              <a:buNone/>
              <a:defRPr sz="500"/>
            </a:lvl3pPr>
            <a:lvl4pPr marL="646572" indent="0">
              <a:buNone/>
              <a:defRPr sz="400"/>
            </a:lvl4pPr>
            <a:lvl5pPr marL="862096" indent="0">
              <a:buNone/>
              <a:defRPr sz="400"/>
            </a:lvl5pPr>
            <a:lvl6pPr marL="1077620" indent="0">
              <a:buNone/>
              <a:defRPr sz="400"/>
            </a:lvl6pPr>
            <a:lvl7pPr marL="1293144" indent="0">
              <a:buNone/>
              <a:defRPr sz="400"/>
            </a:lvl7pPr>
            <a:lvl8pPr marL="1508669" indent="0">
              <a:buNone/>
              <a:defRPr sz="400"/>
            </a:lvl8pPr>
            <a:lvl9pPr marL="1724193" indent="0">
              <a:buNone/>
              <a:defRPr sz="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359381" y="430333"/>
            <a:ext cx="923569" cy="663190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2438400" y="693420"/>
            <a:ext cx="1714500" cy="14859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4" y="-7"/>
            <a:ext cx="4626173" cy="2971816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721" y="292814"/>
            <a:ext cx="3562557" cy="400606"/>
          </a:xfrm>
          <a:prstGeom prst="rect">
            <a:avLst/>
          </a:prstGeom>
        </p:spPr>
        <p:txBody>
          <a:bodyPr vert="horz" lIns="43105" tIns="21552" rIns="43105" bIns="21552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722" y="783190"/>
            <a:ext cx="3562556" cy="1755623"/>
          </a:xfrm>
          <a:prstGeom prst="rect">
            <a:avLst/>
          </a:prstGeom>
        </p:spPr>
        <p:txBody>
          <a:bodyPr vert="horz" lIns="43105" tIns="21552" rIns="43105" bIns="21552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18672" y="2579118"/>
            <a:ext cx="1066800" cy="158221"/>
          </a:xfrm>
          <a:prstGeom prst="rect">
            <a:avLst/>
          </a:prstGeom>
        </p:spPr>
        <p:txBody>
          <a:bodyPr vert="horz" lIns="43105" tIns="21552" rIns="43105" bIns="21552" rtlCol="0" anchor="b"/>
          <a:lstStyle>
            <a:lvl1pPr algn="r">
              <a:defRPr sz="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472" y="2579118"/>
            <a:ext cx="2628200" cy="158221"/>
          </a:xfrm>
          <a:prstGeom prst="rect">
            <a:avLst/>
          </a:prstGeom>
        </p:spPr>
        <p:txBody>
          <a:bodyPr vert="horz" lIns="43105" tIns="21552" rIns="43105" bIns="21552" rtlCol="0" anchor="b"/>
          <a:lstStyle>
            <a:lvl1pPr algn="l">
              <a:defRPr sz="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6329" y="2579118"/>
            <a:ext cx="304144" cy="158221"/>
          </a:xfrm>
          <a:prstGeom prst="rect">
            <a:avLst/>
          </a:prstGeom>
        </p:spPr>
        <p:txBody>
          <a:bodyPr vert="horz" lIns="43105" tIns="21552" rIns="43105" bIns="21552" rtlCol="0" anchor="b"/>
          <a:lstStyle>
            <a:lvl1pPr algn="l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215524" rtl="0" eaLnBrk="1" latinLnBrk="0" hangingPunct="1">
        <a:spcBef>
          <a:spcPct val="0"/>
        </a:spcBef>
        <a:buNone/>
        <a:defRPr kumimoji="1" sz="15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161643" indent="-161643" algn="l" defTabSz="215524" rtl="0" eaLnBrk="1" latinLnBrk="0" hangingPunct="1">
        <a:spcBef>
          <a:spcPct val="20000"/>
        </a:spcBef>
        <a:spcAft>
          <a:spcPts val="283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kumimoji="1" sz="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0227" indent="-134703" algn="l" defTabSz="215524" rtl="0" eaLnBrk="1" latinLnBrk="0" hangingPunct="1">
        <a:spcBef>
          <a:spcPct val="20000"/>
        </a:spcBef>
        <a:spcAft>
          <a:spcPts val="283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kumimoji="1" sz="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38810" indent="-107762" algn="l" defTabSz="215524" rtl="0" eaLnBrk="1" latinLnBrk="0" hangingPunct="1">
        <a:spcBef>
          <a:spcPct val="20000"/>
        </a:spcBef>
        <a:spcAft>
          <a:spcPts val="283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kumimoji="1" sz="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4334" indent="-107762" algn="l" defTabSz="215524" rtl="0" eaLnBrk="1" latinLnBrk="0" hangingPunct="1">
        <a:spcBef>
          <a:spcPct val="20000"/>
        </a:spcBef>
        <a:spcAft>
          <a:spcPts val="283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kumimoji="1" sz="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69858" indent="-107762" algn="l" defTabSz="215524" rtl="0" eaLnBrk="1" latinLnBrk="0" hangingPunct="1">
        <a:spcBef>
          <a:spcPct val="20000"/>
        </a:spcBef>
        <a:spcAft>
          <a:spcPts val="283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kumimoji="1" sz="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5382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00907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16431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31955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5524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48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6572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62096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77620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3144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508669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4193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2562531"/>
            <a:ext cx="4572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endParaRPr lang="ja-JP" altLang="en-US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Ravie" pitchFamily="82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5760" y="333772"/>
            <a:ext cx="4320480" cy="1010401"/>
          </a:xfrm>
          <a:noFill/>
        </p:spPr>
        <p:txBody>
          <a:bodyPr>
            <a:noAutofit/>
          </a:bodyPr>
          <a:lstStyle/>
          <a:p>
            <a:pPr algn="ctr"/>
            <a:r>
              <a:rPr lang="ja-JP" altLang="en-US" sz="2400" dirty="0" err="1" smtClean="0"/>
              <a:t>もも</a:t>
            </a:r>
            <a:r>
              <a:rPr lang="ja-JP" altLang="en-US" sz="2400" dirty="0" smtClean="0"/>
              <a:t>脳ネット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脳卒中連携パス結果報告</a:t>
            </a:r>
            <a:endParaRPr kumimoji="1" lang="ja-JP" altLang="en-US" sz="2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81120" y="1912624"/>
            <a:ext cx="3086100" cy="594360"/>
          </a:xfrm>
          <a:noFill/>
        </p:spPr>
        <p:txBody>
          <a:bodyPr>
            <a:normAutofit/>
          </a:bodyPr>
          <a:lstStyle/>
          <a:p>
            <a:pPr algn="r"/>
            <a:r>
              <a:rPr kumimoji="1" lang="ja-JP" altLang="en-US" sz="1400" dirty="0" smtClean="0">
                <a:solidFill>
                  <a:schemeClr val="tx1"/>
                </a:solidFill>
              </a:rPr>
              <a:t>担当　岡山赤十字病院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r"/>
            <a:r>
              <a:rPr lang="ja-JP" altLang="en-US" sz="1400" dirty="0" smtClean="0">
                <a:solidFill>
                  <a:schemeClr val="tx1"/>
                </a:solidFill>
              </a:rPr>
              <a:t>岩永　健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316566"/>
              </p:ext>
            </p:extLst>
          </p:nvPr>
        </p:nvGraphicFramePr>
        <p:xfrm>
          <a:off x="125760" y="549796"/>
          <a:ext cx="4067279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回復期病院パス利用者の転院先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585280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</a:t>
            </a:r>
            <a:r>
              <a:rPr kumimoji="1" lang="ja-JP" altLang="en-US" sz="1600" dirty="0" smtClean="0"/>
              <a:t>＝</a:t>
            </a:r>
            <a:r>
              <a:rPr kumimoji="1" lang="en-US" altLang="ja-JP" sz="1600" dirty="0" smtClean="0"/>
              <a:t>218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0631" y="1774298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55834" y="988820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老健</a:t>
            </a:r>
            <a:r>
              <a:rPr kumimoji="1" lang="ja-JP"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73832" y="1341884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</a:t>
            </a:r>
            <a:r>
              <a:rPr kumimoji="1" lang="ja-JP"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7807" y="1774298"/>
            <a:ext cx="1787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33920" y="682019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39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3772" y="0"/>
            <a:ext cx="4114800" cy="4953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急性期病院</a:t>
            </a:r>
            <a:r>
              <a:rPr kumimoji="1" lang="en-US" altLang="ja-JP" dirty="0" smtClean="0"/>
              <a:t>Data</a:t>
            </a:r>
            <a:br>
              <a:rPr kumimoji="1" lang="en-US" altLang="ja-JP" dirty="0" smtClean="0"/>
            </a:br>
            <a:r>
              <a:rPr lang="ja-JP" altLang="en-US" dirty="0"/>
              <a:t>平成</a:t>
            </a:r>
            <a:r>
              <a:rPr lang="en-US" altLang="ja-JP" dirty="0"/>
              <a:t>21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月～平成</a:t>
            </a:r>
            <a:r>
              <a:rPr lang="en-US" altLang="ja-JP" dirty="0"/>
              <a:t>25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933272"/>
              </p:ext>
            </p:extLst>
          </p:nvPr>
        </p:nvGraphicFramePr>
        <p:xfrm>
          <a:off x="161764" y="579436"/>
          <a:ext cx="4356484" cy="2418324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629596"/>
                <a:gridCol w="811479"/>
                <a:gridCol w="915409"/>
              </a:tblGrid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全入院患者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パス利用患者 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脳卒中入院患者数（人）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9332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2600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平均年齢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72.0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626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男性（人）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 smtClean="0"/>
                        <a:t>5296</a:t>
                      </a:r>
                      <a:endParaRPr lang="ja-JP" altLang="en-US" sz="1000" dirty="0"/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 smtClean="0"/>
                        <a:t>1414</a:t>
                      </a:r>
                      <a:endParaRPr lang="ja-JP" altLang="en-US" sz="1000" dirty="0"/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脳梗塞（人）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6083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1609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脳内出血（人）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1834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くも膜下出血（人）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一過性脳虚血発作（人）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567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平均在院日数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25.3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41.6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</a:tr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脳卒中連携情報</a:t>
                      </a:r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提供書利用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の退院時平均</a:t>
                      </a:r>
                      <a:r>
                        <a:rPr lang="en-US" altLang="ja-JP" sz="900" b="1" u="none" strike="noStrike" dirty="0" err="1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mRS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9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転帰：急性期病院・診療所へ転院数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転帰：回復期病院へ転院数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2279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2259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転帰：維持期病院へ転院数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481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転帰：維持期診療所へ転所数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転帰：維持期老健へ転所数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転帰：在宅復帰患者数</a:t>
                      </a:r>
                      <a:endParaRPr lang="ja-JP" altLang="en-US" sz="9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4823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転帰：死亡数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625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46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9399" y="92511"/>
            <a:ext cx="3562557" cy="400606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回復期リハ病院</a:t>
            </a:r>
            <a:r>
              <a:rPr lang="en-US" altLang="ja-JP" dirty="0"/>
              <a:t>Data</a:t>
            </a:r>
            <a:br>
              <a:rPr lang="en-US" altLang="ja-JP" dirty="0"/>
            </a:br>
            <a:r>
              <a:rPr lang="ja-JP" altLang="en-US" dirty="0"/>
              <a:t>平成</a:t>
            </a:r>
            <a:r>
              <a:rPr lang="en-US" altLang="ja-JP" dirty="0"/>
              <a:t>21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月～平成</a:t>
            </a:r>
            <a:r>
              <a:rPr lang="en-US" altLang="ja-JP" dirty="0"/>
              <a:t>25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012880"/>
              </p:ext>
            </p:extLst>
          </p:nvPr>
        </p:nvGraphicFramePr>
        <p:xfrm>
          <a:off x="233772" y="612203"/>
          <a:ext cx="4037621" cy="2394748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417229"/>
                <a:gridCol w="797539"/>
                <a:gridCol w="822853"/>
              </a:tblGrid>
              <a:tr h="1344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全入院患者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パス利用患者 </a:t>
                      </a:r>
                      <a:endParaRPr lang="ja-JP" altLang="en-US" sz="9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脳卒中入院患者数（人）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4001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1944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44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平均年齢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75.7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72.8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男性（人）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2069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992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脳梗塞（人）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2609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1222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脳内出血（人）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985</a:t>
                      </a: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くも膜下出血（人）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一過性脳虚血発作（人）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442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平均在院日数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87.3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90.3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>
                    <a:solidFill>
                      <a:srgbClr val="FFFF00"/>
                    </a:solidFill>
                  </a:tcPr>
                </a:tc>
              </a:tr>
              <a:tr h="1344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脳卒中連携情報</a:t>
                      </a:r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提供書退院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時平均</a:t>
                      </a:r>
                      <a:r>
                        <a:rPr lang="en-US" altLang="ja-JP" sz="900" b="1" u="none" strike="noStrike" dirty="0" err="1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mRS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転帰：急性期病院・診療所へ転院数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転帰：回復期病院へ転院数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転帰：維持期病院へ転院数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335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転帰：維持期診療所へ転所数</a:t>
                      </a:r>
                      <a:endParaRPr lang="ja-JP" altLang="en-US" sz="9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転帰：維持期老健へ転所数</a:t>
                      </a:r>
                      <a:endParaRPr lang="ja-JP" altLang="en-US" sz="9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411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転帰：在宅復帰患者数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2335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1157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転帰：死亡数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702" marR="2702" marT="23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4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急性期病院</a:t>
            </a:r>
            <a:r>
              <a:rPr lang="en-US" altLang="ja-JP" dirty="0" smtClean="0"/>
              <a:t>Data</a:t>
            </a:r>
            <a:r>
              <a:rPr lang="ja-JP" altLang="en-US" dirty="0" smtClean="0"/>
              <a:t>：時期</a:t>
            </a:r>
            <a:r>
              <a:rPr lang="ja-JP" altLang="en-US" dirty="0"/>
              <a:t>ごと</a:t>
            </a:r>
            <a:r>
              <a:rPr lang="ja-JP" altLang="en-US" dirty="0" smtClean="0"/>
              <a:t>の比較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473465"/>
              </p:ext>
            </p:extLst>
          </p:nvPr>
        </p:nvGraphicFramePr>
        <p:xfrm>
          <a:off x="93923" y="674610"/>
          <a:ext cx="4392492" cy="182443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188133"/>
                <a:gridCol w="396044"/>
                <a:gridCol w="396044"/>
                <a:gridCol w="360040"/>
                <a:gridCol w="391878"/>
                <a:gridCol w="396044"/>
                <a:gridCol w="432048"/>
                <a:gridCol w="432048"/>
                <a:gridCol w="400213"/>
              </a:tblGrid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全入院患者</a:t>
                      </a:r>
                      <a:endParaRPr lang="ja-JP" altLang="en-U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パス利用患者 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457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４期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４期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入院</a:t>
                      </a:r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患者数（人）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1856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2160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2894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2422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628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773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平均年齢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71.0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71.9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73.0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72.6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72.9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平均在院日数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23.0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26.0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26.2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24.8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40.0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38.6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45.1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38.3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</a:tr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退院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時平均</a:t>
                      </a:r>
                      <a:r>
                        <a:rPr lang="en-US" altLang="ja-JP" sz="900" b="1" u="none" strike="noStrike" dirty="0" err="1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mRS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3.8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3.7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</a:tr>
              <a:tr h="134572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急性期病院へ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41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回復期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病院へ転院数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351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585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749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594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329</a:t>
                      </a: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571</a:t>
                      </a: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698</a:t>
                      </a: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661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維持期へ転院転所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120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173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193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2682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在宅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復帰患者数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1003</a:t>
                      </a:r>
                      <a:endParaRPr kumimoji="1" lang="en-US" altLang="ja-JP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(54%)</a:t>
                      </a: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1096</a:t>
                      </a:r>
                    </a:p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(51%)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1656</a:t>
                      </a:r>
                    </a:p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(57%)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1068</a:t>
                      </a:r>
                    </a:p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(44%)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死亡数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126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165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161</a:t>
                      </a:r>
                      <a:endParaRPr kumimoji="1"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29816" y="2515615"/>
            <a:ext cx="2924367" cy="289746"/>
          </a:xfrm>
          <a:prstGeom prst="rect">
            <a:avLst/>
          </a:prstGeom>
          <a:noFill/>
        </p:spPr>
        <p:txBody>
          <a:bodyPr wrap="none" lIns="43105" tIns="21552" rIns="43105" bIns="21552" rtlCol="0">
            <a:spAutoFit/>
          </a:bodyPr>
          <a:lstStyle/>
          <a:p>
            <a:r>
              <a:rPr kumimoji="1" lang="ja-JP" altLang="en-US" dirty="0" smtClean="0"/>
              <a:t>＊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期</a:t>
            </a:r>
            <a:r>
              <a:rPr kumimoji="1" lang="en-US" altLang="ja-JP" dirty="0" smtClean="0"/>
              <a:t>H21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月～</a:t>
            </a:r>
            <a:r>
              <a:rPr kumimoji="1" lang="en-US" altLang="ja-JP" dirty="0" smtClean="0"/>
              <a:t>H22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月、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期</a:t>
            </a:r>
            <a:r>
              <a:rPr kumimoji="1" lang="en-US" altLang="ja-JP" dirty="0" smtClean="0"/>
              <a:t>H22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月～</a:t>
            </a:r>
            <a:r>
              <a:rPr kumimoji="1" lang="en-US" altLang="ja-JP" dirty="0" smtClean="0"/>
              <a:t>H23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月、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 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期</a:t>
            </a:r>
            <a:r>
              <a:rPr kumimoji="1" lang="en-US" altLang="ja-JP" dirty="0" smtClean="0"/>
              <a:t>H 23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月～</a:t>
            </a:r>
            <a:r>
              <a:rPr kumimoji="1" lang="en-US" altLang="ja-JP" dirty="0" smtClean="0"/>
              <a:t>H24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月、４期Ｈ</a:t>
            </a:r>
            <a:r>
              <a:rPr kumimoji="1" lang="en-US" altLang="ja-JP" dirty="0" smtClean="0"/>
              <a:t>24</a:t>
            </a:r>
            <a:r>
              <a:rPr kumimoji="1" lang="ja-JP" altLang="en-US" dirty="0" smtClean="0"/>
              <a:t>年３月～</a:t>
            </a:r>
            <a:r>
              <a:rPr kumimoji="1" lang="en-US" altLang="ja-JP" dirty="0" smtClean="0"/>
              <a:t>H25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688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97768" y="119010"/>
            <a:ext cx="4253644" cy="495300"/>
          </a:xfrm>
          <a:prstGeom prst="rect">
            <a:avLst/>
          </a:prstGeom>
        </p:spPr>
        <p:txBody>
          <a:bodyPr lIns="43105" tIns="21552" rIns="43105" bIns="21552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回復期リハ病院</a:t>
            </a:r>
            <a:r>
              <a:rPr lang="en-US" altLang="ja-JP" dirty="0" smtClean="0"/>
              <a:t>Data</a:t>
            </a:r>
            <a:r>
              <a:rPr lang="ja-JP" altLang="en-US" dirty="0" smtClean="0"/>
              <a:t>：時期ごとの比較</a:t>
            </a:r>
            <a:endParaRPr lang="ja-JP" altLang="en-US" dirty="0"/>
          </a:p>
        </p:txBody>
      </p:sp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65940"/>
              </p:ext>
            </p:extLst>
          </p:nvPr>
        </p:nvGraphicFramePr>
        <p:xfrm>
          <a:off x="128345" y="614310"/>
          <a:ext cx="4392491" cy="182443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188133"/>
                <a:gridCol w="355873"/>
                <a:gridCol w="396044"/>
                <a:gridCol w="363798"/>
                <a:gridCol w="363798"/>
                <a:gridCol w="388529"/>
                <a:gridCol w="360040"/>
                <a:gridCol w="488138"/>
                <a:gridCol w="488138"/>
              </a:tblGrid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全入院患者</a:t>
                      </a:r>
                      <a:endParaRPr lang="ja-JP" altLang="en-U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パス利用患者 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457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</a:p>
                  </a:txBody>
                  <a:tcPr marL="2875" marR="2875" marT="2492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入院</a:t>
                      </a:r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患者数（人）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693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882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1020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1406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322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401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524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697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平均年齢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75.4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77.0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74.8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74.8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75.8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76.0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68.5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74.1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平均在院日数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89.4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84.9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87.9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87.3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87.2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97.1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86.9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87.2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</a:tr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退院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時平均</a:t>
                      </a:r>
                      <a:r>
                        <a:rPr lang="en-US" altLang="ja-JP" sz="900" b="1" u="none" strike="noStrike" dirty="0" err="1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mRS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3.9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3.8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3.3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3.1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</a:tr>
              <a:tr h="134572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急性期病院へ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60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92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109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133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29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51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66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78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回復期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病院へ転院数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noFill/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維持期へ転院転所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97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153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221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314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60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104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153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  <a:tr h="2682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在宅</a:t>
                      </a:r>
                      <a:r>
                        <a:rPr lang="ja-JP" altLang="en-US" sz="900" b="1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復帰患者数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340</a:t>
                      </a:r>
                    </a:p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(49%)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502</a:t>
                      </a:r>
                    </a:p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(57%)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588</a:t>
                      </a:r>
                    </a:p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(58%)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905</a:t>
                      </a:r>
                    </a:p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(64%)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151</a:t>
                      </a: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251</a:t>
                      </a: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308</a:t>
                      </a: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447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>
                    <a:solidFill>
                      <a:srgbClr val="FFFF00"/>
                    </a:solidFill>
                  </a:tcPr>
                </a:tc>
              </a:tr>
              <a:tr h="1362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死亡数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2875" marR="2875" marT="249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51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b="1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lang="ja-JP" altLang="en-US" sz="900" b="1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4763" marR="4763" marT="4128" marB="0"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65820" y="2501144"/>
            <a:ext cx="2924367" cy="289746"/>
          </a:xfrm>
          <a:prstGeom prst="rect">
            <a:avLst/>
          </a:prstGeom>
          <a:noFill/>
        </p:spPr>
        <p:txBody>
          <a:bodyPr wrap="none" lIns="43105" tIns="21552" rIns="43105" bIns="21552" rtlCol="0">
            <a:spAutoFit/>
          </a:bodyPr>
          <a:lstStyle/>
          <a:p>
            <a:r>
              <a:rPr kumimoji="1" lang="ja-JP" altLang="en-US" dirty="0" smtClean="0"/>
              <a:t>＊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期</a:t>
            </a:r>
            <a:r>
              <a:rPr kumimoji="1" lang="en-US" altLang="ja-JP" dirty="0" smtClean="0"/>
              <a:t>H21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月～</a:t>
            </a:r>
            <a:r>
              <a:rPr kumimoji="1" lang="en-US" altLang="ja-JP" dirty="0" smtClean="0"/>
              <a:t>H22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月、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期</a:t>
            </a:r>
            <a:r>
              <a:rPr kumimoji="1" lang="en-US" altLang="ja-JP" dirty="0" smtClean="0"/>
              <a:t>H22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月～</a:t>
            </a:r>
            <a:r>
              <a:rPr kumimoji="1" lang="en-US" altLang="ja-JP" dirty="0" smtClean="0"/>
              <a:t>H23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月、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 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期</a:t>
            </a:r>
            <a:r>
              <a:rPr kumimoji="1" lang="en-US" altLang="ja-JP" dirty="0" smtClean="0"/>
              <a:t>H 23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月～</a:t>
            </a:r>
            <a:r>
              <a:rPr kumimoji="1" lang="en-US" altLang="ja-JP" dirty="0" smtClean="0"/>
              <a:t>H24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月、４期Ｈ</a:t>
            </a:r>
            <a:r>
              <a:rPr kumimoji="1" lang="en-US" altLang="ja-JP" dirty="0" smtClean="0"/>
              <a:t>24</a:t>
            </a:r>
            <a:r>
              <a:rPr kumimoji="1" lang="ja-JP" altLang="en-US" dirty="0" smtClean="0"/>
              <a:t>年３月～</a:t>
            </a:r>
            <a:r>
              <a:rPr kumimoji="1" lang="en-US" altLang="ja-JP" dirty="0" smtClean="0"/>
              <a:t>H25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679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まとめ</a:t>
            </a:r>
            <a:endParaRPr kumimoji="1" lang="ja-JP" altLang="en-US" sz="1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8600" y="693420"/>
            <a:ext cx="4001616" cy="2111959"/>
          </a:xfrm>
        </p:spPr>
        <p:txBody>
          <a:bodyPr>
            <a:normAutofit/>
          </a:bodyPr>
          <a:lstStyle/>
          <a:p>
            <a:r>
              <a:rPr lang="ja-JP" altLang="en-US" sz="1600" dirty="0" smtClean="0"/>
              <a:t>急性期、回復期における疾患の内訳、退院先は一定であった。</a:t>
            </a:r>
            <a:endParaRPr lang="en-US" altLang="ja-JP" sz="1600" dirty="0" smtClean="0"/>
          </a:p>
          <a:p>
            <a:r>
              <a:rPr lang="ja-JP" altLang="en-US" sz="1600" dirty="0"/>
              <a:t>過去</a:t>
            </a:r>
            <a:r>
              <a:rPr lang="ja-JP" altLang="en-US" sz="1600" dirty="0" smtClean="0"/>
              <a:t>の</a:t>
            </a:r>
            <a:r>
              <a:rPr lang="en-US" altLang="ja-JP" sz="1600" dirty="0" smtClean="0"/>
              <a:t>4</a:t>
            </a:r>
            <a:r>
              <a:rPr lang="ja-JP" altLang="en-US" sz="1600" dirty="0" smtClean="0"/>
              <a:t>年間を比較すると参加病院の増加により患者数は増えているが、上記の内訳には</a:t>
            </a:r>
            <a:r>
              <a:rPr lang="ja-JP" altLang="en-US" sz="1600" smtClean="0"/>
              <a:t>変化なく連携は行えている。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9735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117748"/>
            <a:ext cx="3562557" cy="40060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dirty="0" smtClean="0"/>
              <a:t>対象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7768" y="518354"/>
            <a:ext cx="4320480" cy="2278380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sz="1000" dirty="0" smtClean="0"/>
              <a:t>平成</a:t>
            </a:r>
            <a:r>
              <a:rPr kumimoji="1" lang="en-US" altLang="ja-JP" sz="1000" dirty="0" smtClean="0"/>
              <a:t>25</a:t>
            </a:r>
            <a:r>
              <a:rPr kumimoji="1" lang="ja-JP" altLang="en-US" sz="1000" dirty="0" smtClean="0"/>
              <a:t>年</a:t>
            </a:r>
            <a:r>
              <a:rPr lang="en-US" altLang="ja-JP" sz="1000" dirty="0"/>
              <a:t>3</a:t>
            </a:r>
            <a:r>
              <a:rPr kumimoji="1" lang="ja-JP" altLang="en-US" sz="1000" dirty="0" smtClean="0"/>
              <a:t>月から</a:t>
            </a:r>
            <a:r>
              <a:rPr lang="ja-JP" altLang="en-US" sz="1000" dirty="0"/>
              <a:t>同じ</a:t>
            </a:r>
            <a:r>
              <a:rPr kumimoji="1" lang="ja-JP" altLang="en-US" sz="1000" dirty="0" smtClean="0"/>
              <a:t>年</a:t>
            </a:r>
            <a:r>
              <a:rPr lang="en-US" altLang="ja-JP" sz="1000" dirty="0"/>
              <a:t>5</a:t>
            </a:r>
            <a:r>
              <a:rPr kumimoji="1" lang="ja-JP" altLang="en-US" sz="1000" dirty="0" smtClean="0"/>
              <a:t>月末まで入院した脳卒中患者</a:t>
            </a:r>
            <a:endParaRPr kumimoji="1" lang="en-US" altLang="ja-JP" sz="1000" dirty="0" smtClean="0"/>
          </a:p>
          <a:p>
            <a:r>
              <a:rPr lang="ja-JP" altLang="en-US" sz="1000" u="sng" dirty="0"/>
              <a:t>急性期</a:t>
            </a:r>
            <a:r>
              <a:rPr lang="ja-JP" altLang="en-US" sz="1000" u="sng" dirty="0" smtClean="0"/>
              <a:t>病院：</a:t>
            </a:r>
            <a:r>
              <a:rPr lang="en-US" altLang="ja-JP" sz="1000" u="sng" dirty="0" smtClean="0"/>
              <a:t>11</a:t>
            </a:r>
            <a:r>
              <a:rPr lang="ja-JP" altLang="en-US" sz="1000" u="sng" dirty="0" smtClean="0"/>
              <a:t>病院</a:t>
            </a:r>
            <a:endParaRPr lang="en-US" altLang="ja-JP" sz="1000" u="sng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 smtClean="0"/>
              <a:t>岡山</a:t>
            </a:r>
            <a:r>
              <a:rPr lang="ja-JP" altLang="en-US" sz="1000" b="1" dirty="0"/>
              <a:t>労災病院、岡山済生会病院</a:t>
            </a:r>
            <a:r>
              <a:rPr lang="ja-JP" altLang="en-US" sz="1000" b="1" dirty="0" smtClean="0"/>
              <a:t>、岡山中央病院、岡山</a:t>
            </a:r>
            <a:r>
              <a:rPr lang="ja-JP" altLang="en-US" sz="1000" b="1" dirty="0"/>
              <a:t>市民病院</a:t>
            </a:r>
            <a:r>
              <a:rPr lang="ja-JP" altLang="en-US" sz="1000" b="1" dirty="0" smtClean="0"/>
              <a:t>、</a:t>
            </a:r>
            <a:endParaRPr lang="en-US" altLang="ja-JP" sz="1000" b="1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/>
              <a:t>川崎医科大学付属川崎</a:t>
            </a:r>
            <a:r>
              <a:rPr lang="ja-JP" altLang="en-US" sz="1000" b="1" dirty="0" smtClean="0"/>
              <a:t>病院、岡山</a:t>
            </a:r>
            <a:r>
              <a:rPr lang="ja-JP" altLang="en-US" sz="1000" b="1" dirty="0"/>
              <a:t>旭東病院、東部脳神経外科岡山クリニック</a:t>
            </a:r>
            <a:r>
              <a:rPr lang="ja-JP" altLang="en-US" sz="1000" b="1" dirty="0" smtClean="0"/>
              <a:t>、</a:t>
            </a:r>
            <a:endParaRPr lang="en-US" altLang="ja-JP" sz="1000" b="1" dirty="0"/>
          </a:p>
          <a:p>
            <a:pPr>
              <a:buNone/>
            </a:pPr>
            <a:r>
              <a:rPr lang="en-US" altLang="ja-JP" sz="1000" b="1" dirty="0" smtClean="0"/>
              <a:t>	</a:t>
            </a:r>
            <a:r>
              <a:rPr lang="ja-JP" altLang="en-US" sz="1000" b="1" dirty="0" smtClean="0"/>
              <a:t>東部</a:t>
            </a:r>
            <a:r>
              <a:rPr lang="ja-JP" altLang="en-US" sz="1000" b="1" dirty="0"/>
              <a:t>脳神経外科東備</a:t>
            </a:r>
            <a:r>
              <a:rPr lang="ja-JP" altLang="en-US" sz="1000" b="1" dirty="0" smtClean="0"/>
              <a:t>クリニック、岡村一心堂病院、</a:t>
            </a:r>
            <a:r>
              <a:rPr lang="ja-JP" altLang="en-US" sz="1000" b="1" dirty="0"/>
              <a:t>岡山医療センター</a:t>
            </a:r>
            <a:r>
              <a:rPr lang="ja-JP" altLang="en-US" sz="1000" b="1" dirty="0" smtClean="0"/>
              <a:t>、</a:t>
            </a:r>
            <a:endParaRPr lang="en-US" altLang="ja-JP" sz="1000" b="1" dirty="0" smtClean="0"/>
          </a:p>
          <a:p>
            <a:pPr>
              <a:buNone/>
            </a:pPr>
            <a:r>
              <a:rPr lang="ja-JP" altLang="en-US" sz="1000" b="1" dirty="0" smtClean="0"/>
              <a:t>    岡山</a:t>
            </a:r>
            <a:r>
              <a:rPr lang="ja-JP" altLang="en-US" sz="1000" b="1" dirty="0"/>
              <a:t>赤十字</a:t>
            </a:r>
            <a:r>
              <a:rPr lang="ja-JP" altLang="en-US" sz="1000" b="1" dirty="0" smtClean="0"/>
              <a:t>病院</a:t>
            </a:r>
            <a:endParaRPr lang="en-US" altLang="ja-JP" sz="1000" b="1" dirty="0" smtClean="0"/>
          </a:p>
          <a:p>
            <a:r>
              <a:rPr lang="ja-JP" altLang="en-US" sz="1000" u="sng" dirty="0" smtClean="0"/>
              <a:t>慢性期病院：</a:t>
            </a:r>
            <a:r>
              <a:rPr lang="en-US" altLang="ja-JP" sz="1000" u="sng" dirty="0" smtClean="0"/>
              <a:t>21</a:t>
            </a:r>
            <a:r>
              <a:rPr lang="ja-JP" altLang="en-US" sz="1000" u="sng" dirty="0" smtClean="0"/>
              <a:t>病院</a:t>
            </a:r>
            <a:endParaRPr lang="en-US" altLang="ja-JP" sz="1000" u="sng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/>
              <a:t>重井医学研究所附属病院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梶木病院</a:t>
            </a:r>
            <a:r>
              <a:rPr lang="ja-JP" altLang="en-US" sz="1000" b="1" dirty="0" smtClean="0"/>
              <a:t>、岡山リハビリテーション病院</a:t>
            </a:r>
            <a:endParaRPr lang="en-US" altLang="ja-JP" sz="1000" b="1" dirty="0" smtClean="0"/>
          </a:p>
          <a:p>
            <a:pPr>
              <a:buNone/>
            </a:pPr>
            <a:r>
              <a:rPr lang="en-US" altLang="ja-JP" sz="1000" b="1" dirty="0" smtClean="0"/>
              <a:t>	</a:t>
            </a:r>
            <a:r>
              <a:rPr lang="ja-JP" altLang="en-US" sz="1000" b="1" dirty="0" smtClean="0"/>
              <a:t>玉野</a:t>
            </a:r>
            <a:r>
              <a:rPr lang="ja-JP" altLang="en-US" sz="1000" b="1" dirty="0"/>
              <a:t>市民病院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岡山光南病院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佐藤</a:t>
            </a:r>
            <a:r>
              <a:rPr lang="ja-JP" altLang="en-US" sz="1000" b="1" dirty="0" smtClean="0"/>
              <a:t>病院、済生会</a:t>
            </a:r>
            <a:r>
              <a:rPr lang="ja-JP" altLang="en-US" sz="1000" b="1" dirty="0"/>
              <a:t>吉備</a:t>
            </a:r>
            <a:r>
              <a:rPr lang="ja-JP" altLang="en-US" sz="1000" b="1" dirty="0" smtClean="0"/>
              <a:t>病院、岡山協立病院</a:t>
            </a:r>
            <a:endParaRPr lang="en-US" altLang="ja-JP" sz="1000" b="1" dirty="0" smtClean="0"/>
          </a:p>
          <a:p>
            <a:pPr>
              <a:buNone/>
            </a:pPr>
            <a:r>
              <a:rPr lang="en-US" altLang="ja-JP" sz="1000" b="1" dirty="0"/>
              <a:t> </a:t>
            </a:r>
            <a:r>
              <a:rPr lang="en-US" altLang="ja-JP" sz="1000" b="1" dirty="0" smtClean="0"/>
              <a:t>   </a:t>
            </a:r>
            <a:r>
              <a:rPr lang="ja-JP" altLang="en-US" sz="1000" b="1" dirty="0" smtClean="0"/>
              <a:t>児島</a:t>
            </a:r>
            <a:r>
              <a:rPr lang="ja-JP" altLang="en-US" sz="1000" b="1" dirty="0"/>
              <a:t>中央病院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岡山西大寺</a:t>
            </a:r>
            <a:r>
              <a:rPr lang="ja-JP" altLang="en-US" sz="1000" b="1" dirty="0" smtClean="0"/>
              <a:t>病院、津山第一病院、</a:t>
            </a:r>
            <a:endParaRPr lang="en-US" altLang="ja-JP" sz="1000" b="1" dirty="0"/>
          </a:p>
          <a:p>
            <a:pPr>
              <a:buNone/>
            </a:pPr>
            <a:r>
              <a:rPr lang="en-US" altLang="ja-JP" sz="1000" b="1" dirty="0" smtClean="0"/>
              <a:t>	</a:t>
            </a:r>
            <a:r>
              <a:rPr lang="ja-JP" altLang="en-US" sz="1000" b="1" dirty="0" smtClean="0"/>
              <a:t>草加</a:t>
            </a:r>
            <a:r>
              <a:rPr lang="ja-JP" altLang="en-US" sz="1000" b="1" dirty="0"/>
              <a:t>病院</a:t>
            </a:r>
            <a:r>
              <a:rPr lang="ja-JP" altLang="en-US" sz="1000" b="1" dirty="0" smtClean="0"/>
              <a:t>、藤田病院、さとう記念病院、近藤病院 、しげい病院</a:t>
            </a:r>
            <a:endParaRPr lang="en-US" altLang="ja-JP" sz="1000" b="1" dirty="0" smtClean="0"/>
          </a:p>
          <a:p>
            <a:pPr>
              <a:buNone/>
            </a:pPr>
            <a:r>
              <a:rPr lang="ja-JP" altLang="en-US" sz="1000" b="1" dirty="0" smtClean="0"/>
              <a:t>    吉備リハビリテーションセンター、高梁中央病院、赤磐医師会病院</a:t>
            </a:r>
            <a:endParaRPr lang="en-US" altLang="ja-JP" sz="1000" b="1" dirty="0" smtClean="0"/>
          </a:p>
          <a:p>
            <a:pPr>
              <a:buNone/>
            </a:pPr>
            <a:r>
              <a:rPr lang="ja-JP" altLang="en-US" sz="1000" b="1" dirty="0" smtClean="0"/>
              <a:t>    岡山中央奉還町病院</a:t>
            </a:r>
            <a:r>
              <a:rPr lang="en-US" altLang="ja-JP" sz="1000" b="1" dirty="0"/>
              <a:t>	</a:t>
            </a:r>
            <a:r>
              <a:rPr lang="ja-JP" altLang="en-US" sz="1000" b="1" dirty="0"/>
              <a:t> 、倉敷成人病センター</a:t>
            </a:r>
            <a:r>
              <a:rPr lang="en-US" altLang="ja-JP" sz="1000" b="1" dirty="0"/>
              <a:t>		</a:t>
            </a:r>
            <a:endParaRPr lang="en-US" altLang="ja-JP" sz="1000" b="1" dirty="0" smtClean="0"/>
          </a:p>
          <a:p>
            <a:pPr>
              <a:buNone/>
            </a:pPr>
            <a:r>
              <a:rPr lang="ja-JP" altLang="en-US" sz="1000" b="1" dirty="0" smtClean="0"/>
              <a:t>計</a:t>
            </a:r>
            <a:r>
              <a:rPr lang="en-US" altLang="ja-JP" sz="1000" b="1" dirty="0" smtClean="0"/>
              <a:t>32</a:t>
            </a:r>
            <a:r>
              <a:rPr lang="ja-JP" altLang="en-US" sz="1000" b="1" dirty="0" smtClean="0"/>
              <a:t>病院</a:t>
            </a:r>
            <a:endParaRPr lang="en-US" altLang="ja-JP" sz="1000" b="1" dirty="0"/>
          </a:p>
        </p:txBody>
      </p:sp>
    </p:spTree>
    <p:extLst>
      <p:ext uri="{BB962C8B-B14F-4D97-AF65-F5344CB8AC3E}">
        <p14:creationId xmlns:p14="http://schemas.microsoft.com/office/powerpoint/2010/main" val="63015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889596"/>
              </p:ext>
            </p:extLst>
          </p:nvPr>
        </p:nvGraphicFramePr>
        <p:xfrm>
          <a:off x="125760" y="495592"/>
          <a:ext cx="4392488" cy="234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  <a:gridCol w="432048"/>
                <a:gridCol w="504056"/>
                <a:gridCol w="662152"/>
                <a:gridCol w="633992"/>
              </a:tblGrid>
              <a:tr h="10925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全入院患者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パス利用患者 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9254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脳卒中入院患者数（人）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697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538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185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205(29</a:t>
                      </a:r>
                      <a:r>
                        <a:rPr lang="ja-JP" altLang="en-US" sz="800" dirty="0" smtClean="0">
                          <a:latin typeface="+mj-lt"/>
                        </a:rPr>
                        <a:t>％</a:t>
                      </a:r>
                      <a:r>
                        <a:rPr lang="en-US" altLang="ja-JP" sz="800" dirty="0" smtClean="0">
                          <a:latin typeface="+mj-lt"/>
                        </a:rPr>
                        <a:t>)</a:t>
                      </a:r>
                      <a:r>
                        <a:rPr lang="ja-JP" altLang="en-US" sz="800" dirty="0" smtClean="0">
                          <a:latin typeface="+mj-lt"/>
                        </a:rPr>
                        <a:t>*</a:t>
                      </a:r>
                      <a:endParaRPr lang="en-US" altLang="ja-JP" sz="800" dirty="0" smtClean="0">
                        <a:latin typeface="+mj-lt"/>
                      </a:endParaRP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74.5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72.5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75.0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74.3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男性（人）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288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脳梗塞（人）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344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脳内出血（人）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125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くも膜下出血（人）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32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一過性脳虚血発作（人）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32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25.4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26.5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34.1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39.4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提供書利用</a:t>
                      </a:r>
                      <a:r>
                        <a:rPr lang="ja-JP" altLang="en-US" sz="800" u="none" strike="noStrike" dirty="0">
                          <a:effectLst/>
                        </a:rPr>
                        <a:t>の退院時平均</a:t>
                      </a:r>
                      <a:r>
                        <a:rPr lang="en-US" altLang="ja-JP" sz="800" u="none" strike="noStrike" dirty="0" err="1">
                          <a:effectLst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3.8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lt"/>
                        </a:rPr>
                        <a:t>3.7</a:t>
                      </a:r>
                      <a:endParaRPr lang="ja-JP" altLang="en-US" sz="800" dirty="0">
                        <a:latin typeface="+mj-lt"/>
                      </a:endParaRP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転帰：急性期病院・診療所へ転院数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転帰：回復期病院へ転院数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194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164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転帰：維持期病院へ転院数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転帰：維持期診療所へ転所数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転帰：維持期老健へ転所数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転帰：在宅復帰患者数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転帰：死亡数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01824" y="112290"/>
            <a:ext cx="3637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急性期：</a:t>
            </a:r>
            <a:r>
              <a:rPr kumimoji="1" lang="en-US" altLang="ja-JP" sz="2000" dirty="0" smtClean="0"/>
              <a:t>11</a:t>
            </a:r>
            <a:r>
              <a:rPr kumimoji="1" lang="ja-JP" altLang="en-US" sz="2000" dirty="0" smtClean="0"/>
              <a:t>病院</a:t>
            </a:r>
            <a:r>
              <a:rPr kumimoji="1" lang="en-US" altLang="ja-JP" sz="2000" dirty="0" smtClean="0"/>
              <a:t>(</a:t>
            </a:r>
            <a:r>
              <a:rPr kumimoji="1" lang="ja-JP" altLang="en-US" sz="2000" dirty="0" smtClean="0"/>
              <a:t>昨年</a:t>
            </a:r>
            <a:r>
              <a:rPr kumimoji="1" lang="en-US" altLang="ja-JP" sz="2000" dirty="0" smtClean="0"/>
              <a:t>11</a:t>
            </a:r>
            <a:r>
              <a:rPr kumimoji="1" lang="ja-JP" altLang="en-US" sz="2000" dirty="0" smtClean="0"/>
              <a:t>病院</a:t>
            </a:r>
            <a:r>
              <a:rPr kumimoji="1" lang="en-US" altLang="ja-JP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24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9147" y="116331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600" dirty="0" smtClean="0"/>
              <a:t>回復期</a:t>
            </a:r>
            <a:r>
              <a:rPr kumimoji="1" lang="en-US" altLang="ja-JP" sz="1600" dirty="0" smtClean="0"/>
              <a:t>:21</a:t>
            </a:r>
            <a:r>
              <a:rPr kumimoji="1" lang="ja-JP" altLang="en-US" sz="1600" dirty="0" smtClean="0"/>
              <a:t>病院</a:t>
            </a:r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昨年</a:t>
            </a:r>
            <a:r>
              <a:rPr kumimoji="1" lang="en-US" altLang="ja-JP" sz="1600" dirty="0" smtClean="0"/>
              <a:t>15</a:t>
            </a:r>
            <a:r>
              <a:rPr kumimoji="1" lang="ja-JP" altLang="en-US" sz="1600" dirty="0" smtClean="0"/>
              <a:t>病院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588727"/>
              </p:ext>
            </p:extLst>
          </p:nvPr>
        </p:nvGraphicFramePr>
        <p:xfrm>
          <a:off x="197768" y="477788"/>
          <a:ext cx="4104455" cy="2413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2"/>
                <a:gridCol w="603877"/>
                <a:gridCol w="578552"/>
                <a:gridCol w="596917"/>
                <a:gridCol w="596917"/>
              </a:tblGrid>
              <a:tr h="10265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全入院患者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5403" marR="5403" marT="540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パス利用患者 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5403" marR="5403" marT="540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</a:tr>
              <a:tr h="102651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脳卒中入院患者数（人）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389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327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218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154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75.4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76.6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74.3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75.8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男性（人）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160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78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脳梗塞（人）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205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91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脳内出血（人）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83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49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くも膜下出血（人）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27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14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一過性脳虚血発作（人）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8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0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85.5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86.9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92.8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90.9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  <a:latin typeface="+mj-ea"/>
                          <a:ea typeface="+mj-ea"/>
                        </a:rPr>
                        <a:t>提供書退院</a:t>
                      </a:r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時平均</a:t>
                      </a:r>
                      <a:r>
                        <a:rPr lang="en-US" altLang="ja-JP" sz="800" u="none" strike="noStrike" dirty="0" err="1">
                          <a:effectLst/>
                          <a:latin typeface="+mj-ea"/>
                          <a:ea typeface="+mj-ea"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>
                        <a:latin typeface="+mn-lt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2.9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3.4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5403" marR="5403" marT="5403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転帰：急性期病院・診療所へ転院数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24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17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転帰：回復期病院へ転院数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転帰：維持期病院へ転院数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25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12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+mj-ea"/>
                          <a:ea typeface="+mj-ea"/>
                        </a:rPr>
                        <a:t>転帰：維持期診療所へ転所数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2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0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+mj-ea"/>
                          <a:ea typeface="+mj-ea"/>
                        </a:rPr>
                        <a:t>転帰：維持期老健へ転所数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45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18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転帰：在宅復帰患者数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244(63%)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207(63%)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140(64%)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105(72%)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転帰：死亡数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16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n-lt"/>
                        </a:rPr>
                        <a:t>1</a:t>
                      </a:r>
                      <a:endParaRPr lang="ja-JP" altLang="en-US" sz="8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7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615457"/>
              </p:ext>
            </p:extLst>
          </p:nvPr>
        </p:nvGraphicFramePr>
        <p:xfrm>
          <a:off x="125760" y="602059"/>
          <a:ext cx="4158207" cy="2255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急性期病院の疾患内訳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69976" y="1917947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脳梗塞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3832" y="1485900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脳内出血　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27803" y="970810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くも膜下出血　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7968" y="693811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13407" y="602059"/>
            <a:ext cx="933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N = </a:t>
            </a:r>
            <a:r>
              <a:rPr lang="en-US" altLang="ja-JP" sz="1400" dirty="0"/>
              <a:t>706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8196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248789"/>
              </p:ext>
            </p:extLst>
          </p:nvPr>
        </p:nvGraphicFramePr>
        <p:xfrm>
          <a:off x="0" y="1143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228600" y="119010"/>
            <a:ext cx="3733800" cy="495300"/>
          </a:xfrm>
          <a:prstGeom prst="rect">
            <a:avLst/>
          </a:prstGeom>
        </p:spPr>
        <p:txBody>
          <a:bodyPr vert="horz" lIns="43105" tIns="21552" rIns="43105" bIns="21552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14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dirty="0" smtClean="0"/>
              <a:t>急性期病院の退院先内訳</a:t>
            </a:r>
            <a:endParaRPr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3407" y="602059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N </a:t>
            </a:r>
            <a:r>
              <a:rPr lang="en-US" altLang="ja-JP" sz="1400" dirty="0" smtClean="0"/>
              <a:t>=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706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86000" y="1773932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1864" y="1773932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回復期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7808" y="1125860"/>
            <a:ext cx="1633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維持期・老健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1824" y="848861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1388" y="607896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　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425484"/>
              </p:ext>
            </p:extLst>
          </p:nvPr>
        </p:nvGraphicFramePr>
        <p:xfrm>
          <a:off x="212846" y="549796"/>
          <a:ext cx="4067279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急性期パス利用患者の退院先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69976" y="1917948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回復期　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91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1621" y="761366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維持期・老健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22104" y="607478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Ｎ</a:t>
            </a:r>
            <a:r>
              <a:rPr kumimoji="1" lang="ja-JP" altLang="en-US" sz="1400" dirty="0" smtClean="0"/>
              <a:t>＝</a:t>
            </a:r>
            <a:r>
              <a:rPr kumimoji="1" lang="en-US" altLang="ja-JP" sz="1400" dirty="0" smtClean="0"/>
              <a:t>186</a:t>
            </a:r>
            <a:r>
              <a:rPr kumimoji="1" lang="ja-JP" altLang="en-US" sz="1400" dirty="0" smtClean="0"/>
              <a:t>名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97968" y="1125860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840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413809"/>
              </p:ext>
            </p:extLst>
          </p:nvPr>
        </p:nvGraphicFramePr>
        <p:xfrm>
          <a:off x="56736" y="532938"/>
          <a:ext cx="4086200" cy="2182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回復期の疾患内訳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614310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389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69976" y="1917947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脳梗塞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3832" y="1485900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脳内出血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1864" y="909835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くも膜下出血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76670" y="67457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+mn-ea"/>
              </a:rPr>
              <a:t>TIA </a:t>
            </a:r>
            <a:r>
              <a:rPr kumimoji="1" lang="en-US" altLang="ja-JP" sz="1200" b="1" dirty="0" smtClean="0">
                <a:latin typeface="+mn-ea"/>
              </a:rPr>
              <a:t>3%</a:t>
            </a:r>
            <a:endParaRPr kumimoji="1" lang="ja-JP" altLang="en-US" sz="1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43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482419"/>
              </p:ext>
            </p:extLst>
          </p:nvPr>
        </p:nvGraphicFramePr>
        <p:xfrm>
          <a:off x="269776" y="413737"/>
          <a:ext cx="4155327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回復期病院の転院先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585280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389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86000" y="1773932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33872" y="915352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老健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5978" y="1404849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6673" y="1912431"/>
            <a:ext cx="1787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33920" y="682019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62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ECE4C4B-D504-4E6C-82B6-2C507FA54C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春</Template>
  <TotalTime>0</TotalTime>
  <Words>1104</Words>
  <Application>Microsoft Office PowerPoint</Application>
  <PresentationFormat>はがき 100x148 mm</PresentationFormat>
  <Paragraphs>537</Paragraphs>
  <Slides>15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Spring</vt:lpstr>
      <vt:lpstr>もも脳ネット 脳卒中連携パス結果報告</vt:lpstr>
      <vt:lpstr>対象</vt:lpstr>
      <vt:lpstr>PowerPoint プレゼンテーション</vt:lpstr>
      <vt:lpstr>回復期:21病院(昨年15病院)</vt:lpstr>
      <vt:lpstr>急性期病院の疾患内訳</vt:lpstr>
      <vt:lpstr>PowerPoint プレゼンテーション</vt:lpstr>
      <vt:lpstr>急性期パス利用患者の退院先</vt:lpstr>
      <vt:lpstr>回復期の疾患内訳</vt:lpstr>
      <vt:lpstr>回復期病院の転院先</vt:lpstr>
      <vt:lpstr>回復期病院パス利用者の転院先</vt:lpstr>
      <vt:lpstr>急性期病院Data 平成21年4月～平成25年3月</vt:lpstr>
      <vt:lpstr>回復期リハ病院Data 平成21年4月～平成25年3月</vt:lpstr>
      <vt:lpstr>急性期病院Data：時期ごとの比較</vt:lpstr>
      <vt:lpstr>PowerPoint プレゼンテーション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2011-10-22T07:53:22Z</dcterms:created>
  <dcterms:modified xsi:type="dcterms:W3CDTF">2013-06-19T09:11:47Z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TC102866399990</vt:lpwstr>
  </property>
</Properties>
</file>