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4" r:id="rId2"/>
  </p:sldMasterIdLst>
  <p:notesMasterIdLst>
    <p:notesMasterId r:id="rId18"/>
  </p:notesMasterIdLst>
  <p:sldIdLst>
    <p:sldId id="256" r:id="rId3"/>
    <p:sldId id="268" r:id="rId4"/>
    <p:sldId id="258" r:id="rId5"/>
    <p:sldId id="272" r:id="rId6"/>
    <p:sldId id="260" r:id="rId7"/>
    <p:sldId id="273" r:id="rId8"/>
    <p:sldId id="274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4572000" cy="2971800" type="hagakiCard"/>
  <p:notesSz cx="6742113" cy="9872663"/>
  <p:defaultTextStyle>
    <a:defPPr>
      <a:defRPr lang="ja-JP"/>
    </a:defPPr>
    <a:lvl1pPr marL="0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1548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430962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646443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861925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07740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292886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150836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1723849" algn="l" defTabSz="430962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6600"/>
    <a:srgbClr val="CC6600"/>
    <a:srgbClr val="996633"/>
    <a:srgbClr val="336600"/>
    <a:srgbClr val="FEC49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28" autoAdjust="0"/>
  </p:normalViewPr>
  <p:slideViewPr>
    <p:cSldViewPr snapToObjects="1" showGuides="1">
      <p:cViewPr>
        <p:scale>
          <a:sx n="160" d="100"/>
          <a:sy n="160" d="100"/>
        </p:scale>
        <p:origin x="-1668" y="-876"/>
      </p:cViewPr>
      <p:guideLst>
        <p:guide orient="horz" pos="936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3486" y="-8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613;&#24615;&#26399;\&#12418;&#12418;&#33075;&#24613;&#24615;&#26399;&#65288;&#65320;&#65298;&#65300;.&#65297;&#65298;-&#65320;&#65298;&#65301;&#65294;&#65298;&#6528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930;&#24615;&#26399;\&#12418;&#12418;&#33075;&#24930;&#24615;&#26399;&#65288;&#65320;&#65298;&#65300;&#65294;&#65297;&#65298;-&#65320;&#65298;&#65300;&#65294;2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613;&#24615;&#26399;\&#12418;&#12418;&#33075;&#24613;&#24615;&#26399;&#65288;&#65320;&#65298;&#65300;.&#65297;&#65298;-&#65320;&#65298;&#65301;&#65294;&#65298;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24179;&#25104;24&#24180;12&#26376;&#33075;&#21330;&#20013;&#12497;&#12473;&#22577;&#21578;&#65289;\&#24613;&#24615;&#26399;\&#24613;&#24615;&#26399;(&#33075;&#21330;&#20013;%20H24.9-1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613;&#24615;&#26399;\&#12418;&#12418;&#33075;&#24613;&#24615;&#26399;&#65288;&#65320;&#65298;&#65300;.&#65297;&#65298;-&#65320;&#65298;&#65301;&#65294;&#65298;&#652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(&#24179;&#25104;24&#24180;09&#33075;&#21330;&#20013;&#12497;&#12473;&#22577;&#21578;&#65289;\&#24613;&#24615;&#26399;\&#24613;&#24615;&#26399;(&#33075;&#21330;&#20013;H24.6-8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eshi\Documents\&#20581;\&#12418;&#12418;&#33075;&#12493;&#12483;&#12488;&#38306;&#36899;\&#12418;&#12418;&#33075;&#12493;&#12483;&#12488;&#65288;&#24179;&#25104;&#65298;&#65301;&#24180;&#65299;&#26376;&#33075;&#21330;&#20013;&#12497;&#12473;&#22577;&#21578;&#65289;\&#24613;&#24615;&#26399;\&#12418;&#12418;&#33075;&#24613;&#24615;&#26399;&#65288;&#65320;&#65298;&#65300;.&#65297;&#65298;-&#65320;&#65298;&#65301;&#65294;&#65298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全入院患者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Sheet2!$B$3:$M$3</c:f>
              <c:strCache>
                <c:ptCount val="12"/>
                <c:pt idx="0">
                  <c:v>旭東</c:v>
                </c:pt>
                <c:pt idx="1">
                  <c:v>医療センター</c:v>
                </c:pt>
                <c:pt idx="2">
                  <c:v>一心堂</c:v>
                </c:pt>
                <c:pt idx="3">
                  <c:v>市民</c:v>
                </c:pt>
                <c:pt idx="4">
                  <c:v>岡中</c:v>
                </c:pt>
                <c:pt idx="5">
                  <c:v>岡大</c:v>
                </c:pt>
                <c:pt idx="6">
                  <c:v>済生会</c:v>
                </c:pt>
                <c:pt idx="7">
                  <c:v>川崎</c:v>
                </c:pt>
                <c:pt idx="8">
                  <c:v>東備CL</c:v>
                </c:pt>
                <c:pt idx="9">
                  <c:v>岡山CL</c:v>
                </c:pt>
                <c:pt idx="10">
                  <c:v>日赤</c:v>
                </c:pt>
                <c:pt idx="11">
                  <c:v>労災</c:v>
                </c:pt>
              </c:strCache>
            </c:strRef>
          </c:cat>
          <c:val>
            <c:numRef>
              <c:f>Sheet2!$B$4:$M$4</c:f>
              <c:numCache>
                <c:formatCode>General</c:formatCode>
                <c:ptCount val="12"/>
                <c:pt idx="0" formatCode="0.00_ ">
                  <c:v>19.775757575757577</c:v>
                </c:pt>
                <c:pt idx="1">
                  <c:v>18.47</c:v>
                </c:pt>
                <c:pt idx="2">
                  <c:v>20.9</c:v>
                </c:pt>
                <c:pt idx="3">
                  <c:v>21.7</c:v>
                </c:pt>
                <c:pt idx="4">
                  <c:v>22</c:v>
                </c:pt>
                <c:pt idx="5">
                  <c:v>15</c:v>
                </c:pt>
                <c:pt idx="6">
                  <c:v>25.8</c:v>
                </c:pt>
                <c:pt idx="7">
                  <c:v>20.3</c:v>
                </c:pt>
                <c:pt idx="8">
                  <c:v>22.7</c:v>
                </c:pt>
                <c:pt idx="9">
                  <c:v>24.1</c:v>
                </c:pt>
                <c:pt idx="10" formatCode="0.0_ ">
                  <c:v>26.3</c:v>
                </c:pt>
                <c:pt idx="11">
                  <c:v>44.6</c:v>
                </c:pt>
              </c:numCache>
            </c:numRef>
          </c:val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パス患者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Sheet2!$B$3:$M$3</c:f>
              <c:strCache>
                <c:ptCount val="12"/>
                <c:pt idx="0">
                  <c:v>旭東</c:v>
                </c:pt>
                <c:pt idx="1">
                  <c:v>医療センター</c:v>
                </c:pt>
                <c:pt idx="2">
                  <c:v>一心堂</c:v>
                </c:pt>
                <c:pt idx="3">
                  <c:v>市民</c:v>
                </c:pt>
                <c:pt idx="4">
                  <c:v>岡中</c:v>
                </c:pt>
                <c:pt idx="5">
                  <c:v>岡大</c:v>
                </c:pt>
                <c:pt idx="6">
                  <c:v>済生会</c:v>
                </c:pt>
                <c:pt idx="7">
                  <c:v>川崎</c:v>
                </c:pt>
                <c:pt idx="8">
                  <c:v>東備CL</c:v>
                </c:pt>
                <c:pt idx="9">
                  <c:v>岡山CL</c:v>
                </c:pt>
                <c:pt idx="10">
                  <c:v>日赤</c:v>
                </c:pt>
                <c:pt idx="11">
                  <c:v>労災</c:v>
                </c:pt>
              </c:strCache>
            </c:strRef>
          </c:cat>
          <c:val>
            <c:numRef>
              <c:f>Sheet2!$B$5:$M$5</c:f>
              <c:numCache>
                <c:formatCode>General</c:formatCode>
                <c:ptCount val="12"/>
                <c:pt idx="0" formatCode="0.00_ ">
                  <c:v>36.81818181818182</c:v>
                </c:pt>
                <c:pt idx="1">
                  <c:v>18.04</c:v>
                </c:pt>
                <c:pt idx="2">
                  <c:v>0</c:v>
                </c:pt>
                <c:pt idx="3">
                  <c:v>35.5</c:v>
                </c:pt>
                <c:pt idx="4">
                  <c:v>33</c:v>
                </c:pt>
                <c:pt idx="5">
                  <c:v>0</c:v>
                </c:pt>
                <c:pt idx="6">
                  <c:v>29.9</c:v>
                </c:pt>
                <c:pt idx="7">
                  <c:v>27.4</c:v>
                </c:pt>
                <c:pt idx="8">
                  <c:v>45.8</c:v>
                </c:pt>
                <c:pt idx="9">
                  <c:v>41.3</c:v>
                </c:pt>
                <c:pt idx="10">
                  <c:v>33.700000000000003</c:v>
                </c:pt>
                <c:pt idx="11">
                  <c:v>46.1</c:v>
                </c:pt>
              </c:numCache>
            </c:numRef>
          </c:val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パス/全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Sheet2!$B$3:$M$3</c:f>
              <c:strCache>
                <c:ptCount val="12"/>
                <c:pt idx="0">
                  <c:v>旭東</c:v>
                </c:pt>
                <c:pt idx="1">
                  <c:v>医療センター</c:v>
                </c:pt>
                <c:pt idx="2">
                  <c:v>一心堂</c:v>
                </c:pt>
                <c:pt idx="3">
                  <c:v>市民</c:v>
                </c:pt>
                <c:pt idx="4">
                  <c:v>岡中</c:v>
                </c:pt>
                <c:pt idx="5">
                  <c:v>岡大</c:v>
                </c:pt>
                <c:pt idx="6">
                  <c:v>済生会</c:v>
                </c:pt>
                <c:pt idx="7">
                  <c:v>川崎</c:v>
                </c:pt>
                <c:pt idx="8">
                  <c:v>東備CL</c:v>
                </c:pt>
                <c:pt idx="9">
                  <c:v>岡山CL</c:v>
                </c:pt>
                <c:pt idx="10">
                  <c:v>日赤</c:v>
                </c:pt>
                <c:pt idx="11">
                  <c:v>労災</c:v>
                </c:pt>
              </c:strCache>
            </c:strRef>
          </c:cat>
          <c:val>
            <c:numRef>
              <c:f>Sheet2!$B$6:$M$6</c:f>
              <c:numCache>
                <c:formatCode>General</c:formatCode>
                <c:ptCount val="12"/>
                <c:pt idx="0">
                  <c:v>26.666666666666668</c:v>
                </c:pt>
                <c:pt idx="1">
                  <c:v>45.833333333333329</c:v>
                </c:pt>
                <c:pt idx="2">
                  <c:v>0</c:v>
                </c:pt>
                <c:pt idx="3">
                  <c:v>19.696969696969695</c:v>
                </c:pt>
                <c:pt idx="4">
                  <c:v>14.285714285714285</c:v>
                </c:pt>
                <c:pt idx="5">
                  <c:v>0</c:v>
                </c:pt>
                <c:pt idx="6">
                  <c:v>51.063829787234042</c:v>
                </c:pt>
                <c:pt idx="7">
                  <c:v>57.142857142857139</c:v>
                </c:pt>
                <c:pt idx="8">
                  <c:v>13.043478260869565</c:v>
                </c:pt>
                <c:pt idx="9">
                  <c:v>22.641509433962266</c:v>
                </c:pt>
                <c:pt idx="10">
                  <c:v>37.804878048780488</c:v>
                </c:pt>
                <c:pt idx="11">
                  <c:v>27.868852459016392</c:v>
                </c:pt>
              </c:numCache>
            </c:numRef>
          </c:val>
        </c:ser>
        <c:ser>
          <c:idx val="3"/>
          <c:order val="3"/>
          <c:tx>
            <c:strRef>
              <c:f>Sheet2!$A$7</c:f>
              <c:strCache>
                <c:ptCount val="1"/>
                <c:pt idx="0">
                  <c:v>在宅復帰率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Sheet2!$B$3:$M$3</c:f>
              <c:strCache>
                <c:ptCount val="12"/>
                <c:pt idx="0">
                  <c:v>旭東</c:v>
                </c:pt>
                <c:pt idx="1">
                  <c:v>医療センター</c:v>
                </c:pt>
                <c:pt idx="2">
                  <c:v>一心堂</c:v>
                </c:pt>
                <c:pt idx="3">
                  <c:v>市民</c:v>
                </c:pt>
                <c:pt idx="4">
                  <c:v>岡中</c:v>
                </c:pt>
                <c:pt idx="5">
                  <c:v>岡大</c:v>
                </c:pt>
                <c:pt idx="6">
                  <c:v>済生会</c:v>
                </c:pt>
                <c:pt idx="7">
                  <c:v>川崎</c:v>
                </c:pt>
                <c:pt idx="8">
                  <c:v>東備CL</c:v>
                </c:pt>
                <c:pt idx="9">
                  <c:v>岡山CL</c:v>
                </c:pt>
                <c:pt idx="10">
                  <c:v>日赤</c:v>
                </c:pt>
                <c:pt idx="11">
                  <c:v>労災</c:v>
                </c:pt>
              </c:strCache>
            </c:strRef>
          </c:cat>
          <c:val>
            <c:numRef>
              <c:f>Sheet2!$B$7:$M$7</c:f>
              <c:numCache>
                <c:formatCode>General</c:formatCode>
                <c:ptCount val="12"/>
                <c:pt idx="0">
                  <c:v>58.18181818181818</c:v>
                </c:pt>
                <c:pt idx="1">
                  <c:v>39.583333333333329</c:v>
                </c:pt>
                <c:pt idx="2">
                  <c:v>53.333333333333336</c:v>
                </c:pt>
                <c:pt idx="3">
                  <c:v>57.575757575757578</c:v>
                </c:pt>
                <c:pt idx="4">
                  <c:v>61.904761904761905</c:v>
                </c:pt>
                <c:pt idx="5">
                  <c:v>25</c:v>
                </c:pt>
                <c:pt idx="6">
                  <c:v>36.170212765957451</c:v>
                </c:pt>
                <c:pt idx="7">
                  <c:v>64.285714285714292</c:v>
                </c:pt>
                <c:pt idx="8">
                  <c:v>69.565217391304344</c:v>
                </c:pt>
                <c:pt idx="9">
                  <c:v>41.509433962264154</c:v>
                </c:pt>
                <c:pt idx="10">
                  <c:v>47.560975609756099</c:v>
                </c:pt>
                <c:pt idx="11">
                  <c:v>47.540983606557376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424192"/>
        <c:axId val="128430080"/>
        <c:axId val="0"/>
      </c:bar3DChart>
      <c:catAx>
        <c:axId val="128424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430080"/>
        <c:crosses val="autoZero"/>
        <c:auto val="1"/>
        <c:lblAlgn val="ctr"/>
        <c:lblOffset val="100"/>
        <c:noMultiLvlLbl val="0"/>
      </c:catAx>
      <c:valAx>
        <c:axId val="128430080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424192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val>
            <c:numRef>
              <c:f>Sheet1!$AL$7:$AL$10</c:f>
              <c:numCache>
                <c:formatCode>General</c:formatCode>
                <c:ptCount val="4"/>
                <c:pt idx="0">
                  <c:v>214</c:v>
                </c:pt>
                <c:pt idx="1">
                  <c:v>87</c:v>
                </c:pt>
                <c:pt idx="2">
                  <c:v>34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val>
            <c:numRef>
              <c:f>Sheet1!$AL$25:$AL$29</c:f>
              <c:numCache>
                <c:formatCode>General</c:formatCode>
                <c:ptCount val="5"/>
                <c:pt idx="0">
                  <c:v>228</c:v>
                </c:pt>
                <c:pt idx="1">
                  <c:v>30</c:v>
                </c:pt>
                <c:pt idx="2">
                  <c:v>31</c:v>
                </c:pt>
                <c:pt idx="3">
                  <c:v>44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val>
            <c:numRef>
              <c:f>Sheet1!$AM$25:$AM$28</c:f>
              <c:numCache>
                <c:formatCode>General</c:formatCode>
                <c:ptCount val="4"/>
                <c:pt idx="0">
                  <c:v>109</c:v>
                </c:pt>
                <c:pt idx="1">
                  <c:v>14</c:v>
                </c:pt>
                <c:pt idx="2">
                  <c:v>19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Sheet2!$B$22:$T$22</c:f>
              <c:strCache>
                <c:ptCount val="19"/>
                <c:pt idx="0">
                  <c:v>さとう記念</c:v>
                </c:pt>
                <c:pt idx="1">
                  <c:v>岡リハ</c:v>
                </c:pt>
                <c:pt idx="2">
                  <c:v>梶木</c:v>
                </c:pt>
                <c:pt idx="3">
                  <c:v>吉備リハ</c:v>
                </c:pt>
                <c:pt idx="4">
                  <c:v>協立</c:v>
                </c:pt>
                <c:pt idx="5">
                  <c:v>玉野市民</c:v>
                </c:pt>
                <c:pt idx="6">
                  <c:v>近藤</c:v>
                </c:pt>
                <c:pt idx="7">
                  <c:v>光南</c:v>
                </c:pt>
                <c:pt idx="8">
                  <c:v>高梁中央</c:v>
                </c:pt>
                <c:pt idx="9">
                  <c:v>佐藤</c:v>
                </c:pt>
                <c:pt idx="10">
                  <c:v>済生会吉備</c:v>
                </c:pt>
                <c:pt idx="11">
                  <c:v>児中</c:v>
                </c:pt>
                <c:pt idx="12">
                  <c:v>重井附属</c:v>
                </c:pt>
                <c:pt idx="13">
                  <c:v>西大寺</c:v>
                </c:pt>
                <c:pt idx="14">
                  <c:v>草加</c:v>
                </c:pt>
                <c:pt idx="15">
                  <c:v>奉還町</c:v>
                </c:pt>
                <c:pt idx="16">
                  <c:v>津山第一</c:v>
                </c:pt>
                <c:pt idx="17">
                  <c:v>藤田</c:v>
                </c:pt>
                <c:pt idx="18">
                  <c:v>しげい</c:v>
                </c:pt>
              </c:strCache>
            </c:strRef>
          </c:cat>
          <c:val>
            <c:numRef>
              <c:f>Sheet2!$B$23:$T$23</c:f>
              <c:numCache>
                <c:formatCode>General</c:formatCode>
                <c:ptCount val="19"/>
                <c:pt idx="0">
                  <c:v>60.1</c:v>
                </c:pt>
                <c:pt idx="1">
                  <c:v>84.3</c:v>
                </c:pt>
                <c:pt idx="2">
                  <c:v>150</c:v>
                </c:pt>
                <c:pt idx="3">
                  <c:v>43.9</c:v>
                </c:pt>
                <c:pt idx="4">
                  <c:v>102.1</c:v>
                </c:pt>
                <c:pt idx="5">
                  <c:v>84</c:v>
                </c:pt>
                <c:pt idx="6">
                  <c:v>15.3</c:v>
                </c:pt>
                <c:pt idx="7">
                  <c:v>94.6</c:v>
                </c:pt>
                <c:pt idx="8">
                  <c:v>61.24</c:v>
                </c:pt>
                <c:pt idx="9">
                  <c:v>145</c:v>
                </c:pt>
                <c:pt idx="10">
                  <c:v>77.400000000000006</c:v>
                </c:pt>
                <c:pt idx="11">
                  <c:v>64.8</c:v>
                </c:pt>
                <c:pt idx="12">
                  <c:v>156</c:v>
                </c:pt>
                <c:pt idx="13">
                  <c:v>41</c:v>
                </c:pt>
                <c:pt idx="14">
                  <c:v>24</c:v>
                </c:pt>
                <c:pt idx="15">
                  <c:v>91.5</c:v>
                </c:pt>
                <c:pt idx="16">
                  <c:v>85.2</c:v>
                </c:pt>
                <c:pt idx="17">
                  <c:v>115.5</c:v>
                </c:pt>
                <c:pt idx="18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47232"/>
        <c:axId val="128448768"/>
      </c:barChart>
      <c:catAx>
        <c:axId val="128447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448768"/>
        <c:crosses val="autoZero"/>
        <c:auto val="1"/>
        <c:lblAlgn val="ctr"/>
        <c:lblOffset val="100"/>
        <c:noMultiLvlLbl val="0"/>
      </c:catAx>
      <c:valAx>
        <c:axId val="12844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447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Sheet2!$A$29</c:f>
              <c:strCache>
                <c:ptCount val="1"/>
                <c:pt idx="0">
                  <c:v>在院日数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Sheet2!$B$28:$T$28</c:f>
              <c:strCache>
                <c:ptCount val="19"/>
                <c:pt idx="0">
                  <c:v>岡リハ</c:v>
                </c:pt>
                <c:pt idx="1">
                  <c:v>児中</c:v>
                </c:pt>
                <c:pt idx="2">
                  <c:v>西大寺</c:v>
                </c:pt>
                <c:pt idx="3">
                  <c:v>済生会吉備</c:v>
                </c:pt>
                <c:pt idx="4">
                  <c:v>奉還町</c:v>
                </c:pt>
                <c:pt idx="5">
                  <c:v>さとう記念</c:v>
                </c:pt>
                <c:pt idx="6">
                  <c:v>しげい</c:v>
                </c:pt>
                <c:pt idx="7">
                  <c:v>光南</c:v>
                </c:pt>
                <c:pt idx="8">
                  <c:v>高梁中央</c:v>
                </c:pt>
                <c:pt idx="9">
                  <c:v>津山第一</c:v>
                </c:pt>
                <c:pt idx="10">
                  <c:v>協立</c:v>
                </c:pt>
                <c:pt idx="11">
                  <c:v>玉野市民</c:v>
                </c:pt>
                <c:pt idx="12">
                  <c:v>佐藤</c:v>
                </c:pt>
                <c:pt idx="13">
                  <c:v>藤田</c:v>
                </c:pt>
                <c:pt idx="14">
                  <c:v>吉備リハ</c:v>
                </c:pt>
                <c:pt idx="15">
                  <c:v>草加</c:v>
                </c:pt>
                <c:pt idx="16">
                  <c:v>重井附属</c:v>
                </c:pt>
                <c:pt idx="17">
                  <c:v>梶木</c:v>
                </c:pt>
                <c:pt idx="18">
                  <c:v>近藤</c:v>
                </c:pt>
              </c:strCache>
            </c:strRef>
          </c:cat>
          <c:val>
            <c:numRef>
              <c:f>Sheet2!$B$29:$T$29</c:f>
              <c:numCache>
                <c:formatCode>General</c:formatCode>
                <c:ptCount val="19"/>
                <c:pt idx="0">
                  <c:v>84.3</c:v>
                </c:pt>
                <c:pt idx="1">
                  <c:v>64.8</c:v>
                </c:pt>
                <c:pt idx="2">
                  <c:v>41</c:v>
                </c:pt>
                <c:pt idx="3">
                  <c:v>77.400000000000006</c:v>
                </c:pt>
                <c:pt idx="4">
                  <c:v>91.5</c:v>
                </c:pt>
                <c:pt idx="5">
                  <c:v>60.1</c:v>
                </c:pt>
                <c:pt idx="6">
                  <c:v>106</c:v>
                </c:pt>
                <c:pt idx="7">
                  <c:v>94.6</c:v>
                </c:pt>
                <c:pt idx="8">
                  <c:v>61.24</c:v>
                </c:pt>
                <c:pt idx="9">
                  <c:v>85.2</c:v>
                </c:pt>
                <c:pt idx="10">
                  <c:v>102.1</c:v>
                </c:pt>
                <c:pt idx="11">
                  <c:v>84</c:v>
                </c:pt>
                <c:pt idx="12">
                  <c:v>145</c:v>
                </c:pt>
                <c:pt idx="13">
                  <c:v>115.5</c:v>
                </c:pt>
                <c:pt idx="14">
                  <c:v>43.9</c:v>
                </c:pt>
                <c:pt idx="15">
                  <c:v>24</c:v>
                </c:pt>
                <c:pt idx="16">
                  <c:v>156</c:v>
                </c:pt>
                <c:pt idx="17">
                  <c:v>150</c:v>
                </c:pt>
                <c:pt idx="18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Sheet2!$A$30</c:f>
              <c:strCache>
                <c:ptCount val="1"/>
                <c:pt idx="0">
                  <c:v>入院患者数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Sheet2!$B$28:$T$28</c:f>
              <c:strCache>
                <c:ptCount val="19"/>
                <c:pt idx="0">
                  <c:v>岡リハ</c:v>
                </c:pt>
                <c:pt idx="1">
                  <c:v>児中</c:v>
                </c:pt>
                <c:pt idx="2">
                  <c:v>西大寺</c:v>
                </c:pt>
                <c:pt idx="3">
                  <c:v>済生会吉備</c:v>
                </c:pt>
                <c:pt idx="4">
                  <c:v>奉還町</c:v>
                </c:pt>
                <c:pt idx="5">
                  <c:v>さとう記念</c:v>
                </c:pt>
                <c:pt idx="6">
                  <c:v>しげい</c:v>
                </c:pt>
                <c:pt idx="7">
                  <c:v>光南</c:v>
                </c:pt>
                <c:pt idx="8">
                  <c:v>高梁中央</c:v>
                </c:pt>
                <c:pt idx="9">
                  <c:v>津山第一</c:v>
                </c:pt>
                <c:pt idx="10">
                  <c:v>協立</c:v>
                </c:pt>
                <c:pt idx="11">
                  <c:v>玉野市民</c:v>
                </c:pt>
                <c:pt idx="12">
                  <c:v>佐藤</c:v>
                </c:pt>
                <c:pt idx="13">
                  <c:v>藤田</c:v>
                </c:pt>
                <c:pt idx="14">
                  <c:v>吉備リハ</c:v>
                </c:pt>
                <c:pt idx="15">
                  <c:v>草加</c:v>
                </c:pt>
                <c:pt idx="16">
                  <c:v>重井附属</c:v>
                </c:pt>
                <c:pt idx="17">
                  <c:v>梶木</c:v>
                </c:pt>
                <c:pt idx="18">
                  <c:v>近藤</c:v>
                </c:pt>
              </c:strCache>
            </c:strRef>
          </c:cat>
          <c:val>
            <c:numRef>
              <c:f>Sheet2!$B$30:$T$30</c:f>
              <c:numCache>
                <c:formatCode>General</c:formatCode>
                <c:ptCount val="19"/>
                <c:pt idx="0">
                  <c:v>78</c:v>
                </c:pt>
                <c:pt idx="1">
                  <c:v>47</c:v>
                </c:pt>
                <c:pt idx="2">
                  <c:v>27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  <c:pt idx="6">
                  <c:v>22</c:v>
                </c:pt>
                <c:pt idx="7">
                  <c:v>21</c:v>
                </c:pt>
                <c:pt idx="8">
                  <c:v>21</c:v>
                </c:pt>
                <c:pt idx="9">
                  <c:v>19</c:v>
                </c:pt>
                <c:pt idx="10">
                  <c:v>14</c:v>
                </c:pt>
                <c:pt idx="11">
                  <c:v>11</c:v>
                </c:pt>
                <c:pt idx="12">
                  <c:v>11</c:v>
                </c:pt>
                <c:pt idx="13">
                  <c:v>10</c:v>
                </c:pt>
                <c:pt idx="14">
                  <c:v>10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40736"/>
        <c:axId val="128742528"/>
      </c:barChart>
      <c:catAx>
        <c:axId val="128740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742528"/>
        <c:crosses val="autoZero"/>
        <c:auto val="1"/>
        <c:lblAlgn val="ctr"/>
        <c:lblOffset val="100"/>
        <c:noMultiLvlLbl val="0"/>
      </c:catAx>
      <c:valAx>
        <c:axId val="12874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740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Sheet2!$A$34</c:f>
              <c:strCache>
                <c:ptCount val="1"/>
                <c:pt idx="0">
                  <c:v>在院日数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Sheet2!$B$33:$T$33</c:f>
              <c:strCache>
                <c:ptCount val="19"/>
                <c:pt idx="0">
                  <c:v>近藤</c:v>
                </c:pt>
                <c:pt idx="1">
                  <c:v>草加</c:v>
                </c:pt>
                <c:pt idx="2">
                  <c:v>津山第一</c:v>
                </c:pt>
                <c:pt idx="3">
                  <c:v>玉野市民</c:v>
                </c:pt>
                <c:pt idx="4">
                  <c:v>光南</c:v>
                </c:pt>
                <c:pt idx="5">
                  <c:v>吉備リハ</c:v>
                </c:pt>
                <c:pt idx="6">
                  <c:v>児中</c:v>
                </c:pt>
                <c:pt idx="7">
                  <c:v>重井附属</c:v>
                </c:pt>
                <c:pt idx="8">
                  <c:v>岡リハ</c:v>
                </c:pt>
                <c:pt idx="9">
                  <c:v>奉還町</c:v>
                </c:pt>
                <c:pt idx="10">
                  <c:v>済生会吉備</c:v>
                </c:pt>
                <c:pt idx="11">
                  <c:v>藤田</c:v>
                </c:pt>
                <c:pt idx="12">
                  <c:v>しげい</c:v>
                </c:pt>
                <c:pt idx="13">
                  <c:v>協立</c:v>
                </c:pt>
                <c:pt idx="14">
                  <c:v>さとう記念</c:v>
                </c:pt>
                <c:pt idx="15">
                  <c:v>高梁中央</c:v>
                </c:pt>
                <c:pt idx="16">
                  <c:v>西大寺</c:v>
                </c:pt>
                <c:pt idx="17">
                  <c:v>梶木</c:v>
                </c:pt>
                <c:pt idx="18">
                  <c:v>佐藤</c:v>
                </c:pt>
              </c:strCache>
            </c:strRef>
          </c:cat>
          <c:val>
            <c:numRef>
              <c:f>Sheet2!$B$34:$T$34</c:f>
              <c:numCache>
                <c:formatCode>General</c:formatCode>
                <c:ptCount val="19"/>
                <c:pt idx="0">
                  <c:v>15.3</c:v>
                </c:pt>
                <c:pt idx="1">
                  <c:v>24</c:v>
                </c:pt>
                <c:pt idx="2">
                  <c:v>85.2</c:v>
                </c:pt>
                <c:pt idx="3">
                  <c:v>84</c:v>
                </c:pt>
                <c:pt idx="4">
                  <c:v>94.6</c:v>
                </c:pt>
                <c:pt idx="5">
                  <c:v>43.9</c:v>
                </c:pt>
                <c:pt idx="6">
                  <c:v>64.8</c:v>
                </c:pt>
                <c:pt idx="7">
                  <c:v>156</c:v>
                </c:pt>
                <c:pt idx="8">
                  <c:v>84.3</c:v>
                </c:pt>
                <c:pt idx="9">
                  <c:v>91.5</c:v>
                </c:pt>
                <c:pt idx="10">
                  <c:v>77.400000000000006</c:v>
                </c:pt>
                <c:pt idx="11">
                  <c:v>115.5</c:v>
                </c:pt>
                <c:pt idx="12">
                  <c:v>106</c:v>
                </c:pt>
                <c:pt idx="13">
                  <c:v>102.1</c:v>
                </c:pt>
                <c:pt idx="14">
                  <c:v>60.1</c:v>
                </c:pt>
                <c:pt idx="15">
                  <c:v>61.24</c:v>
                </c:pt>
                <c:pt idx="16">
                  <c:v>41</c:v>
                </c:pt>
                <c:pt idx="17">
                  <c:v>150</c:v>
                </c:pt>
                <c:pt idx="18">
                  <c:v>145</c:v>
                </c:pt>
              </c:numCache>
            </c:numRef>
          </c:val>
        </c:ser>
        <c:ser>
          <c:idx val="1"/>
          <c:order val="1"/>
          <c:tx>
            <c:strRef>
              <c:f>Sheet2!$A$35</c:f>
              <c:strCache>
                <c:ptCount val="1"/>
                <c:pt idx="0">
                  <c:v>入院患者数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Sheet2!$B$33:$T$33</c:f>
              <c:strCache>
                <c:ptCount val="19"/>
                <c:pt idx="0">
                  <c:v>近藤</c:v>
                </c:pt>
                <c:pt idx="1">
                  <c:v>草加</c:v>
                </c:pt>
                <c:pt idx="2">
                  <c:v>津山第一</c:v>
                </c:pt>
                <c:pt idx="3">
                  <c:v>玉野市民</c:v>
                </c:pt>
                <c:pt idx="4">
                  <c:v>光南</c:v>
                </c:pt>
                <c:pt idx="5">
                  <c:v>吉備リハ</c:v>
                </c:pt>
                <c:pt idx="6">
                  <c:v>児中</c:v>
                </c:pt>
                <c:pt idx="7">
                  <c:v>重井附属</c:v>
                </c:pt>
                <c:pt idx="8">
                  <c:v>岡リハ</c:v>
                </c:pt>
                <c:pt idx="9">
                  <c:v>奉還町</c:v>
                </c:pt>
                <c:pt idx="10">
                  <c:v>済生会吉備</c:v>
                </c:pt>
                <c:pt idx="11">
                  <c:v>藤田</c:v>
                </c:pt>
                <c:pt idx="12">
                  <c:v>しげい</c:v>
                </c:pt>
                <c:pt idx="13">
                  <c:v>協立</c:v>
                </c:pt>
                <c:pt idx="14">
                  <c:v>さとう記念</c:v>
                </c:pt>
                <c:pt idx="15">
                  <c:v>高梁中央</c:v>
                </c:pt>
                <c:pt idx="16">
                  <c:v>西大寺</c:v>
                </c:pt>
                <c:pt idx="17">
                  <c:v>梶木</c:v>
                </c:pt>
                <c:pt idx="18">
                  <c:v>佐藤</c:v>
                </c:pt>
              </c:strCache>
            </c:strRef>
          </c:cat>
          <c:val>
            <c:numRef>
              <c:f>Sheet2!$B$35:$T$35</c:f>
              <c:numCache>
                <c:formatCode>General</c:formatCode>
                <c:ptCount val="19"/>
                <c:pt idx="0">
                  <c:v>3</c:v>
                </c:pt>
                <c:pt idx="1">
                  <c:v>5</c:v>
                </c:pt>
                <c:pt idx="2">
                  <c:v>19</c:v>
                </c:pt>
                <c:pt idx="3">
                  <c:v>11</c:v>
                </c:pt>
                <c:pt idx="4">
                  <c:v>21</c:v>
                </c:pt>
                <c:pt idx="5">
                  <c:v>10</c:v>
                </c:pt>
                <c:pt idx="6">
                  <c:v>47</c:v>
                </c:pt>
                <c:pt idx="7">
                  <c:v>4</c:v>
                </c:pt>
                <c:pt idx="8">
                  <c:v>78</c:v>
                </c:pt>
                <c:pt idx="9">
                  <c:v>23</c:v>
                </c:pt>
                <c:pt idx="10">
                  <c:v>23</c:v>
                </c:pt>
                <c:pt idx="11">
                  <c:v>10</c:v>
                </c:pt>
                <c:pt idx="12">
                  <c:v>22</c:v>
                </c:pt>
                <c:pt idx="13">
                  <c:v>14</c:v>
                </c:pt>
                <c:pt idx="14">
                  <c:v>23</c:v>
                </c:pt>
                <c:pt idx="15">
                  <c:v>21</c:v>
                </c:pt>
                <c:pt idx="16">
                  <c:v>27</c:v>
                </c:pt>
                <c:pt idx="17">
                  <c:v>3</c:v>
                </c:pt>
                <c:pt idx="18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Sheet2!$A$36</c:f>
              <c:strCache>
                <c:ptCount val="1"/>
                <c:pt idx="0">
                  <c:v>在宅復帰率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Sheet2!$B$33:$T$33</c:f>
              <c:strCache>
                <c:ptCount val="19"/>
                <c:pt idx="0">
                  <c:v>近藤</c:v>
                </c:pt>
                <c:pt idx="1">
                  <c:v>草加</c:v>
                </c:pt>
                <c:pt idx="2">
                  <c:v>津山第一</c:v>
                </c:pt>
                <c:pt idx="3">
                  <c:v>玉野市民</c:v>
                </c:pt>
                <c:pt idx="4">
                  <c:v>光南</c:v>
                </c:pt>
                <c:pt idx="5">
                  <c:v>吉備リハ</c:v>
                </c:pt>
                <c:pt idx="6">
                  <c:v>児中</c:v>
                </c:pt>
                <c:pt idx="7">
                  <c:v>重井附属</c:v>
                </c:pt>
                <c:pt idx="8">
                  <c:v>岡リハ</c:v>
                </c:pt>
                <c:pt idx="9">
                  <c:v>奉還町</c:v>
                </c:pt>
                <c:pt idx="10">
                  <c:v>済生会吉備</c:v>
                </c:pt>
                <c:pt idx="11">
                  <c:v>藤田</c:v>
                </c:pt>
                <c:pt idx="12">
                  <c:v>しげい</c:v>
                </c:pt>
                <c:pt idx="13">
                  <c:v>協立</c:v>
                </c:pt>
                <c:pt idx="14">
                  <c:v>さとう記念</c:v>
                </c:pt>
                <c:pt idx="15">
                  <c:v>高梁中央</c:v>
                </c:pt>
                <c:pt idx="16">
                  <c:v>西大寺</c:v>
                </c:pt>
                <c:pt idx="17">
                  <c:v>梶木</c:v>
                </c:pt>
                <c:pt idx="18">
                  <c:v>佐藤</c:v>
                </c:pt>
              </c:strCache>
            </c:strRef>
          </c:cat>
          <c:val>
            <c:numRef>
              <c:f>Sheet2!$B$36:$T$36</c:f>
              <c:numCache>
                <c:formatCode>General</c:formatCode>
                <c:ptCount val="19"/>
                <c:pt idx="0">
                  <c:v>100</c:v>
                </c:pt>
                <c:pt idx="1">
                  <c:v>100</c:v>
                </c:pt>
                <c:pt idx="2">
                  <c:v>89.473684210526315</c:v>
                </c:pt>
                <c:pt idx="3">
                  <c:v>81.818181818181827</c:v>
                </c:pt>
                <c:pt idx="4">
                  <c:v>80.952380952380949</c:v>
                </c:pt>
                <c:pt idx="5">
                  <c:v>80</c:v>
                </c:pt>
                <c:pt idx="6">
                  <c:v>78.723404255319153</c:v>
                </c:pt>
                <c:pt idx="7">
                  <c:v>75</c:v>
                </c:pt>
                <c:pt idx="8">
                  <c:v>67.948717948717956</c:v>
                </c:pt>
                <c:pt idx="9">
                  <c:v>60.869565217391312</c:v>
                </c:pt>
                <c:pt idx="10">
                  <c:v>60.869565217391312</c:v>
                </c:pt>
                <c:pt idx="11">
                  <c:v>60</c:v>
                </c:pt>
                <c:pt idx="12">
                  <c:v>60</c:v>
                </c:pt>
                <c:pt idx="13">
                  <c:v>57.142857142857139</c:v>
                </c:pt>
                <c:pt idx="14">
                  <c:v>56.521739130434781</c:v>
                </c:pt>
                <c:pt idx="15">
                  <c:v>47.619047619047613</c:v>
                </c:pt>
                <c:pt idx="16">
                  <c:v>33.333333333333329</c:v>
                </c:pt>
                <c:pt idx="17">
                  <c:v>33.333333333333329</c:v>
                </c:pt>
                <c:pt idx="18">
                  <c:v>9.0909090909090917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61216"/>
        <c:axId val="129053824"/>
      </c:barChart>
      <c:catAx>
        <c:axId val="12876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9053824"/>
        <c:crosses val="autoZero"/>
        <c:auto val="1"/>
        <c:lblAlgn val="ctr"/>
        <c:lblOffset val="100"/>
        <c:noMultiLvlLbl val="0"/>
      </c:catAx>
      <c:valAx>
        <c:axId val="12905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12876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val>
            <c:numRef>
              <c:f>Sheet1!$Z$7:$Z$10</c:f>
              <c:numCache>
                <c:formatCode>General</c:formatCode>
                <c:ptCount val="4"/>
                <c:pt idx="0">
                  <c:v>417</c:v>
                </c:pt>
                <c:pt idx="1">
                  <c:v>136</c:v>
                </c:pt>
                <c:pt idx="2">
                  <c:v>45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val>
            <c:numRef>
              <c:f>Sheet1!$Z$26:$Z$30</c:f>
              <c:numCache>
                <c:formatCode>General</c:formatCode>
                <c:ptCount val="5"/>
                <c:pt idx="0">
                  <c:v>361</c:v>
                </c:pt>
                <c:pt idx="1">
                  <c:v>198</c:v>
                </c:pt>
                <c:pt idx="2">
                  <c:v>16</c:v>
                </c:pt>
                <c:pt idx="3">
                  <c:v>23</c:v>
                </c:pt>
                <c:pt idx="4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val>
            <c:numRef>
              <c:f>Sheet1!$AA$26:$AA$29</c:f>
              <c:numCache>
                <c:formatCode>General</c:formatCode>
                <c:ptCount val="4"/>
                <c:pt idx="0">
                  <c:v>184</c:v>
                </c:pt>
                <c:pt idx="1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2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7F8916CD-2D62-462D-AB12-0140C7D146E4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523875" y="739775"/>
            <a:ext cx="5694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7" tIns="45414" rIns="90827" bIns="454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0827" tIns="45414" rIns="90827" bIns="454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2" y="9377316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401D78C3-8438-40D0-889B-97ADD4E7E8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8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D78C3-8438-40D0-889B-97ADD4E7E8A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7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711989"/>
            <a:ext cx="4460096" cy="142399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612" y="928685"/>
            <a:ext cx="3729050" cy="58817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714364" y="1578769"/>
            <a:ext cx="3136117" cy="371478"/>
          </a:xfrm>
        </p:spPr>
        <p:txBody>
          <a:bodyPr/>
          <a:lstStyle>
            <a:lvl1pPr marL="0" indent="0" algn="ctr">
              <a:buNone/>
              <a:defRPr sz="1300" baseline="0">
                <a:solidFill>
                  <a:schemeClr val="tx2">
                    <a:shade val="25000"/>
                  </a:schemeClr>
                </a:solidFill>
              </a:defRPr>
            </a:lvl1pPr>
            <a:lvl2pPr marL="215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6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234965" y="1498971"/>
            <a:ext cx="4158456" cy="4884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314700" y="216686"/>
            <a:ext cx="935845" cy="2290778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21455" y="216686"/>
            <a:ext cx="2917045" cy="2290778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32" y="2228856"/>
            <a:ext cx="3500462" cy="30956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4332" y="1362074"/>
            <a:ext cx="3607619" cy="795235"/>
          </a:xfr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2">
                    <a:shade val="10000"/>
                  </a:schemeClr>
                </a:solidFill>
              </a:defRPr>
            </a:lvl1pPr>
            <a:lvl2pPr marL="215524" indent="0">
              <a:buNone/>
              <a:defRPr sz="800">
                <a:solidFill>
                  <a:schemeClr val="tx2">
                    <a:shade val="10000"/>
                  </a:schemeClr>
                </a:solidFill>
              </a:defRPr>
            </a:lvl2pPr>
            <a:lvl3pPr marL="431048" indent="0">
              <a:buNone/>
              <a:defRPr sz="800">
                <a:solidFill>
                  <a:schemeClr val="tx2">
                    <a:shade val="10000"/>
                  </a:schemeClr>
                </a:solidFill>
              </a:defRPr>
            </a:lvl3pPr>
            <a:lvl4pPr marL="646572" indent="0">
              <a:buNone/>
              <a:defRPr sz="700">
                <a:solidFill>
                  <a:schemeClr val="tx2">
                    <a:shade val="10000"/>
                  </a:schemeClr>
                </a:solidFill>
              </a:defRPr>
            </a:lvl4pPr>
            <a:lvl5pPr marL="862096" indent="0">
              <a:buNone/>
              <a:defRPr sz="700">
                <a:solidFill>
                  <a:schemeClr val="tx2">
                    <a:shade val="10000"/>
                  </a:schemeClr>
                </a:solidFill>
              </a:defRPr>
            </a:lvl5pPr>
            <a:lvl6pPr marL="10776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31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08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41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464331" y="2197899"/>
            <a:ext cx="3679057" cy="33435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612" y="247642"/>
            <a:ext cx="3750495" cy="495303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612" y="858520"/>
            <a:ext cx="1855800" cy="1679900"/>
          </a:xfrm>
        </p:spPr>
        <p:txBody>
          <a:bodyPr rtlCol="0"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324100" y="858520"/>
            <a:ext cx="1855007" cy="1679900"/>
          </a:xfrm>
        </p:spPr>
        <p:txBody>
          <a:bodyPr rtlCol="0"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43105" tIns="21552" rIns="43105" bIns="21552" compatLnSpc="1"/>
          <a:lstStyle>
            <a:lvl1pPr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8612" y="665216"/>
            <a:ext cx="1855800" cy="27723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28612" y="942447"/>
            <a:ext cx="1855800" cy="159597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322513" y="665216"/>
            <a:ext cx="1856595" cy="27723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5524" indent="0">
              <a:buNone/>
              <a:defRPr sz="900" b="1"/>
            </a:lvl2pPr>
            <a:lvl3pPr marL="431048" indent="0">
              <a:buNone/>
              <a:defRPr sz="800" b="1"/>
            </a:lvl3pPr>
            <a:lvl4pPr marL="646572" indent="0">
              <a:buNone/>
              <a:defRPr sz="800" b="1"/>
            </a:lvl4pPr>
            <a:lvl5pPr marL="862096" indent="0">
              <a:buNone/>
              <a:defRPr sz="800" b="1"/>
            </a:lvl5pPr>
            <a:lvl6pPr marL="1077620" indent="0">
              <a:buNone/>
              <a:defRPr sz="800" b="1"/>
            </a:lvl6pPr>
            <a:lvl7pPr marL="1293144" indent="0">
              <a:buNone/>
              <a:defRPr sz="800" b="1"/>
            </a:lvl7pPr>
            <a:lvl8pPr marL="1508669" indent="0">
              <a:buNone/>
              <a:defRPr sz="800" b="1"/>
            </a:lvl8pPr>
            <a:lvl9pPr marL="1724193" indent="0">
              <a:buNone/>
              <a:defRPr sz="8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322514" y="942447"/>
            <a:ext cx="1856595" cy="159597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55" y="216685"/>
            <a:ext cx="3929090" cy="37147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218277" y="123815"/>
            <a:ext cx="1527175" cy="259138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1785934" y="123815"/>
            <a:ext cx="2598738" cy="259138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217473" y="124503"/>
            <a:ext cx="4148138" cy="2352675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55" y="216685"/>
            <a:ext cx="1321603" cy="40519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3091" y="216687"/>
            <a:ext cx="2393173" cy="238364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21457" y="621878"/>
            <a:ext cx="1321603" cy="1978455"/>
          </a:xfrm>
        </p:spPr>
        <p:txBody>
          <a:bodyPr/>
          <a:lstStyle>
            <a:lvl1pPr marL="0" indent="0">
              <a:buNone/>
              <a:defRPr sz="700"/>
            </a:lvl1pPr>
            <a:lvl2pPr marL="215524" indent="0">
              <a:buNone/>
              <a:defRPr sz="600"/>
            </a:lvl2pPr>
            <a:lvl3pPr marL="431048" indent="0">
              <a:buNone/>
              <a:defRPr sz="500"/>
            </a:lvl3pPr>
            <a:lvl4pPr marL="646572" indent="0">
              <a:buNone/>
              <a:defRPr sz="400"/>
            </a:lvl4pPr>
            <a:lvl5pPr marL="862096" indent="0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526243" y="123825"/>
            <a:ext cx="3464744" cy="2583815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78" y="2074073"/>
            <a:ext cx="2678925" cy="245586"/>
          </a:xfrm>
        </p:spPr>
        <p:txBody>
          <a:bodyPr anchor="b"/>
          <a:lstStyle>
            <a:lvl1pPr algn="ctr">
              <a:defRPr sz="9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0939" y="154772"/>
            <a:ext cx="3026971" cy="19128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1300"/>
            </a:lvl1pPr>
            <a:lvl2pPr marL="215524" indent="0">
              <a:buNone/>
              <a:defRPr sz="1300"/>
            </a:lvl2pPr>
            <a:lvl3pPr marL="431048" indent="0">
              <a:buNone/>
              <a:defRPr sz="1100"/>
            </a:lvl3pPr>
            <a:lvl4pPr marL="646572" indent="0">
              <a:buNone/>
              <a:defRPr sz="900"/>
            </a:lvl4pPr>
            <a:lvl5pPr marL="862096" indent="0">
              <a:buNone/>
              <a:defRPr sz="900"/>
            </a:lvl5pPr>
            <a:lvl6pPr marL="1077620" indent="0">
              <a:buNone/>
              <a:defRPr sz="900"/>
            </a:lvl6pPr>
            <a:lvl7pPr marL="1293144" indent="0">
              <a:buNone/>
              <a:defRPr sz="900"/>
            </a:lvl7pPr>
            <a:lvl8pPr marL="1508669" indent="0">
              <a:buNone/>
              <a:defRPr sz="900"/>
            </a:lvl8pPr>
            <a:lvl9pPr marL="1724193" indent="0">
              <a:buNone/>
              <a:defRPr sz="9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28678" y="2321724"/>
            <a:ext cx="2678925" cy="309565"/>
          </a:xfrm>
        </p:spPr>
        <p:txBody>
          <a:bodyPr/>
          <a:lstStyle>
            <a:lvl1pPr marL="0" indent="0" algn="ctr">
              <a:buNone/>
              <a:defRPr sz="700"/>
            </a:lvl1pPr>
            <a:lvl2pPr marL="215524" indent="0" algn="ctr">
              <a:buNone/>
              <a:defRPr sz="600"/>
            </a:lvl2pPr>
            <a:lvl3pPr marL="431048" indent="0" algn="ctr">
              <a:buNone/>
              <a:defRPr sz="500"/>
            </a:lvl3pPr>
            <a:lvl4pPr marL="646572" indent="0" algn="ctr">
              <a:buNone/>
              <a:defRPr sz="400"/>
            </a:lvl4pPr>
            <a:lvl5pPr marL="862096" indent="0" algn="ctr">
              <a:buNone/>
              <a:defRPr sz="400"/>
            </a:lvl5pPr>
            <a:lvl6pPr marL="1077620" indent="0">
              <a:buNone/>
              <a:defRPr sz="400"/>
            </a:lvl6pPr>
            <a:lvl7pPr marL="1293144" indent="0">
              <a:buNone/>
              <a:defRPr sz="400"/>
            </a:lvl7pPr>
            <a:lvl8pPr marL="1508669" indent="0">
              <a:buNone/>
              <a:defRPr sz="400"/>
            </a:lvl8pPr>
            <a:lvl9pPr marL="1724193" indent="0">
              <a:buNone/>
              <a:defRPr sz="4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14298" y="123815"/>
            <a:ext cx="4152900" cy="2583815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217473" y="124503"/>
            <a:ext cx="4148138" cy="2352675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464331" y="247641"/>
            <a:ext cx="3679057" cy="309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464331" y="557207"/>
            <a:ext cx="3679057" cy="196125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228600" y="2754418"/>
            <a:ext cx="1066800" cy="158221"/>
          </a:xfrm>
          <a:prstGeom prst="rect">
            <a:avLst/>
          </a:prstGeom>
        </p:spPr>
        <p:txBody>
          <a:bodyPr vert="horz" lIns="43105" tIns="21552" rIns="43105" bIns="21552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5331348-D748-47DC-9C0B-CC026149C432}" type="datetimeFigureOut">
              <a:rPr kumimoji="1" lang="ja-JP" altLang="en-US" smtClean="0"/>
              <a:pPr/>
              <a:t>2013/3/26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1562100" y="2754418"/>
            <a:ext cx="1447800" cy="1582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3105" tIns="21552" rIns="43105" bIns="21552" anchor="ctr" compatLnSpc="1"/>
          <a:lstStyle>
            <a:lvl1pPr algn="ctr" eaLnBrk="1" latinLnBrk="0" hangingPunct="1">
              <a:defRPr kumimoji="0" sz="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3276600" y="2754418"/>
            <a:ext cx="1066800" cy="158221"/>
          </a:xfrm>
          <a:prstGeom prst="rect">
            <a:avLst/>
          </a:prstGeom>
        </p:spPr>
        <p:txBody>
          <a:bodyPr vert="horz" lIns="43105" tIns="21552" rIns="43105" bIns="21552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6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F1076D-6D72-4081-B6E2-0B681D2E107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0" indent="0" algn="ctr" defTabSz="-6539809" eaLnBrk="1" fontAlgn="base" latinLnBrk="0" hangingPunct="1">
        <a:spcBef>
          <a:spcPct val="0"/>
        </a:spcBef>
        <a:spcAft>
          <a:spcPct val="0"/>
        </a:spcAft>
        <a:defRPr kumimoji="1" sz="20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161643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161643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161643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161643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377167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592691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808215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1023739" indent="-161643" algn="ctr" defTabSz="-6539809" eaLnBrk="1" fontAlgn="base" latinLnBrk="0" hangingPunct="1">
        <a:spcBef>
          <a:spcPct val="0"/>
        </a:spcBef>
        <a:spcAft>
          <a:spcPct val="0"/>
        </a:spcAft>
        <a:defRPr kumimoji="1" sz="21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161643" indent="-161643" algn="l" defTabSz="-6539809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15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350227" indent="-134703" algn="l" defTabSz="-6539809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13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538810" indent="-107762" algn="l" defTabSz="-6539809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11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754334" indent="-107762" algn="l" defTabSz="-6539809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969858" indent="-107762" algn="l" defTabSz="-6539809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1185382" indent="-107762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1400907" indent="-10776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1616431" indent="-107762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1831955" indent="-107762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9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215524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431048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646572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862096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107762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129314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1508669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1724193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2562531"/>
            <a:ext cx="4572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ja-JP" alt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Ravie" pitchFamily="82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6597" y="693812"/>
            <a:ext cx="4320480" cy="1010401"/>
          </a:xfrm>
          <a:noFill/>
        </p:spPr>
        <p:txBody>
          <a:bodyPr>
            <a:noAutofit/>
          </a:bodyPr>
          <a:lstStyle/>
          <a:p>
            <a:pPr algn="ctr"/>
            <a:r>
              <a:rPr lang="ja-JP" altLang="en-US" sz="24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もも</a:t>
            </a:r>
            <a:r>
              <a:rPr lang="ja-JP" altLang="en-US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脳ネット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脳卒中連携パス結果報告</a:t>
            </a:r>
            <a:endParaRPr kumimoji="1" lang="ja-JP" altLang="en-US" sz="2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7848" y="2349996"/>
            <a:ext cx="3086100" cy="594360"/>
          </a:xfrm>
          <a:noFill/>
        </p:spPr>
        <p:txBody>
          <a:bodyPr>
            <a:norm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担当　岡山赤十字病院</a:t>
            </a:r>
            <a:endParaRPr kumimoji="1" lang="en-US" altLang="ja-JP" sz="1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r"/>
            <a:r>
              <a:rPr lang="ja-JP" altLang="en-US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岩永　健</a:t>
            </a:r>
            <a:endParaRPr kumimoji="1" lang="ja-JP" altLang="en-US" sz="1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150025"/>
              </p:ext>
            </p:extLst>
          </p:nvPr>
        </p:nvGraphicFramePr>
        <p:xfrm>
          <a:off x="183577" y="375373"/>
          <a:ext cx="4204846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193305"/>
              </p:ext>
            </p:extLst>
          </p:nvPr>
        </p:nvGraphicFramePr>
        <p:xfrm>
          <a:off x="367154" y="477788"/>
          <a:ext cx="3679522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228600" y="119010"/>
            <a:ext cx="3733800" cy="495300"/>
          </a:xfrm>
          <a:prstGeom prst="rect">
            <a:avLst/>
          </a:prstGeom>
        </p:spPr>
        <p:txBody>
          <a:bodyPr vert="horz" lIns="43105" tIns="21552" rIns="43105" bIns="21552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14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急性期病院の退院先内訳</a:t>
            </a:r>
            <a:endParaRPr lang="ja-JP" altLang="en-US" sz="18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407" y="602059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 = 640</a:t>
            </a:r>
            <a:endParaRPr kumimoji="1" lang="ja-JP" altLang="en-US" sz="1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86000" y="1773932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在宅復帰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56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864" y="1773932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31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808" y="1125860"/>
            <a:ext cx="1500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維持期・老健　</a:t>
            </a:r>
            <a:r>
              <a: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1824" y="848861"/>
            <a:ext cx="1654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急性期・診療所　</a:t>
            </a:r>
            <a:r>
              <a: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1388" y="607896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死亡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747064"/>
              </p:ext>
            </p:extLst>
          </p:nvPr>
        </p:nvGraphicFramePr>
        <p:xfrm>
          <a:off x="197768" y="405780"/>
          <a:ext cx="4230216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84976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急性期パス利用患者の退院先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8"/>
            <a:ext cx="1119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98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1864" y="1051586"/>
            <a:ext cx="1500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維持期・老健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2104" y="607478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Ｎ＝</a:t>
            </a:r>
            <a:r>
              <a:rPr lang="en-US" altLang="ja-JP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188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名</a:t>
            </a:r>
            <a:endParaRPr kumimoji="1" lang="ja-JP" altLang="en-US" sz="1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64594" y="693811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在宅　</a:t>
            </a:r>
            <a:r>
              <a:rPr lang="en-US" altLang="ja-JP" sz="14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  <a:r>
              <a:rPr lang="ja-JP" altLang="en-US" sz="14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4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84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830442"/>
              </p:ext>
            </p:extLst>
          </p:nvPr>
        </p:nvGraphicFramePr>
        <p:xfrm>
          <a:off x="125760" y="398539"/>
          <a:ext cx="4158208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602" y="9251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回復期の疾患内訳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614310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Ｎ＝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353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名</a:t>
            </a:r>
            <a:endParaRPr kumimoji="1" lang="ja-JP" altLang="en-US" sz="16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69976" y="1917947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脳梗塞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61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832" y="1485900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脳内出血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25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9944" y="951578"/>
            <a:ext cx="158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くも膜下出血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76670" y="674579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TIA 5%</a:t>
            </a:r>
            <a:endParaRPr kumimoji="1" lang="ja-JP" altLang="en-US" sz="12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3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516433"/>
              </p:ext>
            </p:extLst>
          </p:nvPr>
        </p:nvGraphicFramePr>
        <p:xfrm>
          <a:off x="208336" y="337771"/>
          <a:ext cx="4155327" cy="2411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45740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回復期病院の転院先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Ｎ＝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353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名</a:t>
            </a:r>
            <a:endParaRPr kumimoji="1" lang="ja-JP" altLang="en-US" sz="16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6000" y="1773932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在宅復帰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65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3872" y="915352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老健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12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978" y="1404849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維持期　</a:t>
            </a:r>
            <a:r>
              <a:rPr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9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673" y="1912431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急性期・診療所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8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33920" y="682019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死亡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394338"/>
              </p:ext>
            </p:extLst>
          </p:nvPr>
        </p:nvGraphicFramePr>
        <p:xfrm>
          <a:off x="197768" y="405780"/>
          <a:ext cx="4158208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9251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回復期病院パス利用者の転院先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3633" y="585280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Ｎ＝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179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名</a:t>
            </a:r>
            <a:endParaRPr kumimoji="1" lang="ja-JP" altLang="en-US" sz="16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7295" y="1774297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在宅復帰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61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64592" y="785334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老健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12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8057" y="1125860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維持期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11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4471" y="1774297"/>
            <a:ext cx="1654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急性期・診療所　</a:t>
            </a:r>
            <a:r>
              <a:rPr kumimoji="1" lang="en-US" altLang="ja-JP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8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9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まとめ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93420"/>
            <a:ext cx="4001616" cy="2111959"/>
          </a:xfrm>
        </p:spPr>
        <p:txBody>
          <a:bodyPr>
            <a:normAutofit/>
          </a:bodyPr>
          <a:lstStyle/>
          <a:p>
            <a:r>
              <a:rPr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パスの利用率に関してはこれまでと同様である。また、疾患の内訳及び退院先もおおむね変わっていない。</a:t>
            </a:r>
            <a:endParaRPr lang="en-US" altLang="ja-JP" sz="16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急性期および慢性期において在院日数は今回は縮小傾向であった。傾向を示す要因は今のところ不明である。</a:t>
            </a:r>
            <a:endParaRPr lang="en-US" altLang="ja-JP" sz="16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対象</a:t>
            </a:r>
            <a:endParaRPr kumimoji="1"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760" y="518354"/>
            <a:ext cx="4320480" cy="2278380"/>
          </a:xfrm>
        </p:spPr>
        <p:txBody>
          <a:bodyPr>
            <a:normAutofit/>
          </a:bodyPr>
          <a:lstStyle/>
          <a:p>
            <a:r>
              <a:rPr kumimoji="1" lang="ja-JP" altLang="en-US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平成</a:t>
            </a:r>
            <a:r>
              <a:rPr kumimoji="1" lang="en-US" altLang="ja-JP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24</a:t>
            </a:r>
            <a:r>
              <a:rPr kumimoji="1" lang="ja-JP" altLang="en-US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年</a:t>
            </a:r>
            <a:r>
              <a:rPr lang="en-US" altLang="ja-JP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12</a:t>
            </a:r>
            <a:r>
              <a:rPr kumimoji="1" lang="ja-JP" altLang="en-US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月から</a:t>
            </a:r>
            <a:r>
              <a:rPr kumimoji="1" lang="en-US" altLang="ja-JP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25</a:t>
            </a:r>
            <a:r>
              <a:rPr kumimoji="1" lang="ja-JP" altLang="en-US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年</a:t>
            </a:r>
            <a:r>
              <a:rPr lang="en-US" altLang="ja-JP" sz="1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</a:t>
            </a:r>
            <a:r>
              <a:rPr kumimoji="1" lang="ja-JP" altLang="en-US" sz="1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月末まで入院した脳卒中患者</a:t>
            </a:r>
            <a:endParaRPr kumimoji="1" lang="en-US" altLang="ja-JP" sz="10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0" indent="0">
              <a:buNone/>
            </a:pPr>
            <a:r>
              <a:rPr lang="ja-JP" altLang="en-US" sz="1000" u="sng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</a:t>
            </a:r>
            <a:r>
              <a:rPr lang="ja-JP" altLang="en-US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病院：</a:t>
            </a:r>
            <a:r>
              <a:rPr lang="en-US" altLang="ja-JP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lang="ja-JP" altLang="en-US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endParaRPr lang="en-US" altLang="ja-JP" sz="1000" u="sng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岡山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労災病院、岡山済生会病院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、岡山中央病院、岡山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市民病院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川崎医科大学付属川崎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病院、岡山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旭東病院、東部脳神経外科東備クリニック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、岡山大学附属病院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、岡山医療センター、岡山赤十字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慢性期病院：</a:t>
            </a:r>
            <a:r>
              <a:rPr lang="en-US" altLang="ja-JP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18</a:t>
            </a:r>
            <a:r>
              <a:rPr lang="ja-JP" altLang="en-US" sz="10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endParaRPr lang="en-US" altLang="ja-JP" sz="1000" u="sng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重井医学研究所附属病院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梶木病院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、岡山リハビリテーションセンター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玉野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市民病院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岡山光南病院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佐藤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病院、</a:t>
            </a:r>
            <a:r>
              <a:rPr lang="en-US" altLang="ja-JP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済生会吉備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病院、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中央奉還町病院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児島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中央病院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岡山西大寺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病院、津山第一病院、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しげい病院、高梁中央病院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、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藤田病院、さとう記念病院、近藤病院 、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岡山協立病院、</a:t>
            </a:r>
            <a:r>
              <a:rPr lang="ja-JP" altLang="en-US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草加病院</a:t>
            </a:r>
            <a:r>
              <a:rPr lang="en-US" altLang="ja-JP" sz="10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			</a:t>
            </a:r>
            <a:endParaRPr lang="en-US" altLang="ja-JP" sz="1000" b="1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計</a:t>
            </a:r>
            <a:r>
              <a:rPr lang="en-US" altLang="ja-JP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28</a:t>
            </a:r>
            <a:r>
              <a:rPr lang="ja-JP" altLang="en-US" sz="10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endParaRPr lang="en-US" altLang="ja-JP" sz="1000" b="1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1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002408"/>
              </p:ext>
            </p:extLst>
          </p:nvPr>
        </p:nvGraphicFramePr>
        <p:xfrm>
          <a:off x="17748" y="261764"/>
          <a:ext cx="4500500" cy="2720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432048"/>
                <a:gridCol w="504056"/>
                <a:gridCol w="662152"/>
                <a:gridCol w="742004"/>
              </a:tblGrid>
              <a:tr h="1222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2213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13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688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1055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193(28</a:t>
                      </a:r>
                      <a:r>
                        <a:rPr lang="ja-JP" altLang="en-US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％</a:t>
                      </a:r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)</a:t>
                      </a: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293</a:t>
                      </a:r>
                      <a:r>
                        <a:rPr lang="ja-JP" altLang="en-US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（</a:t>
                      </a:r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27</a:t>
                      </a:r>
                      <a:r>
                        <a:rPr lang="ja-JP" altLang="en-US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％）</a:t>
                      </a:r>
                      <a:endParaRPr lang="en-US" altLang="ja-JP" sz="800" dirty="0" smtClean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13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596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148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脳梗塞（人）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648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172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脳内出血（人）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99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くも膜下出血（人）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62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一過性脳虚血発作（人）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54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13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26.8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34.1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41.1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</a:tr>
              <a:tr h="1513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提供書利用</a:t>
                      </a:r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の退院時平均</a:t>
                      </a:r>
                      <a:r>
                        <a:rPr lang="en-US" altLang="ja-JP" sz="800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転帰：回復期病院へ転院数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283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264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転帰：維持期病院へ転院数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61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転帰：在宅復帰患者数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579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550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69776" y="-26268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急性期：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昨年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病院：前回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か月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779192"/>
              </p:ext>
            </p:extLst>
          </p:nvPr>
        </p:nvGraphicFramePr>
        <p:xfrm>
          <a:off x="1133872" y="765820"/>
          <a:ext cx="3312367" cy="77357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36103"/>
                <a:gridCol w="288032"/>
                <a:gridCol w="432048"/>
                <a:gridCol w="360040"/>
                <a:gridCol w="607172"/>
                <a:gridCol w="423983"/>
                <a:gridCol w="264989"/>
              </a:tblGrid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入院</a:t>
                      </a:r>
                      <a:r>
                        <a:rPr lang="zh-CN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1856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2160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2894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628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71.9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73.6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0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23.0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26.2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38.6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45.1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退院</a:t>
                      </a:r>
                      <a:r>
                        <a:rPr lang="ja-JP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800" b="0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3.7</a:t>
                      </a:r>
                      <a:r>
                        <a:rPr lang="ja-JP" altLang="en-US" sz="800" b="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31" y="92858"/>
            <a:ext cx="3679057" cy="3095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病院別在院日数の比較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886873"/>
              </p:ext>
            </p:extLst>
          </p:nvPr>
        </p:nvGraphicFramePr>
        <p:xfrm>
          <a:off x="-2692" y="345611"/>
          <a:ext cx="4572000" cy="260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85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9147" y="116331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回復期</a:t>
            </a:r>
            <a:r>
              <a:rPr kumimoji="1" lang="en-US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:18</a:t>
            </a:r>
            <a:r>
              <a:rPr kumimoji="1"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r>
              <a:rPr kumimoji="1" lang="en-US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</a:t>
            </a:r>
            <a:r>
              <a:rPr kumimoji="1"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昨年</a:t>
            </a:r>
            <a:r>
              <a:rPr kumimoji="1" lang="en-US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17</a:t>
            </a:r>
            <a:r>
              <a:rPr kumimoji="1" lang="ja-JP" altLang="en-US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病院</a:t>
            </a:r>
            <a:r>
              <a:rPr kumimoji="1" lang="en-US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500528"/>
              </p:ext>
            </p:extLst>
          </p:nvPr>
        </p:nvGraphicFramePr>
        <p:xfrm>
          <a:off x="197768" y="477788"/>
          <a:ext cx="4248473" cy="2413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831"/>
                <a:gridCol w="625066"/>
                <a:gridCol w="598852"/>
                <a:gridCol w="617862"/>
                <a:gridCol w="617862"/>
              </a:tblGrid>
              <a:tr h="1026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2155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kumimoji="1" lang="ja-JP" altLang="en-US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今回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昨年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脳卒中入院患者数（人）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353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425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179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76.7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72.0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75.9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男性（人）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脳梗塞（人）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脳内出血（人）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くも膜下出血（人）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一過性脳虚血発作（人）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80.0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93.5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91.1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86.6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</a:tr>
              <a:tr h="1955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脳卒中連携情報</a:t>
                      </a:r>
                      <a:r>
                        <a:rPr lang="ja-JP" altLang="en-US" sz="800" u="none" strike="noStrike" dirty="0" smtClean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提供書退院</a:t>
                      </a:r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800" u="none" strike="noStrike" dirty="0" err="1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2.8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3.5</a:t>
                      </a:r>
                      <a:endParaRPr lang="ja-JP" altLang="en-US" sz="8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転帰：急性期病院・診療所へ転院数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転帰：回復期病院へ転院数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転帰：維持期病院へ転院数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転帰：維持期診療所へ転所数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転帰：維持期老健へ転所数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100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転帰：在宅復帰患者数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242 (65%)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258 (61%)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115 (66%)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143 (63%)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u="none" strike="noStrike" dirty="0"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転帰：死亡数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403" marR="5403" marT="5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753"/>
              </p:ext>
            </p:extLst>
          </p:nvPr>
        </p:nvGraphicFramePr>
        <p:xfrm>
          <a:off x="989855" y="837828"/>
          <a:ext cx="3384377" cy="77357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008113"/>
                <a:gridCol w="360040"/>
                <a:gridCol w="432048"/>
                <a:gridCol w="432048"/>
                <a:gridCol w="432048"/>
                <a:gridCol w="418646"/>
                <a:gridCol w="301434"/>
              </a:tblGrid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全入院患者</a:t>
                      </a:r>
                      <a:endParaRPr lang="ja-JP" altLang="en-US" sz="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パス利用患者 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/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  <a:r>
                        <a:rPr lang="ja-JP" alt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期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</a:tr>
              <a:tr h="1092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入院</a:t>
                      </a:r>
                      <a:r>
                        <a:rPr lang="zh-CN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患者数（人）</a:t>
                      </a:r>
                      <a:endParaRPr lang="zh-CN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693</a:t>
                      </a:r>
                      <a:endParaRPr lang="en-US" altLang="ja-JP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882</a:t>
                      </a:r>
                      <a:endParaRPr lang="en-US" altLang="ja-JP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1020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322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401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524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平均年齢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75.4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77.0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74.8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75.8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76.0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68.5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平均在院日数</a:t>
                      </a:r>
                      <a:endParaRPr lang="zh-CN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89.4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84.9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87.9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87.2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97.1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86.9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FFFF00"/>
                    </a:solidFill>
                  </a:tcPr>
                </a:tc>
              </a:tr>
              <a:tr h="1069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退院</a:t>
                      </a:r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時平均</a:t>
                      </a:r>
                      <a:r>
                        <a:rPr lang="en-US" altLang="ja-JP" sz="8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mRS</a:t>
                      </a:r>
                      <a:endParaRPr lang="en-US" altLang="ja-JP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-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3.9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3.8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bg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3.3</a:t>
                      </a:r>
                      <a:endParaRPr lang="ja-JP" altLang="en-US" sz="800" b="1" dirty="0">
                        <a:solidFill>
                          <a:schemeClr val="bg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5750" marR="5750" marT="5750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2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31" y="92858"/>
            <a:ext cx="3679057" cy="3095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慢性期病院の在院日数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747922"/>
              </p:ext>
            </p:extLst>
          </p:nvPr>
        </p:nvGraphicFramePr>
        <p:xfrm>
          <a:off x="0" y="1143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96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3792" y="96215"/>
            <a:ext cx="3852775" cy="309565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慢性期病院の在院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日数と入院患者数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693654"/>
              </p:ext>
            </p:extLst>
          </p:nvPr>
        </p:nvGraphicFramePr>
        <p:xfrm>
          <a:off x="29154" y="962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785" y="61089"/>
            <a:ext cx="3801604" cy="309565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慢性期病院の在院日数</a:t>
            </a:r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と在宅復帰率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641560"/>
              </p:ext>
            </p:extLst>
          </p:nvPr>
        </p:nvGraphicFramePr>
        <p:xfrm>
          <a:off x="53752" y="261764"/>
          <a:ext cx="4518248" cy="271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8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466976"/>
              </p:ext>
            </p:extLst>
          </p:nvPr>
        </p:nvGraphicFramePr>
        <p:xfrm>
          <a:off x="413792" y="405780"/>
          <a:ext cx="4158208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137368"/>
              </p:ext>
            </p:extLst>
          </p:nvPr>
        </p:nvGraphicFramePr>
        <p:xfrm>
          <a:off x="557808" y="477788"/>
          <a:ext cx="4014192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721" y="117748"/>
            <a:ext cx="3562557" cy="400606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1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急性期病院の疾患内訳</a:t>
            </a:r>
            <a:endParaRPr kumimoji="1" lang="ja-JP" altLang="en-US" sz="1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9976" y="1917947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脳梗塞　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65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3832" y="1485900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脳内出血　</a:t>
            </a:r>
            <a:r>
              <a:rPr lang="en-US" altLang="ja-JP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21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803" y="970810"/>
            <a:ext cx="1500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くも膜下出血　</a:t>
            </a:r>
            <a:r>
              <a:rPr lang="en-US" altLang="ja-JP" sz="1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7968" y="69381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TIA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％</a:t>
            </a:r>
            <a:endParaRPr kumimoji="1" lang="ja-JP" altLang="en-US" sz="12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3407" y="602059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 = 637</a:t>
            </a:r>
            <a:endParaRPr kumimoji="1" lang="ja-JP" altLang="en-US" sz="14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9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CE4C4B-D504-4E6C-82B6-2C507FA54C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0</TotalTime>
  <Words>672</Words>
  <Application>Microsoft Office PowerPoint</Application>
  <PresentationFormat>はがき 100x148 mm</PresentationFormat>
  <Paragraphs>307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紅梅匂</vt:lpstr>
      <vt:lpstr>もも脳ネット 脳卒中連携パス結果報告</vt:lpstr>
      <vt:lpstr>対象</vt:lpstr>
      <vt:lpstr>PowerPoint プレゼンテーション</vt:lpstr>
      <vt:lpstr>病院別在院日数の比較</vt:lpstr>
      <vt:lpstr>回復期:18病院(昨年17病院)</vt:lpstr>
      <vt:lpstr>慢性期病院の在院日数</vt:lpstr>
      <vt:lpstr>慢性期病院の在院日数と入院患者数</vt:lpstr>
      <vt:lpstr>慢性期病院の在院日数と在宅復帰率</vt:lpstr>
      <vt:lpstr>急性期病院の疾患内訳</vt:lpstr>
      <vt:lpstr>PowerPoint プレゼンテーション</vt:lpstr>
      <vt:lpstr>急性期パス利用患者の退院先</vt:lpstr>
      <vt:lpstr>回復期の疾患内訳</vt:lpstr>
      <vt:lpstr>回復期病院の転院先</vt:lpstr>
      <vt:lpstr>回復期病院パス利用者の転院先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2011-10-22T07:53:22Z</dcterms:created>
  <dcterms:modified xsi:type="dcterms:W3CDTF">2013-03-26T09:30:25Z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TC102866399990</vt:lpwstr>
  </property>
</Properties>
</file>