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12" r:id="rId2"/>
  </p:sldMasterIdLst>
  <p:notesMasterIdLst>
    <p:notesMasterId r:id="rId23"/>
  </p:notesMasterIdLst>
  <p:sldIdLst>
    <p:sldId id="256" r:id="rId3"/>
    <p:sldId id="268" r:id="rId4"/>
    <p:sldId id="258" r:id="rId5"/>
    <p:sldId id="259" r:id="rId6"/>
    <p:sldId id="269" r:id="rId7"/>
    <p:sldId id="270" r:id="rId8"/>
    <p:sldId id="271" r:id="rId9"/>
    <p:sldId id="260" r:id="rId10"/>
    <p:sldId id="261" r:id="rId11"/>
    <p:sldId id="262" r:id="rId12"/>
    <p:sldId id="263" r:id="rId13"/>
    <p:sldId id="264" r:id="rId14"/>
    <p:sldId id="265" r:id="rId15"/>
    <p:sldId id="266" r:id="rId16"/>
    <p:sldId id="272" r:id="rId17"/>
    <p:sldId id="273" r:id="rId18"/>
    <p:sldId id="274" r:id="rId19"/>
    <p:sldId id="275" r:id="rId20"/>
    <p:sldId id="276" r:id="rId21"/>
    <p:sldId id="267" r:id="rId22"/>
  </p:sldIdLst>
  <p:sldSz cx="4572000" cy="2971800" type="hagakiCard"/>
  <p:notesSz cx="6794500" cy="9931400"/>
  <p:defaultTextStyle>
    <a:defPPr>
      <a:defRPr lang="ja-JP"/>
    </a:defPPr>
    <a:lvl1pPr marL="0" algn="l" defTabSz="430962" rtl="0" eaLnBrk="1" latinLnBrk="0" hangingPunct="1">
      <a:defRPr kumimoji="1" sz="800" kern="1200">
        <a:solidFill>
          <a:schemeClr val="tx1"/>
        </a:solidFill>
        <a:latin typeface="+mn-lt"/>
        <a:ea typeface="+mn-ea"/>
        <a:cs typeface="+mn-cs"/>
      </a:defRPr>
    </a:lvl1pPr>
    <a:lvl2pPr marL="215482" algn="l" defTabSz="430962" rtl="0" eaLnBrk="1" latinLnBrk="0" hangingPunct="1">
      <a:defRPr kumimoji="1" sz="800" kern="1200">
        <a:solidFill>
          <a:schemeClr val="tx1"/>
        </a:solidFill>
        <a:latin typeface="+mn-lt"/>
        <a:ea typeface="+mn-ea"/>
        <a:cs typeface="+mn-cs"/>
      </a:defRPr>
    </a:lvl2pPr>
    <a:lvl3pPr marL="430962" algn="l" defTabSz="430962" rtl="0" eaLnBrk="1" latinLnBrk="0" hangingPunct="1">
      <a:defRPr kumimoji="1" sz="800" kern="1200">
        <a:solidFill>
          <a:schemeClr val="tx1"/>
        </a:solidFill>
        <a:latin typeface="+mn-lt"/>
        <a:ea typeface="+mn-ea"/>
        <a:cs typeface="+mn-cs"/>
      </a:defRPr>
    </a:lvl3pPr>
    <a:lvl4pPr marL="646443" algn="l" defTabSz="430962" rtl="0" eaLnBrk="1" latinLnBrk="0" hangingPunct="1">
      <a:defRPr kumimoji="1" sz="800" kern="1200">
        <a:solidFill>
          <a:schemeClr val="tx1"/>
        </a:solidFill>
        <a:latin typeface="+mn-lt"/>
        <a:ea typeface="+mn-ea"/>
        <a:cs typeface="+mn-cs"/>
      </a:defRPr>
    </a:lvl4pPr>
    <a:lvl5pPr marL="861925" algn="l" defTabSz="430962" rtl="0" eaLnBrk="1" latinLnBrk="0" hangingPunct="1">
      <a:defRPr kumimoji="1" sz="800" kern="1200">
        <a:solidFill>
          <a:schemeClr val="tx1"/>
        </a:solidFill>
        <a:latin typeface="+mn-lt"/>
        <a:ea typeface="+mn-ea"/>
        <a:cs typeface="+mn-cs"/>
      </a:defRPr>
    </a:lvl5pPr>
    <a:lvl6pPr marL="1077406" algn="l" defTabSz="430962" rtl="0" eaLnBrk="1" latinLnBrk="0" hangingPunct="1">
      <a:defRPr kumimoji="1" sz="800" kern="1200">
        <a:solidFill>
          <a:schemeClr val="tx1"/>
        </a:solidFill>
        <a:latin typeface="+mn-lt"/>
        <a:ea typeface="+mn-ea"/>
        <a:cs typeface="+mn-cs"/>
      </a:defRPr>
    </a:lvl6pPr>
    <a:lvl7pPr marL="1292886" algn="l" defTabSz="430962" rtl="0" eaLnBrk="1" latinLnBrk="0" hangingPunct="1">
      <a:defRPr kumimoji="1" sz="800" kern="1200">
        <a:solidFill>
          <a:schemeClr val="tx1"/>
        </a:solidFill>
        <a:latin typeface="+mn-lt"/>
        <a:ea typeface="+mn-ea"/>
        <a:cs typeface="+mn-cs"/>
      </a:defRPr>
    </a:lvl7pPr>
    <a:lvl8pPr marL="1508369" algn="l" defTabSz="430962" rtl="0" eaLnBrk="1" latinLnBrk="0" hangingPunct="1">
      <a:defRPr kumimoji="1" sz="800" kern="1200">
        <a:solidFill>
          <a:schemeClr val="tx1"/>
        </a:solidFill>
        <a:latin typeface="+mn-lt"/>
        <a:ea typeface="+mn-ea"/>
        <a:cs typeface="+mn-cs"/>
      </a:defRPr>
    </a:lvl8pPr>
    <a:lvl9pPr marL="1723849" algn="l" defTabSz="430962" rtl="0" eaLnBrk="1" latinLnBrk="0" hangingPunct="1">
      <a:defRPr kumimoji="1" sz="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996600"/>
    <a:srgbClr val="CC6600"/>
    <a:srgbClr val="996633"/>
    <a:srgbClr val="336600"/>
    <a:srgbClr val="FEC49C"/>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728" autoAdjust="0"/>
  </p:normalViewPr>
  <p:slideViewPr>
    <p:cSldViewPr snapToObjects="1" showGuides="1">
      <p:cViewPr>
        <p:scale>
          <a:sx n="160" d="100"/>
          <a:sy n="160" d="100"/>
        </p:scale>
        <p:origin x="-1668" y="-876"/>
      </p:cViewPr>
      <p:guideLst>
        <p:guide orient="horz" pos="936"/>
        <p:guide pos="1440"/>
      </p:guideLst>
    </p:cSldViewPr>
  </p:slid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78" d="100"/>
          <a:sy n="78" d="100"/>
        </p:scale>
        <p:origin x="-3486" y="-84"/>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takeshi\Documents\&#20581;\&#12418;&#12418;&#33075;&#12493;&#12483;&#12488;&#38306;&#36899;\&#12418;&#12418;&#33075;&#12493;&#12483;&#12488;(&#24179;&#25104;24&#24180;12&#26376;&#33075;&#21330;&#20013;&#12497;&#12473;&#22577;&#21578;&#65289;\&#24613;&#24615;&#26399;\&#24613;&#24615;&#26399;(&#33075;&#21330;&#20013;%20H24.9-11).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takeshi\Documents\&#20581;\&#12418;&#12418;&#33075;&#12493;&#12483;&#12488;&#38306;&#36899;\&#12418;&#12418;&#33075;&#12493;&#12483;&#12488;(&#24179;&#25104;24&#24180;12&#26376;&#33075;&#21330;&#20013;&#12497;&#12473;&#22577;&#21578;&#65289;\&#24930;&#24615;&#26399;\&#24930;&#24615;&#26399;(&#33075;&#21330;&#20013;%20H24.9-11).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takeshi\Documents\&#20581;\&#12418;&#12418;&#33075;&#12493;&#12483;&#12488;&#38306;&#36899;\&#12418;&#12418;&#33075;&#12493;&#12483;&#12488;(&#24179;&#25104;24&#24180;12&#26376;&#33075;&#21330;&#20013;&#12497;&#12473;&#22577;&#21578;&#65289;\&#24930;&#24615;&#26399;\&#24930;&#24615;&#26399;(&#33075;&#21330;&#20013;%20H24.9-1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takeshi\Documents\&#20581;\&#12418;&#12418;&#33075;&#12493;&#12483;&#12488;&#38306;&#36899;\&#12418;&#12418;&#33075;&#12493;&#12483;&#12488;(&#24179;&#25104;24&#24180;12&#26376;&#33075;&#21330;&#20013;&#12497;&#12473;&#22577;&#21578;&#65289;\&#24930;&#24615;&#26399;\&#24930;&#24615;&#26399;(&#33075;&#21330;&#20013;%20H24.9-11).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takeshi\Documents\&#20581;\&#26085;&#36196;&#12391;&#12398;&#35611;&#28436;\&#33075;&#21330;&#20013;&#23398;&#20250;2012\&#36899;&#25658;&#12497;&#12473;&#36939;&#29992;&#20250;&#35696;&#20986;&#24109;&#32773;&#12362;&#12424;&#12403;&#26045;&#35373;&#25968;.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takeshi\Documents\&#20581;\&#12418;&#12418;&#33075;&#12493;&#12483;&#12488;&#38306;&#36899;\&#12418;&#12418;&#33075;&#12493;&#12483;&#12488;(H24&#65296;&#65302;&#33075;&#21330;&#20013;&#12497;&#12473;&#22577;&#21578;&#65289;\&#24613;&#24615;&#26399;&#12395;&#12362;&#12369;&#12427;&#12497;&#12473;&#21033;&#29992;&#29575;&#12392;&#22312;&#38498;&#26085;&#25968;.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takeshi\Documents\&#20581;\&#12418;&#12418;&#33075;&#12493;&#12483;&#12488;&#38306;&#36899;\&#12418;&#12418;&#33075;&#12493;&#12483;&#12488;(&#24179;&#25104;24&#24180;09&#33075;&#21330;&#20013;&#12497;&#12473;&#22577;&#21578;&#65289;\&#24613;&#24615;&#26399;\&#24613;&#24615;&#26399;(&#33075;&#21330;&#20013;H24.6-8).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takeshi\Documents\&#20581;\&#12418;&#12418;&#33075;&#12493;&#12483;&#12488;&#38306;&#36899;\&#12418;&#12418;&#33075;&#12493;&#12483;&#12488;(&#24179;&#25104;24&#24180;12&#26376;&#33075;&#21330;&#20013;&#12497;&#12473;&#22577;&#21578;&#65289;\&#24613;&#24615;&#26399;\&#24613;&#24615;&#26399;(&#33075;&#21330;&#20013;%20H24.9-11).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takeshi\Documents\&#20581;\&#12418;&#12418;&#33075;&#12493;&#12483;&#12488;&#38306;&#36899;\&#12418;&#12418;&#33075;&#12493;&#12483;&#12488;(&#24179;&#25104;24&#24180;12&#26376;&#33075;&#21330;&#20013;&#12497;&#12473;&#22577;&#21578;&#65289;\&#24613;&#24615;&#26399;\&#24613;&#24615;&#26399;(&#33075;&#21330;&#20013;%20H24.9-11).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takeshi\Documents\&#20581;\&#12418;&#12418;&#33075;&#12493;&#12483;&#12488;&#38306;&#36899;\&#12418;&#12418;&#33075;&#12493;&#12483;&#12488;(&#24179;&#25104;24&#24180;09&#33075;&#21330;&#20013;&#12497;&#12473;&#22577;&#21578;&#65289;\&#24613;&#24615;&#26399;\&#24613;&#24615;&#26399;(&#33075;&#21330;&#20013;H24.6-8).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takeshi\Documents\&#20581;\&#12418;&#12418;&#33075;&#12493;&#12483;&#12488;&#38306;&#36899;\&#12418;&#12418;&#33075;&#12493;&#12483;&#12488;(&#24179;&#25104;24&#24180;12&#26376;&#33075;&#21330;&#20013;&#12497;&#12473;&#22577;&#21578;&#65289;\&#24613;&#24615;&#26399;\&#24613;&#24615;&#26399;(&#33075;&#21330;&#20013;%20H24.9-11).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takeshi\Documents\&#20581;\&#12418;&#12418;&#33075;&#12493;&#12483;&#12488;&#38306;&#36899;\&#12418;&#12418;&#33075;&#12493;&#12483;&#12488;(&#24179;&#25104;24&#24180;09&#33075;&#21330;&#20013;&#12497;&#12473;&#22577;&#21578;&#65289;\&#24613;&#24615;&#26399;\&#24613;&#24615;&#26399;(&#33075;&#21330;&#20013;H24.6-8).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takeshi\Documents\&#20581;\&#12418;&#12418;&#33075;&#12493;&#12483;&#12488;&#38306;&#36899;\&#12418;&#12418;&#33075;&#12493;&#12483;&#12488;(&#24179;&#25104;24&#24180;12&#26376;&#33075;&#21330;&#20013;&#12497;&#12473;&#22577;&#21578;&#65289;\&#24613;&#24615;&#26399;\&#24613;&#24615;&#26399;(&#33075;&#21330;&#20013;%20H24.9-1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Sheet1!$A$9</c:f>
              <c:strCache>
                <c:ptCount val="1"/>
                <c:pt idx="0">
                  <c:v>全入院患者</c:v>
                </c:pt>
              </c:strCache>
            </c:strRef>
          </c:tx>
          <c:spPr>
            <a:solidFill>
              <a:srgbClr val="FFC000"/>
            </a:solidFill>
          </c:spPr>
          <c:invertIfNegative val="0"/>
          <c:cat>
            <c:strRef>
              <c:f>Sheet1!$B$8:$K$8</c:f>
              <c:strCache>
                <c:ptCount val="10"/>
                <c:pt idx="0">
                  <c:v>旭東</c:v>
                </c:pt>
                <c:pt idx="1">
                  <c:v>医療センター</c:v>
                </c:pt>
                <c:pt idx="2">
                  <c:v>岡山市民</c:v>
                </c:pt>
                <c:pt idx="3">
                  <c:v>岡山中央</c:v>
                </c:pt>
                <c:pt idx="4">
                  <c:v>岡山大学</c:v>
                </c:pt>
                <c:pt idx="5">
                  <c:v>済生会</c:v>
                </c:pt>
                <c:pt idx="6">
                  <c:v>川崎病院</c:v>
                </c:pt>
                <c:pt idx="7">
                  <c:v>東備</c:v>
                </c:pt>
                <c:pt idx="8">
                  <c:v>日赤</c:v>
                </c:pt>
                <c:pt idx="9">
                  <c:v>労災</c:v>
                </c:pt>
              </c:strCache>
            </c:strRef>
          </c:cat>
          <c:val>
            <c:numRef>
              <c:f>Sheet1!$B$9:$K$9</c:f>
              <c:numCache>
                <c:formatCode>General</c:formatCode>
                <c:ptCount val="10"/>
                <c:pt idx="0" formatCode="0.00_ ">
                  <c:v>22.38</c:v>
                </c:pt>
                <c:pt idx="1">
                  <c:v>25.1</c:v>
                </c:pt>
                <c:pt idx="2">
                  <c:v>22.2</c:v>
                </c:pt>
                <c:pt idx="3">
                  <c:v>18</c:v>
                </c:pt>
                <c:pt idx="4">
                  <c:v>20</c:v>
                </c:pt>
                <c:pt idx="5" formatCode="0.00_ ">
                  <c:v>22</c:v>
                </c:pt>
                <c:pt idx="6">
                  <c:v>15.3</c:v>
                </c:pt>
                <c:pt idx="7">
                  <c:v>16.05</c:v>
                </c:pt>
                <c:pt idx="8">
                  <c:v>31.6</c:v>
                </c:pt>
                <c:pt idx="9">
                  <c:v>33.4</c:v>
                </c:pt>
              </c:numCache>
            </c:numRef>
          </c:val>
        </c:ser>
        <c:ser>
          <c:idx val="1"/>
          <c:order val="1"/>
          <c:tx>
            <c:strRef>
              <c:f>Sheet1!$A$10</c:f>
              <c:strCache>
                <c:ptCount val="1"/>
                <c:pt idx="0">
                  <c:v>パス利用患者 </c:v>
                </c:pt>
              </c:strCache>
            </c:strRef>
          </c:tx>
          <c:spPr>
            <a:solidFill>
              <a:srgbClr val="FFFF00"/>
            </a:solidFill>
          </c:spPr>
          <c:invertIfNegative val="0"/>
          <c:cat>
            <c:strRef>
              <c:f>Sheet1!$B$8:$K$8</c:f>
              <c:strCache>
                <c:ptCount val="10"/>
                <c:pt idx="0">
                  <c:v>旭東</c:v>
                </c:pt>
                <c:pt idx="1">
                  <c:v>医療センター</c:v>
                </c:pt>
                <c:pt idx="2">
                  <c:v>岡山市民</c:v>
                </c:pt>
                <c:pt idx="3">
                  <c:v>岡山中央</c:v>
                </c:pt>
                <c:pt idx="4">
                  <c:v>岡山大学</c:v>
                </c:pt>
                <c:pt idx="5">
                  <c:v>済生会</c:v>
                </c:pt>
                <c:pt idx="6">
                  <c:v>川崎病院</c:v>
                </c:pt>
                <c:pt idx="7">
                  <c:v>東備</c:v>
                </c:pt>
                <c:pt idx="8">
                  <c:v>日赤</c:v>
                </c:pt>
                <c:pt idx="9">
                  <c:v>労災</c:v>
                </c:pt>
              </c:strCache>
            </c:strRef>
          </c:cat>
          <c:val>
            <c:numRef>
              <c:f>Sheet1!$B$10:$K$10</c:f>
              <c:numCache>
                <c:formatCode>General</c:formatCode>
                <c:ptCount val="10"/>
                <c:pt idx="0">
                  <c:v>47.17</c:v>
                </c:pt>
                <c:pt idx="1">
                  <c:v>31.6</c:v>
                </c:pt>
                <c:pt idx="2">
                  <c:v>38.5</c:v>
                </c:pt>
                <c:pt idx="3">
                  <c:v>28</c:v>
                </c:pt>
                <c:pt idx="4">
                  <c:v>0</c:v>
                </c:pt>
                <c:pt idx="5">
                  <c:v>28.06</c:v>
                </c:pt>
                <c:pt idx="6">
                  <c:v>17.3</c:v>
                </c:pt>
                <c:pt idx="7">
                  <c:v>0</c:v>
                </c:pt>
                <c:pt idx="8">
                  <c:v>47.7</c:v>
                </c:pt>
                <c:pt idx="9">
                  <c:v>49.2</c:v>
                </c:pt>
              </c:numCache>
            </c:numRef>
          </c:val>
        </c:ser>
        <c:ser>
          <c:idx val="2"/>
          <c:order val="2"/>
          <c:tx>
            <c:strRef>
              <c:f>Sheet1!$A$11</c:f>
              <c:strCache>
                <c:ptCount val="1"/>
                <c:pt idx="0">
                  <c:v>パス/全</c:v>
                </c:pt>
              </c:strCache>
            </c:strRef>
          </c:tx>
          <c:spPr>
            <a:solidFill>
              <a:srgbClr val="00B0F0"/>
            </a:solidFill>
          </c:spPr>
          <c:invertIfNegative val="0"/>
          <c:cat>
            <c:strRef>
              <c:f>Sheet1!$B$8:$K$8</c:f>
              <c:strCache>
                <c:ptCount val="10"/>
                <c:pt idx="0">
                  <c:v>旭東</c:v>
                </c:pt>
                <c:pt idx="1">
                  <c:v>医療センター</c:v>
                </c:pt>
                <c:pt idx="2">
                  <c:v>岡山市民</c:v>
                </c:pt>
                <c:pt idx="3">
                  <c:v>岡山中央</c:v>
                </c:pt>
                <c:pt idx="4">
                  <c:v>岡山大学</c:v>
                </c:pt>
                <c:pt idx="5">
                  <c:v>済生会</c:v>
                </c:pt>
                <c:pt idx="6">
                  <c:v>川崎病院</c:v>
                </c:pt>
                <c:pt idx="7">
                  <c:v>東備</c:v>
                </c:pt>
                <c:pt idx="8">
                  <c:v>日赤</c:v>
                </c:pt>
                <c:pt idx="9">
                  <c:v>労災</c:v>
                </c:pt>
              </c:strCache>
            </c:strRef>
          </c:cat>
          <c:val>
            <c:numRef>
              <c:f>Sheet1!$B$11:$K$11</c:f>
              <c:numCache>
                <c:formatCode>0.00_ </c:formatCode>
                <c:ptCount val="10"/>
                <c:pt idx="0" formatCode="General">
                  <c:v>27.06</c:v>
                </c:pt>
                <c:pt idx="1">
                  <c:v>34.090909090909086</c:v>
                </c:pt>
                <c:pt idx="2">
                  <c:v>32.456140350877192</c:v>
                </c:pt>
                <c:pt idx="3" formatCode="General">
                  <c:v>24</c:v>
                </c:pt>
                <c:pt idx="4" formatCode="General">
                  <c:v>0</c:v>
                </c:pt>
                <c:pt idx="5" formatCode="General">
                  <c:v>30.61</c:v>
                </c:pt>
                <c:pt idx="6">
                  <c:v>38.888888888888893</c:v>
                </c:pt>
                <c:pt idx="7" formatCode="General">
                  <c:v>0</c:v>
                </c:pt>
                <c:pt idx="8" formatCode="General">
                  <c:v>38.24</c:v>
                </c:pt>
                <c:pt idx="9" formatCode="General">
                  <c:v>33.33</c:v>
                </c:pt>
              </c:numCache>
            </c:numRef>
          </c:val>
        </c:ser>
        <c:ser>
          <c:idx val="3"/>
          <c:order val="3"/>
          <c:tx>
            <c:strRef>
              <c:f>Sheet1!$A$12</c:f>
              <c:strCache>
                <c:ptCount val="1"/>
                <c:pt idx="0">
                  <c:v>在宅復帰率</c:v>
                </c:pt>
              </c:strCache>
            </c:strRef>
          </c:tx>
          <c:spPr>
            <a:solidFill>
              <a:srgbClr val="FF0000"/>
            </a:solidFill>
          </c:spPr>
          <c:invertIfNegative val="0"/>
          <c:cat>
            <c:strRef>
              <c:f>Sheet1!$B$8:$K$8</c:f>
              <c:strCache>
                <c:ptCount val="10"/>
                <c:pt idx="0">
                  <c:v>旭東</c:v>
                </c:pt>
                <c:pt idx="1">
                  <c:v>医療センター</c:v>
                </c:pt>
                <c:pt idx="2">
                  <c:v>岡山市民</c:v>
                </c:pt>
                <c:pt idx="3">
                  <c:v>岡山中央</c:v>
                </c:pt>
                <c:pt idx="4">
                  <c:v>岡山大学</c:v>
                </c:pt>
                <c:pt idx="5">
                  <c:v>済生会</c:v>
                </c:pt>
                <c:pt idx="6">
                  <c:v>川崎病院</c:v>
                </c:pt>
                <c:pt idx="7">
                  <c:v>東備</c:v>
                </c:pt>
                <c:pt idx="8">
                  <c:v>日赤</c:v>
                </c:pt>
                <c:pt idx="9">
                  <c:v>労災</c:v>
                </c:pt>
              </c:strCache>
            </c:strRef>
          </c:cat>
          <c:val>
            <c:numRef>
              <c:f>Sheet1!$B$12:$K$12</c:f>
              <c:numCache>
                <c:formatCode>General</c:formatCode>
                <c:ptCount val="10"/>
                <c:pt idx="1">
                  <c:v>38.6</c:v>
                </c:pt>
                <c:pt idx="2">
                  <c:v>48.2</c:v>
                </c:pt>
                <c:pt idx="3">
                  <c:v>68</c:v>
                </c:pt>
                <c:pt idx="4">
                  <c:v>0</c:v>
                </c:pt>
                <c:pt idx="5">
                  <c:v>48.9</c:v>
                </c:pt>
                <c:pt idx="6">
                  <c:v>50</c:v>
                </c:pt>
                <c:pt idx="7">
                  <c:v>82.5</c:v>
                </c:pt>
                <c:pt idx="8">
                  <c:v>48.5</c:v>
                </c:pt>
                <c:pt idx="9">
                  <c:v>35.200000000000003</c:v>
                </c:pt>
              </c:numCache>
            </c:numRef>
          </c:val>
        </c:ser>
        <c:dLbls>
          <c:showLegendKey val="0"/>
          <c:showVal val="0"/>
          <c:showCatName val="0"/>
          <c:showSerName val="0"/>
          <c:showPercent val="0"/>
          <c:showBubbleSize val="0"/>
        </c:dLbls>
        <c:gapWidth val="150"/>
        <c:axId val="134886528"/>
        <c:axId val="134888064"/>
      </c:barChart>
      <c:catAx>
        <c:axId val="134886528"/>
        <c:scaling>
          <c:orientation val="minMax"/>
        </c:scaling>
        <c:delete val="0"/>
        <c:axPos val="b"/>
        <c:majorTickMark val="out"/>
        <c:minorTickMark val="none"/>
        <c:tickLblPos val="nextTo"/>
        <c:crossAx val="134888064"/>
        <c:crosses val="autoZero"/>
        <c:auto val="1"/>
        <c:lblAlgn val="ctr"/>
        <c:lblOffset val="100"/>
        <c:noMultiLvlLbl val="0"/>
      </c:catAx>
      <c:valAx>
        <c:axId val="134888064"/>
        <c:scaling>
          <c:orientation val="minMax"/>
        </c:scaling>
        <c:delete val="0"/>
        <c:axPos val="l"/>
        <c:majorGridlines/>
        <c:numFmt formatCode="0_ " sourceLinked="0"/>
        <c:majorTickMark val="out"/>
        <c:minorTickMark val="none"/>
        <c:tickLblPos val="nextTo"/>
        <c:crossAx val="134886528"/>
        <c:crosses val="autoZero"/>
        <c:crossBetween val="between"/>
      </c:valAx>
    </c:plotArea>
    <c:legend>
      <c:legendPos val="r"/>
      <c:layout/>
      <c:overlay val="0"/>
      <c:spPr>
        <a:solidFill>
          <a:schemeClr val="bg2">
            <a:alpha val="50000"/>
          </a:schemeClr>
        </a:solidFill>
      </c:spPr>
    </c:legend>
    <c:plotVisOnly val="1"/>
    <c:dispBlanksAs val="gap"/>
    <c:showDLblsOverMax val="0"/>
  </c:chart>
  <c:spPr>
    <a:noFill/>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0"/>
            <c:bubble3D val="0"/>
            <c:spPr>
              <a:solidFill>
                <a:srgbClr val="0070C0"/>
              </a:solidFill>
            </c:spPr>
          </c:dPt>
          <c:dPt>
            <c:idx val="1"/>
            <c:bubble3D val="0"/>
            <c:spPr>
              <a:solidFill>
                <a:srgbClr val="FF0000"/>
              </a:solidFill>
            </c:spPr>
          </c:dPt>
          <c:dPt>
            <c:idx val="2"/>
            <c:bubble3D val="0"/>
            <c:spPr>
              <a:solidFill>
                <a:srgbClr val="92D050"/>
              </a:solidFill>
            </c:spPr>
          </c:dPt>
          <c:dPt>
            <c:idx val="3"/>
            <c:bubble3D val="0"/>
            <c:spPr>
              <a:solidFill>
                <a:srgbClr val="7030A0"/>
              </a:solidFill>
            </c:spPr>
          </c:dPt>
          <c:cat>
            <c:strRef>
              <c:f>Sheet1!$AQ$7:$AQ$10</c:f>
              <c:strCache>
                <c:ptCount val="4"/>
                <c:pt idx="0">
                  <c:v>　脳梗塞（人）</c:v>
                </c:pt>
                <c:pt idx="1">
                  <c:v>　脳内出血（人）</c:v>
                </c:pt>
                <c:pt idx="2">
                  <c:v>　くも膜下出血（人）</c:v>
                </c:pt>
                <c:pt idx="3">
                  <c:v>　一過性脳虚血発作（人）</c:v>
                </c:pt>
              </c:strCache>
            </c:strRef>
          </c:cat>
          <c:val>
            <c:numRef>
              <c:f>Sheet1!$AR$7:$AR$10</c:f>
              <c:numCache>
                <c:formatCode>General</c:formatCode>
                <c:ptCount val="4"/>
                <c:pt idx="0">
                  <c:v>214</c:v>
                </c:pt>
                <c:pt idx="1">
                  <c:v>92</c:v>
                </c:pt>
                <c:pt idx="2">
                  <c:v>28</c:v>
                </c:pt>
                <c:pt idx="3">
                  <c:v>11</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0"/>
            <c:bubble3D val="0"/>
            <c:spPr>
              <a:solidFill>
                <a:srgbClr val="0070C0"/>
              </a:solidFill>
            </c:spPr>
          </c:dPt>
          <c:dPt>
            <c:idx val="1"/>
            <c:bubble3D val="0"/>
            <c:spPr>
              <a:solidFill>
                <a:srgbClr val="FF0000"/>
              </a:solidFill>
            </c:spPr>
          </c:dPt>
          <c:dPt>
            <c:idx val="2"/>
            <c:bubble3D val="0"/>
            <c:spPr>
              <a:solidFill>
                <a:srgbClr val="00B050"/>
              </a:solidFill>
            </c:spPr>
          </c:dPt>
          <c:dPt>
            <c:idx val="3"/>
            <c:bubble3D val="0"/>
            <c:spPr>
              <a:solidFill>
                <a:srgbClr val="7030A0"/>
              </a:solidFill>
            </c:spPr>
          </c:dPt>
          <c:dPt>
            <c:idx val="4"/>
            <c:bubble3D val="0"/>
            <c:spPr>
              <a:solidFill>
                <a:srgbClr val="FFC000"/>
              </a:solidFill>
            </c:spPr>
          </c:dPt>
          <c:cat>
            <c:strRef>
              <c:f>Sheet1!$AQ$15:$AQ$19</c:f>
              <c:strCache>
                <c:ptCount val="5"/>
                <c:pt idx="0">
                  <c:v>在宅</c:v>
                </c:pt>
                <c:pt idx="1">
                  <c:v>急性期</c:v>
                </c:pt>
                <c:pt idx="2">
                  <c:v>維持期</c:v>
                </c:pt>
                <c:pt idx="3">
                  <c:v>老犬</c:v>
                </c:pt>
                <c:pt idx="4">
                  <c:v>死亡</c:v>
                </c:pt>
              </c:strCache>
            </c:strRef>
          </c:cat>
          <c:val>
            <c:numRef>
              <c:f>Sheet1!$AR$15:$AR$19</c:f>
              <c:numCache>
                <c:formatCode>General</c:formatCode>
                <c:ptCount val="5"/>
                <c:pt idx="0">
                  <c:v>238</c:v>
                </c:pt>
                <c:pt idx="1">
                  <c:v>32</c:v>
                </c:pt>
                <c:pt idx="2">
                  <c:v>28</c:v>
                </c:pt>
                <c:pt idx="3">
                  <c:v>55</c:v>
                </c:pt>
                <c:pt idx="4">
                  <c:v>16</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0"/>
            <c:bubble3D val="0"/>
            <c:spPr>
              <a:solidFill>
                <a:srgbClr val="0070C0"/>
              </a:solidFill>
            </c:spPr>
          </c:dPt>
          <c:dPt>
            <c:idx val="1"/>
            <c:bubble3D val="0"/>
            <c:spPr>
              <a:solidFill>
                <a:srgbClr val="FF0000"/>
              </a:solidFill>
            </c:spPr>
          </c:dPt>
          <c:dPt>
            <c:idx val="2"/>
            <c:bubble3D val="0"/>
            <c:spPr>
              <a:solidFill>
                <a:srgbClr val="92D050"/>
              </a:solidFill>
            </c:spPr>
          </c:dPt>
          <c:dPt>
            <c:idx val="3"/>
            <c:bubble3D val="0"/>
            <c:spPr>
              <a:solidFill>
                <a:srgbClr val="7030A0"/>
              </a:solidFill>
            </c:spPr>
          </c:dPt>
          <c:val>
            <c:numRef>
              <c:f>Sheet1!$AS$15:$AS$18</c:f>
              <c:numCache>
                <c:formatCode>General</c:formatCode>
                <c:ptCount val="4"/>
                <c:pt idx="0">
                  <c:v>115</c:v>
                </c:pt>
                <c:pt idx="1">
                  <c:v>22</c:v>
                </c:pt>
                <c:pt idx="2">
                  <c:v>11</c:v>
                </c:pt>
                <c:pt idx="3">
                  <c:v>25</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0"/>
      <c:rotY val="0"/>
      <c:rAngAx val="0"/>
      <c:perspective val="0"/>
    </c:view3D>
    <c:floor>
      <c:thickness val="0"/>
    </c:floor>
    <c:sideWall>
      <c:thickness val="0"/>
    </c:sideWall>
    <c:backWall>
      <c:thickness val="0"/>
    </c:backWall>
    <c:plotArea>
      <c:layout/>
      <c:bar3DChart>
        <c:barDir val="col"/>
        <c:grouping val="clustered"/>
        <c:varyColors val="0"/>
        <c:ser>
          <c:idx val="0"/>
          <c:order val="0"/>
          <c:tx>
            <c:strRef>
              <c:f>Sheet1!$A$2</c:f>
              <c:strCache>
                <c:ptCount val="1"/>
                <c:pt idx="0">
                  <c:v>出席者</c:v>
                </c:pt>
              </c:strCache>
            </c:strRef>
          </c:tx>
          <c:invertIfNegative val="0"/>
          <c:cat>
            <c:strRef>
              <c:f>Sheet1!$B$1:$Y$1</c:f>
              <c:strCache>
                <c:ptCount val="24"/>
                <c:pt idx="0">
                  <c:v>H18.6</c:v>
                </c:pt>
                <c:pt idx="1">
                  <c:v>H18.10</c:v>
                </c:pt>
                <c:pt idx="2">
                  <c:v>H19.1</c:v>
                </c:pt>
                <c:pt idx="3">
                  <c:v>H19.3</c:v>
                </c:pt>
                <c:pt idx="4">
                  <c:v>H19.5</c:v>
                </c:pt>
                <c:pt idx="5">
                  <c:v>H19.7</c:v>
                </c:pt>
                <c:pt idx="6">
                  <c:v>H19.10</c:v>
                </c:pt>
                <c:pt idx="7">
                  <c:v>H19.11</c:v>
                </c:pt>
                <c:pt idx="8">
                  <c:v>H20.3</c:v>
                </c:pt>
                <c:pt idx="9">
                  <c:v>H20.5</c:v>
                </c:pt>
                <c:pt idx="10">
                  <c:v>H20.7</c:v>
                </c:pt>
                <c:pt idx="11">
                  <c:v>H20.9</c:v>
                </c:pt>
                <c:pt idx="12">
                  <c:v>H20.11</c:v>
                </c:pt>
                <c:pt idx="13">
                  <c:v>H21.1</c:v>
                </c:pt>
                <c:pt idx="14">
                  <c:v>H21.3</c:v>
                </c:pt>
                <c:pt idx="15">
                  <c:v>H21.6</c:v>
                </c:pt>
                <c:pt idx="16">
                  <c:v>H21.9</c:v>
                </c:pt>
                <c:pt idx="17">
                  <c:v>H21.12</c:v>
                </c:pt>
                <c:pt idx="18">
                  <c:v>H22.3</c:v>
                </c:pt>
                <c:pt idx="19">
                  <c:v>H22.6</c:v>
                </c:pt>
                <c:pt idx="20">
                  <c:v>H22.10</c:v>
                </c:pt>
                <c:pt idx="21">
                  <c:v>H23.2</c:v>
                </c:pt>
                <c:pt idx="22">
                  <c:v>H23.6</c:v>
                </c:pt>
                <c:pt idx="23">
                  <c:v>H23.10</c:v>
                </c:pt>
              </c:strCache>
            </c:strRef>
          </c:cat>
          <c:val>
            <c:numRef>
              <c:f>Sheet1!$B$2:$Y$2</c:f>
              <c:numCache>
                <c:formatCode>General</c:formatCode>
                <c:ptCount val="24"/>
                <c:pt idx="0">
                  <c:v>48</c:v>
                </c:pt>
                <c:pt idx="1">
                  <c:v>47</c:v>
                </c:pt>
                <c:pt idx="2">
                  <c:v>43</c:v>
                </c:pt>
                <c:pt idx="3">
                  <c:v>40</c:v>
                </c:pt>
                <c:pt idx="4">
                  <c:v>64</c:v>
                </c:pt>
                <c:pt idx="5">
                  <c:v>64</c:v>
                </c:pt>
                <c:pt idx="6">
                  <c:v>106</c:v>
                </c:pt>
                <c:pt idx="7">
                  <c:v>113</c:v>
                </c:pt>
                <c:pt idx="8">
                  <c:v>98</c:v>
                </c:pt>
                <c:pt idx="9">
                  <c:v>113</c:v>
                </c:pt>
                <c:pt idx="10">
                  <c:v>129</c:v>
                </c:pt>
                <c:pt idx="11">
                  <c:v>177</c:v>
                </c:pt>
                <c:pt idx="12">
                  <c:v>180</c:v>
                </c:pt>
                <c:pt idx="13">
                  <c:v>154</c:v>
                </c:pt>
                <c:pt idx="14">
                  <c:v>261</c:v>
                </c:pt>
                <c:pt idx="15">
                  <c:v>221</c:v>
                </c:pt>
                <c:pt idx="16">
                  <c:v>195</c:v>
                </c:pt>
                <c:pt idx="17">
                  <c:v>205</c:v>
                </c:pt>
                <c:pt idx="18">
                  <c:v>160</c:v>
                </c:pt>
                <c:pt idx="19">
                  <c:v>150</c:v>
                </c:pt>
                <c:pt idx="20">
                  <c:v>137</c:v>
                </c:pt>
                <c:pt idx="21">
                  <c:v>143</c:v>
                </c:pt>
                <c:pt idx="22">
                  <c:v>137</c:v>
                </c:pt>
                <c:pt idx="23">
                  <c:v>138</c:v>
                </c:pt>
              </c:numCache>
            </c:numRef>
          </c:val>
        </c:ser>
        <c:ser>
          <c:idx val="1"/>
          <c:order val="1"/>
          <c:tx>
            <c:strRef>
              <c:f>Sheet1!$A$3</c:f>
              <c:strCache>
                <c:ptCount val="1"/>
                <c:pt idx="0">
                  <c:v>施設数</c:v>
                </c:pt>
              </c:strCache>
            </c:strRef>
          </c:tx>
          <c:invertIfNegative val="0"/>
          <c:cat>
            <c:strRef>
              <c:f>Sheet1!$B$1:$Y$1</c:f>
              <c:strCache>
                <c:ptCount val="24"/>
                <c:pt idx="0">
                  <c:v>H18.6</c:v>
                </c:pt>
                <c:pt idx="1">
                  <c:v>H18.10</c:v>
                </c:pt>
                <c:pt idx="2">
                  <c:v>H19.1</c:v>
                </c:pt>
                <c:pt idx="3">
                  <c:v>H19.3</c:v>
                </c:pt>
                <c:pt idx="4">
                  <c:v>H19.5</c:v>
                </c:pt>
                <c:pt idx="5">
                  <c:v>H19.7</c:v>
                </c:pt>
                <c:pt idx="6">
                  <c:v>H19.10</c:v>
                </c:pt>
                <c:pt idx="7">
                  <c:v>H19.11</c:v>
                </c:pt>
                <c:pt idx="8">
                  <c:v>H20.3</c:v>
                </c:pt>
                <c:pt idx="9">
                  <c:v>H20.5</c:v>
                </c:pt>
                <c:pt idx="10">
                  <c:v>H20.7</c:v>
                </c:pt>
                <c:pt idx="11">
                  <c:v>H20.9</c:v>
                </c:pt>
                <c:pt idx="12">
                  <c:v>H20.11</c:v>
                </c:pt>
                <c:pt idx="13">
                  <c:v>H21.1</c:v>
                </c:pt>
                <c:pt idx="14">
                  <c:v>H21.3</c:v>
                </c:pt>
                <c:pt idx="15">
                  <c:v>H21.6</c:v>
                </c:pt>
                <c:pt idx="16">
                  <c:v>H21.9</c:v>
                </c:pt>
                <c:pt idx="17">
                  <c:v>H21.12</c:v>
                </c:pt>
                <c:pt idx="18">
                  <c:v>H22.3</c:v>
                </c:pt>
                <c:pt idx="19">
                  <c:v>H22.6</c:v>
                </c:pt>
                <c:pt idx="20">
                  <c:v>H22.10</c:v>
                </c:pt>
                <c:pt idx="21">
                  <c:v>H23.2</c:v>
                </c:pt>
                <c:pt idx="22">
                  <c:v>H23.6</c:v>
                </c:pt>
                <c:pt idx="23">
                  <c:v>H23.10</c:v>
                </c:pt>
              </c:strCache>
            </c:strRef>
          </c:cat>
          <c:val>
            <c:numRef>
              <c:f>Sheet1!$B$3:$Y$3</c:f>
              <c:numCache>
                <c:formatCode>General</c:formatCode>
                <c:ptCount val="24"/>
                <c:pt idx="0">
                  <c:v>6</c:v>
                </c:pt>
                <c:pt idx="1">
                  <c:v>9</c:v>
                </c:pt>
                <c:pt idx="2">
                  <c:v>11</c:v>
                </c:pt>
                <c:pt idx="3">
                  <c:v>10</c:v>
                </c:pt>
                <c:pt idx="4">
                  <c:v>13</c:v>
                </c:pt>
                <c:pt idx="5">
                  <c:v>16</c:v>
                </c:pt>
                <c:pt idx="6">
                  <c:v>22</c:v>
                </c:pt>
                <c:pt idx="7">
                  <c:v>24</c:v>
                </c:pt>
                <c:pt idx="8">
                  <c:v>23</c:v>
                </c:pt>
                <c:pt idx="9">
                  <c:v>25</c:v>
                </c:pt>
                <c:pt idx="10">
                  <c:v>26</c:v>
                </c:pt>
                <c:pt idx="11">
                  <c:v>32</c:v>
                </c:pt>
                <c:pt idx="12">
                  <c:v>36</c:v>
                </c:pt>
                <c:pt idx="13">
                  <c:v>40</c:v>
                </c:pt>
                <c:pt idx="14">
                  <c:v>92</c:v>
                </c:pt>
                <c:pt idx="15">
                  <c:v>58</c:v>
                </c:pt>
                <c:pt idx="16">
                  <c:v>50</c:v>
                </c:pt>
                <c:pt idx="17">
                  <c:v>47</c:v>
                </c:pt>
                <c:pt idx="18">
                  <c:v>45</c:v>
                </c:pt>
                <c:pt idx="19">
                  <c:v>47</c:v>
                </c:pt>
                <c:pt idx="20">
                  <c:v>49</c:v>
                </c:pt>
                <c:pt idx="21">
                  <c:v>49</c:v>
                </c:pt>
                <c:pt idx="22">
                  <c:v>46</c:v>
                </c:pt>
                <c:pt idx="23">
                  <c:v>55</c:v>
                </c:pt>
              </c:numCache>
            </c:numRef>
          </c:val>
        </c:ser>
        <c:dLbls>
          <c:showLegendKey val="0"/>
          <c:showVal val="0"/>
          <c:showCatName val="0"/>
          <c:showSerName val="0"/>
          <c:showPercent val="0"/>
          <c:showBubbleSize val="0"/>
        </c:dLbls>
        <c:gapWidth val="150"/>
        <c:shape val="box"/>
        <c:axId val="140666752"/>
        <c:axId val="140668288"/>
        <c:axId val="0"/>
      </c:bar3DChart>
      <c:catAx>
        <c:axId val="140666752"/>
        <c:scaling>
          <c:orientation val="minMax"/>
        </c:scaling>
        <c:delete val="0"/>
        <c:axPos val="b"/>
        <c:majorTickMark val="out"/>
        <c:minorTickMark val="none"/>
        <c:tickLblPos val="nextTo"/>
        <c:crossAx val="140668288"/>
        <c:crosses val="autoZero"/>
        <c:auto val="1"/>
        <c:lblAlgn val="ctr"/>
        <c:lblOffset val="100"/>
        <c:noMultiLvlLbl val="0"/>
      </c:catAx>
      <c:valAx>
        <c:axId val="140668288"/>
        <c:scaling>
          <c:orientation val="minMax"/>
        </c:scaling>
        <c:delete val="0"/>
        <c:axPos val="l"/>
        <c:majorGridlines/>
        <c:numFmt formatCode="General" sourceLinked="1"/>
        <c:majorTickMark val="out"/>
        <c:minorTickMark val="none"/>
        <c:tickLblPos val="nextTo"/>
        <c:crossAx val="140666752"/>
        <c:crosses val="autoZero"/>
        <c:crossBetween val="between"/>
      </c:valAx>
    </c:plotArea>
    <c:legend>
      <c:legendPos val="r"/>
      <c:legendEntry>
        <c:idx val="0"/>
        <c:txPr>
          <a:bodyPr/>
          <a:lstStyle/>
          <a:p>
            <a:pPr>
              <a:defRPr sz="2000"/>
            </a:pPr>
            <a:endParaRPr lang="ja-JP"/>
          </a:p>
        </c:txPr>
      </c:legendEntry>
      <c:legendEntry>
        <c:idx val="1"/>
        <c:txPr>
          <a:bodyPr/>
          <a:lstStyle/>
          <a:p>
            <a:pPr>
              <a:defRPr sz="2000"/>
            </a:pPr>
            <a:endParaRPr lang="ja-JP"/>
          </a:p>
        </c:txPr>
      </c:legendEntry>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Sheet2!$A$12</c:f>
              <c:strCache>
                <c:ptCount val="1"/>
                <c:pt idx="0">
                  <c:v>全入院</c:v>
                </c:pt>
              </c:strCache>
            </c:strRef>
          </c:tx>
          <c:spPr>
            <a:solidFill>
              <a:srgbClr val="FFC000"/>
            </a:solidFill>
          </c:spPr>
          <c:invertIfNegative val="0"/>
          <c:cat>
            <c:strRef>
              <c:f>Sheet2!$B$11:$K$11</c:f>
              <c:strCache>
                <c:ptCount val="10"/>
                <c:pt idx="0">
                  <c:v>日赤</c:v>
                </c:pt>
                <c:pt idx="1">
                  <c:v>川崎</c:v>
                </c:pt>
                <c:pt idx="2">
                  <c:v>済生会</c:v>
                </c:pt>
                <c:pt idx="3">
                  <c:v>市民</c:v>
                </c:pt>
                <c:pt idx="4">
                  <c:v>中央</c:v>
                </c:pt>
                <c:pt idx="5">
                  <c:v>労災</c:v>
                </c:pt>
                <c:pt idx="6">
                  <c:v>東部岡山</c:v>
                </c:pt>
                <c:pt idx="7">
                  <c:v>医療センター</c:v>
                </c:pt>
                <c:pt idx="8">
                  <c:v>東備CL</c:v>
                </c:pt>
                <c:pt idx="9">
                  <c:v>岡大</c:v>
                </c:pt>
              </c:strCache>
            </c:strRef>
          </c:cat>
          <c:val>
            <c:numRef>
              <c:f>Sheet2!$B$12:$K$12</c:f>
              <c:numCache>
                <c:formatCode>General</c:formatCode>
                <c:ptCount val="10"/>
                <c:pt idx="0">
                  <c:v>30.4</c:v>
                </c:pt>
                <c:pt idx="1">
                  <c:v>35.6</c:v>
                </c:pt>
                <c:pt idx="2">
                  <c:v>23.2</c:v>
                </c:pt>
                <c:pt idx="3">
                  <c:v>26.8</c:v>
                </c:pt>
                <c:pt idx="4">
                  <c:v>29</c:v>
                </c:pt>
                <c:pt idx="5">
                  <c:v>45.3</c:v>
                </c:pt>
                <c:pt idx="6">
                  <c:v>19.899999999999999</c:v>
                </c:pt>
                <c:pt idx="7">
                  <c:v>18.5</c:v>
                </c:pt>
                <c:pt idx="8">
                  <c:v>19.04</c:v>
                </c:pt>
                <c:pt idx="9">
                  <c:v>16.600000000000001</c:v>
                </c:pt>
              </c:numCache>
            </c:numRef>
          </c:val>
        </c:ser>
        <c:ser>
          <c:idx val="1"/>
          <c:order val="1"/>
          <c:tx>
            <c:strRef>
              <c:f>Sheet2!$A$13</c:f>
              <c:strCache>
                <c:ptCount val="1"/>
                <c:pt idx="0">
                  <c:v>パス利用</c:v>
                </c:pt>
              </c:strCache>
            </c:strRef>
          </c:tx>
          <c:spPr>
            <a:solidFill>
              <a:srgbClr val="FFFF00"/>
            </a:solidFill>
          </c:spPr>
          <c:invertIfNegative val="0"/>
          <c:cat>
            <c:strRef>
              <c:f>Sheet2!$B$11:$K$11</c:f>
              <c:strCache>
                <c:ptCount val="10"/>
                <c:pt idx="0">
                  <c:v>日赤</c:v>
                </c:pt>
                <c:pt idx="1">
                  <c:v>川崎</c:v>
                </c:pt>
                <c:pt idx="2">
                  <c:v>済生会</c:v>
                </c:pt>
                <c:pt idx="3">
                  <c:v>市民</c:v>
                </c:pt>
                <c:pt idx="4">
                  <c:v>中央</c:v>
                </c:pt>
                <c:pt idx="5">
                  <c:v>労災</c:v>
                </c:pt>
                <c:pt idx="6">
                  <c:v>東部岡山</c:v>
                </c:pt>
                <c:pt idx="7">
                  <c:v>医療センター</c:v>
                </c:pt>
                <c:pt idx="8">
                  <c:v>東備CL</c:v>
                </c:pt>
                <c:pt idx="9">
                  <c:v>岡大</c:v>
                </c:pt>
              </c:strCache>
            </c:strRef>
          </c:cat>
          <c:val>
            <c:numRef>
              <c:f>Sheet2!$B$13:$K$13</c:f>
              <c:numCache>
                <c:formatCode>General</c:formatCode>
                <c:ptCount val="10"/>
                <c:pt idx="0">
                  <c:v>36.4</c:v>
                </c:pt>
                <c:pt idx="1">
                  <c:v>38</c:v>
                </c:pt>
                <c:pt idx="2">
                  <c:v>30.1</c:v>
                </c:pt>
                <c:pt idx="3">
                  <c:v>38.200000000000003</c:v>
                </c:pt>
                <c:pt idx="4">
                  <c:v>30</c:v>
                </c:pt>
                <c:pt idx="5">
                  <c:v>57.3</c:v>
                </c:pt>
                <c:pt idx="6">
                  <c:v>43.7</c:v>
                </c:pt>
                <c:pt idx="7" formatCode="0.00_ ">
                  <c:v>34.299999999999997</c:v>
                </c:pt>
                <c:pt idx="8">
                  <c:v>29</c:v>
                </c:pt>
                <c:pt idx="9">
                  <c:v>26</c:v>
                </c:pt>
              </c:numCache>
            </c:numRef>
          </c:val>
        </c:ser>
        <c:ser>
          <c:idx val="2"/>
          <c:order val="2"/>
          <c:tx>
            <c:strRef>
              <c:f>Sheet2!$A$14</c:f>
              <c:strCache>
                <c:ptCount val="1"/>
                <c:pt idx="0">
                  <c:v>パス/全</c:v>
                </c:pt>
              </c:strCache>
            </c:strRef>
          </c:tx>
          <c:spPr>
            <a:solidFill>
              <a:srgbClr val="00B0F0"/>
            </a:solidFill>
          </c:spPr>
          <c:invertIfNegative val="0"/>
          <c:cat>
            <c:strRef>
              <c:f>Sheet2!$B$11:$K$11</c:f>
              <c:strCache>
                <c:ptCount val="10"/>
                <c:pt idx="0">
                  <c:v>日赤</c:v>
                </c:pt>
                <c:pt idx="1">
                  <c:v>川崎</c:v>
                </c:pt>
                <c:pt idx="2">
                  <c:v>済生会</c:v>
                </c:pt>
                <c:pt idx="3">
                  <c:v>市民</c:v>
                </c:pt>
                <c:pt idx="4">
                  <c:v>中央</c:v>
                </c:pt>
                <c:pt idx="5">
                  <c:v>労災</c:v>
                </c:pt>
                <c:pt idx="6">
                  <c:v>東部岡山</c:v>
                </c:pt>
                <c:pt idx="7">
                  <c:v>医療センター</c:v>
                </c:pt>
                <c:pt idx="8">
                  <c:v>東備CL</c:v>
                </c:pt>
                <c:pt idx="9">
                  <c:v>岡大</c:v>
                </c:pt>
              </c:strCache>
            </c:strRef>
          </c:cat>
          <c:val>
            <c:numRef>
              <c:f>Sheet2!$B$14:$K$14</c:f>
              <c:numCache>
                <c:formatCode>General</c:formatCode>
                <c:ptCount val="10"/>
                <c:pt idx="0">
                  <c:v>50.793650793650791</c:v>
                </c:pt>
                <c:pt idx="1">
                  <c:v>47.619047619047613</c:v>
                </c:pt>
                <c:pt idx="2">
                  <c:v>38.181818181818187</c:v>
                </c:pt>
                <c:pt idx="3">
                  <c:v>32.710280373831772</c:v>
                </c:pt>
                <c:pt idx="4">
                  <c:v>16.981132075471699</c:v>
                </c:pt>
                <c:pt idx="5">
                  <c:v>28.846153846153843</c:v>
                </c:pt>
                <c:pt idx="6">
                  <c:v>10.526315789473683</c:v>
                </c:pt>
                <c:pt idx="7">
                  <c:v>23.188405797101449</c:v>
                </c:pt>
                <c:pt idx="8">
                  <c:v>9.8039215686274517</c:v>
                </c:pt>
                <c:pt idx="9">
                  <c:v>10</c:v>
                </c:pt>
              </c:numCache>
            </c:numRef>
          </c:val>
        </c:ser>
        <c:ser>
          <c:idx val="3"/>
          <c:order val="3"/>
          <c:tx>
            <c:strRef>
              <c:f>Sheet2!$A$15</c:f>
              <c:strCache>
                <c:ptCount val="1"/>
                <c:pt idx="0">
                  <c:v>自宅/全</c:v>
                </c:pt>
              </c:strCache>
            </c:strRef>
          </c:tx>
          <c:spPr>
            <a:solidFill>
              <a:srgbClr val="FF0000"/>
            </a:solidFill>
          </c:spPr>
          <c:invertIfNegative val="0"/>
          <c:cat>
            <c:strRef>
              <c:f>Sheet2!$B$11:$K$11</c:f>
              <c:strCache>
                <c:ptCount val="10"/>
                <c:pt idx="0">
                  <c:v>日赤</c:v>
                </c:pt>
                <c:pt idx="1">
                  <c:v>川崎</c:v>
                </c:pt>
                <c:pt idx="2">
                  <c:v>済生会</c:v>
                </c:pt>
                <c:pt idx="3">
                  <c:v>市民</c:v>
                </c:pt>
                <c:pt idx="4">
                  <c:v>中央</c:v>
                </c:pt>
                <c:pt idx="5">
                  <c:v>労災</c:v>
                </c:pt>
                <c:pt idx="6">
                  <c:v>東部岡山</c:v>
                </c:pt>
                <c:pt idx="7">
                  <c:v>医療センター</c:v>
                </c:pt>
                <c:pt idx="8">
                  <c:v>東備CL</c:v>
                </c:pt>
                <c:pt idx="9">
                  <c:v>岡大</c:v>
                </c:pt>
              </c:strCache>
            </c:strRef>
          </c:cat>
          <c:val>
            <c:numRef>
              <c:f>Sheet2!$B$15:$K$15</c:f>
              <c:numCache>
                <c:formatCode>General</c:formatCode>
                <c:ptCount val="10"/>
                <c:pt idx="0">
                  <c:v>17.399999999999999</c:v>
                </c:pt>
                <c:pt idx="1">
                  <c:v>42.8</c:v>
                </c:pt>
                <c:pt idx="2">
                  <c:v>43.6</c:v>
                </c:pt>
                <c:pt idx="3">
                  <c:v>47.6</c:v>
                </c:pt>
                <c:pt idx="4">
                  <c:v>50.9</c:v>
                </c:pt>
                <c:pt idx="5">
                  <c:v>51.9</c:v>
                </c:pt>
                <c:pt idx="6">
                  <c:v>52.6</c:v>
                </c:pt>
                <c:pt idx="7">
                  <c:v>59.4</c:v>
                </c:pt>
                <c:pt idx="8">
                  <c:v>78.400000000000006</c:v>
                </c:pt>
                <c:pt idx="9">
                  <c:v>80</c:v>
                </c:pt>
              </c:numCache>
            </c:numRef>
          </c:val>
        </c:ser>
        <c:dLbls>
          <c:showLegendKey val="0"/>
          <c:showVal val="0"/>
          <c:showCatName val="0"/>
          <c:showSerName val="0"/>
          <c:showPercent val="0"/>
          <c:showBubbleSize val="0"/>
        </c:dLbls>
        <c:gapWidth val="150"/>
        <c:axId val="134931584"/>
        <c:axId val="134933120"/>
      </c:barChart>
      <c:catAx>
        <c:axId val="134931584"/>
        <c:scaling>
          <c:orientation val="minMax"/>
        </c:scaling>
        <c:delete val="0"/>
        <c:axPos val="b"/>
        <c:majorTickMark val="out"/>
        <c:minorTickMark val="none"/>
        <c:tickLblPos val="nextTo"/>
        <c:crossAx val="134933120"/>
        <c:crosses val="autoZero"/>
        <c:auto val="1"/>
        <c:lblAlgn val="ctr"/>
        <c:lblOffset val="100"/>
        <c:noMultiLvlLbl val="0"/>
      </c:catAx>
      <c:valAx>
        <c:axId val="134933120"/>
        <c:scaling>
          <c:orientation val="minMax"/>
          <c:max val="80"/>
        </c:scaling>
        <c:delete val="0"/>
        <c:axPos val="l"/>
        <c:majorGridlines/>
        <c:numFmt formatCode="General" sourceLinked="1"/>
        <c:majorTickMark val="out"/>
        <c:minorTickMark val="none"/>
        <c:tickLblPos val="nextTo"/>
        <c:crossAx val="13493158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Sheet2!$A$47</c:f>
              <c:strCache>
                <c:ptCount val="1"/>
                <c:pt idx="0">
                  <c:v>全入院患者</c:v>
                </c:pt>
              </c:strCache>
            </c:strRef>
          </c:tx>
          <c:spPr>
            <a:solidFill>
              <a:schemeClr val="accent4"/>
            </a:solidFill>
          </c:spPr>
          <c:invertIfNegative val="0"/>
          <c:cat>
            <c:strRef>
              <c:f>Sheet2!$B$46:$K$46</c:f>
              <c:strCache>
                <c:ptCount val="10"/>
                <c:pt idx="0">
                  <c:v>医療センター</c:v>
                </c:pt>
                <c:pt idx="1">
                  <c:v>市民</c:v>
                </c:pt>
                <c:pt idx="2">
                  <c:v>済生会</c:v>
                </c:pt>
                <c:pt idx="3">
                  <c:v>中央</c:v>
                </c:pt>
                <c:pt idx="4">
                  <c:v>日赤</c:v>
                </c:pt>
                <c:pt idx="5">
                  <c:v>労災</c:v>
                </c:pt>
                <c:pt idx="6">
                  <c:v>川崎病院</c:v>
                </c:pt>
                <c:pt idx="7">
                  <c:v>岡大</c:v>
                </c:pt>
                <c:pt idx="8">
                  <c:v>岡山ＣＬ</c:v>
                </c:pt>
                <c:pt idx="9">
                  <c:v>東備CL</c:v>
                </c:pt>
              </c:strCache>
            </c:strRef>
          </c:cat>
          <c:val>
            <c:numRef>
              <c:f>Sheet2!$B$47:$K$47</c:f>
              <c:numCache>
                <c:formatCode>General</c:formatCode>
                <c:ptCount val="10"/>
                <c:pt idx="0">
                  <c:v>22</c:v>
                </c:pt>
                <c:pt idx="1">
                  <c:v>24.6</c:v>
                </c:pt>
                <c:pt idx="2">
                  <c:v>21.7</c:v>
                </c:pt>
                <c:pt idx="3">
                  <c:v>16</c:v>
                </c:pt>
                <c:pt idx="4">
                  <c:v>29.9</c:v>
                </c:pt>
                <c:pt idx="5">
                  <c:v>49.2</c:v>
                </c:pt>
                <c:pt idx="6">
                  <c:v>24.9</c:v>
                </c:pt>
                <c:pt idx="7">
                  <c:v>20</c:v>
                </c:pt>
                <c:pt idx="8">
                  <c:v>18.100000000000001</c:v>
                </c:pt>
                <c:pt idx="9">
                  <c:v>17.899999999999999</c:v>
                </c:pt>
              </c:numCache>
            </c:numRef>
          </c:val>
        </c:ser>
        <c:ser>
          <c:idx val="1"/>
          <c:order val="1"/>
          <c:tx>
            <c:strRef>
              <c:f>Sheet2!$A$48</c:f>
              <c:strCache>
                <c:ptCount val="1"/>
                <c:pt idx="0">
                  <c:v>パス利用患者 </c:v>
                </c:pt>
              </c:strCache>
            </c:strRef>
          </c:tx>
          <c:spPr>
            <a:solidFill>
              <a:srgbClr val="FFFF00"/>
            </a:solidFill>
          </c:spPr>
          <c:invertIfNegative val="0"/>
          <c:cat>
            <c:strRef>
              <c:f>Sheet2!$B$46:$K$46</c:f>
              <c:strCache>
                <c:ptCount val="10"/>
                <c:pt idx="0">
                  <c:v>医療センター</c:v>
                </c:pt>
                <c:pt idx="1">
                  <c:v>市民</c:v>
                </c:pt>
                <c:pt idx="2">
                  <c:v>済生会</c:v>
                </c:pt>
                <c:pt idx="3">
                  <c:v>中央</c:v>
                </c:pt>
                <c:pt idx="4">
                  <c:v>日赤</c:v>
                </c:pt>
                <c:pt idx="5">
                  <c:v>労災</c:v>
                </c:pt>
                <c:pt idx="6">
                  <c:v>川崎病院</c:v>
                </c:pt>
                <c:pt idx="7">
                  <c:v>岡大</c:v>
                </c:pt>
                <c:pt idx="8">
                  <c:v>岡山ＣＬ</c:v>
                </c:pt>
                <c:pt idx="9">
                  <c:v>東備CL</c:v>
                </c:pt>
              </c:strCache>
            </c:strRef>
          </c:cat>
          <c:val>
            <c:numRef>
              <c:f>Sheet2!$B$48:$K$48</c:f>
              <c:numCache>
                <c:formatCode>General</c:formatCode>
                <c:ptCount val="10"/>
                <c:pt idx="0">
                  <c:v>28.1</c:v>
                </c:pt>
                <c:pt idx="1">
                  <c:v>34.4</c:v>
                </c:pt>
                <c:pt idx="2">
                  <c:v>26.6</c:v>
                </c:pt>
                <c:pt idx="3">
                  <c:v>23.5</c:v>
                </c:pt>
                <c:pt idx="4">
                  <c:v>44.9</c:v>
                </c:pt>
                <c:pt idx="5">
                  <c:v>60</c:v>
                </c:pt>
                <c:pt idx="6">
                  <c:v>24.9</c:v>
                </c:pt>
                <c:pt idx="7">
                  <c:v>31.5</c:v>
                </c:pt>
                <c:pt idx="8">
                  <c:v>49.3</c:v>
                </c:pt>
                <c:pt idx="9">
                  <c:v>40.299999999999997</c:v>
                </c:pt>
              </c:numCache>
            </c:numRef>
          </c:val>
        </c:ser>
        <c:ser>
          <c:idx val="2"/>
          <c:order val="2"/>
          <c:tx>
            <c:strRef>
              <c:f>Sheet2!$A$49</c:f>
              <c:strCache>
                <c:ptCount val="1"/>
                <c:pt idx="0">
                  <c:v>パス/全</c:v>
                </c:pt>
              </c:strCache>
            </c:strRef>
          </c:tx>
          <c:spPr>
            <a:solidFill>
              <a:srgbClr val="00B0F0"/>
            </a:solidFill>
          </c:spPr>
          <c:invertIfNegative val="0"/>
          <c:cat>
            <c:strRef>
              <c:f>Sheet2!$B$46:$K$46</c:f>
              <c:strCache>
                <c:ptCount val="10"/>
                <c:pt idx="0">
                  <c:v>医療センター</c:v>
                </c:pt>
                <c:pt idx="1">
                  <c:v>市民</c:v>
                </c:pt>
                <c:pt idx="2">
                  <c:v>済生会</c:v>
                </c:pt>
                <c:pt idx="3">
                  <c:v>中央</c:v>
                </c:pt>
                <c:pt idx="4">
                  <c:v>日赤</c:v>
                </c:pt>
                <c:pt idx="5">
                  <c:v>労災</c:v>
                </c:pt>
                <c:pt idx="6">
                  <c:v>川崎病院</c:v>
                </c:pt>
                <c:pt idx="7">
                  <c:v>岡大</c:v>
                </c:pt>
                <c:pt idx="8">
                  <c:v>岡山ＣＬ</c:v>
                </c:pt>
                <c:pt idx="9">
                  <c:v>東備CL</c:v>
                </c:pt>
              </c:strCache>
            </c:strRef>
          </c:cat>
          <c:val>
            <c:numRef>
              <c:f>Sheet2!$B$49:$K$49</c:f>
              <c:numCache>
                <c:formatCode>General</c:formatCode>
                <c:ptCount val="10"/>
                <c:pt idx="0">
                  <c:v>40</c:v>
                </c:pt>
                <c:pt idx="1">
                  <c:v>35.051546391752574</c:v>
                </c:pt>
                <c:pt idx="2">
                  <c:v>30</c:v>
                </c:pt>
                <c:pt idx="3">
                  <c:v>12.5</c:v>
                </c:pt>
                <c:pt idx="4">
                  <c:v>36.111111111111107</c:v>
                </c:pt>
                <c:pt idx="5">
                  <c:v>34.883720930232556</c:v>
                </c:pt>
                <c:pt idx="6">
                  <c:v>100</c:v>
                </c:pt>
                <c:pt idx="7">
                  <c:v>33.333333333333329</c:v>
                </c:pt>
                <c:pt idx="8">
                  <c:v>6</c:v>
                </c:pt>
                <c:pt idx="9">
                  <c:v>7.6923076923076925</c:v>
                </c:pt>
              </c:numCache>
            </c:numRef>
          </c:val>
        </c:ser>
        <c:ser>
          <c:idx val="3"/>
          <c:order val="3"/>
          <c:tx>
            <c:strRef>
              <c:f>Sheet2!$A$50</c:f>
              <c:strCache>
                <c:ptCount val="1"/>
                <c:pt idx="0">
                  <c:v>自宅/全</c:v>
                </c:pt>
              </c:strCache>
            </c:strRef>
          </c:tx>
          <c:spPr>
            <a:solidFill>
              <a:srgbClr val="FF0000"/>
            </a:solidFill>
          </c:spPr>
          <c:invertIfNegative val="0"/>
          <c:cat>
            <c:strRef>
              <c:f>Sheet2!$B$46:$K$46</c:f>
              <c:strCache>
                <c:ptCount val="10"/>
                <c:pt idx="0">
                  <c:v>医療センター</c:v>
                </c:pt>
                <c:pt idx="1">
                  <c:v>市民</c:v>
                </c:pt>
                <c:pt idx="2">
                  <c:v>済生会</c:v>
                </c:pt>
                <c:pt idx="3">
                  <c:v>中央</c:v>
                </c:pt>
                <c:pt idx="4">
                  <c:v>日赤</c:v>
                </c:pt>
                <c:pt idx="5">
                  <c:v>労災</c:v>
                </c:pt>
                <c:pt idx="6">
                  <c:v>川崎病院</c:v>
                </c:pt>
                <c:pt idx="7">
                  <c:v>岡大</c:v>
                </c:pt>
                <c:pt idx="8">
                  <c:v>岡山ＣＬ</c:v>
                </c:pt>
                <c:pt idx="9">
                  <c:v>東備CL</c:v>
                </c:pt>
              </c:strCache>
            </c:strRef>
          </c:cat>
          <c:val>
            <c:numRef>
              <c:f>Sheet2!$B$50:$K$50</c:f>
              <c:numCache>
                <c:formatCode>General</c:formatCode>
                <c:ptCount val="10"/>
                <c:pt idx="0">
                  <c:v>38.181818181818187</c:v>
                </c:pt>
                <c:pt idx="1">
                  <c:v>40.206185567010309</c:v>
                </c:pt>
                <c:pt idx="2">
                  <c:v>43.333333333333336</c:v>
                </c:pt>
                <c:pt idx="3">
                  <c:v>43.75</c:v>
                </c:pt>
                <c:pt idx="4">
                  <c:v>48.611111111111107</c:v>
                </c:pt>
                <c:pt idx="5">
                  <c:v>48.837209302325576</c:v>
                </c:pt>
                <c:pt idx="6">
                  <c:v>62.5</c:v>
                </c:pt>
                <c:pt idx="7">
                  <c:v>66.666666666666657</c:v>
                </c:pt>
                <c:pt idx="8">
                  <c:v>70</c:v>
                </c:pt>
                <c:pt idx="9">
                  <c:v>76.923076923076934</c:v>
                </c:pt>
              </c:numCache>
            </c:numRef>
          </c:val>
        </c:ser>
        <c:dLbls>
          <c:showLegendKey val="0"/>
          <c:showVal val="0"/>
          <c:showCatName val="0"/>
          <c:showSerName val="0"/>
          <c:showPercent val="0"/>
          <c:showBubbleSize val="0"/>
        </c:dLbls>
        <c:gapWidth val="150"/>
        <c:axId val="134961792"/>
        <c:axId val="134967680"/>
      </c:barChart>
      <c:catAx>
        <c:axId val="134961792"/>
        <c:scaling>
          <c:orientation val="minMax"/>
        </c:scaling>
        <c:delete val="0"/>
        <c:axPos val="b"/>
        <c:majorTickMark val="out"/>
        <c:minorTickMark val="none"/>
        <c:tickLblPos val="nextTo"/>
        <c:crossAx val="134967680"/>
        <c:crosses val="autoZero"/>
        <c:auto val="1"/>
        <c:lblAlgn val="ctr"/>
        <c:lblOffset val="100"/>
        <c:noMultiLvlLbl val="0"/>
      </c:catAx>
      <c:valAx>
        <c:axId val="134967680"/>
        <c:scaling>
          <c:orientation val="minMax"/>
          <c:max val="80"/>
        </c:scaling>
        <c:delete val="0"/>
        <c:axPos val="l"/>
        <c:majorGridlines/>
        <c:numFmt formatCode="General" sourceLinked="1"/>
        <c:majorTickMark val="out"/>
        <c:minorTickMark val="none"/>
        <c:tickLblPos val="nextTo"/>
        <c:crossAx val="13496179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Sheet1!$A$18</c:f>
              <c:strCache>
                <c:ptCount val="1"/>
                <c:pt idx="0">
                  <c:v>全入院患者</c:v>
                </c:pt>
              </c:strCache>
            </c:strRef>
          </c:tx>
          <c:spPr>
            <a:solidFill>
              <a:srgbClr val="FFC000"/>
            </a:solidFill>
          </c:spPr>
          <c:invertIfNegative val="0"/>
          <c:cat>
            <c:strRef>
              <c:f>Sheet1!$B$17:$I$17</c:f>
              <c:strCache>
                <c:ptCount val="8"/>
                <c:pt idx="0">
                  <c:v>労災</c:v>
                </c:pt>
                <c:pt idx="1">
                  <c:v>医療センター</c:v>
                </c:pt>
                <c:pt idx="2">
                  <c:v>岡山市民</c:v>
                </c:pt>
                <c:pt idx="3">
                  <c:v>日赤</c:v>
                </c:pt>
                <c:pt idx="4">
                  <c:v>済生会</c:v>
                </c:pt>
                <c:pt idx="5">
                  <c:v>川崎病院</c:v>
                </c:pt>
                <c:pt idx="6">
                  <c:v>岡山中央</c:v>
                </c:pt>
                <c:pt idx="7">
                  <c:v>東備</c:v>
                </c:pt>
              </c:strCache>
            </c:strRef>
          </c:cat>
          <c:val>
            <c:numRef>
              <c:f>Sheet1!$B$18:$I$18</c:f>
              <c:numCache>
                <c:formatCode>General</c:formatCode>
                <c:ptCount val="8"/>
                <c:pt idx="0">
                  <c:v>33.4</c:v>
                </c:pt>
                <c:pt idx="1">
                  <c:v>25.1</c:v>
                </c:pt>
                <c:pt idx="2">
                  <c:v>22.2</c:v>
                </c:pt>
                <c:pt idx="3">
                  <c:v>31.6</c:v>
                </c:pt>
                <c:pt idx="4" formatCode="0.00_ ">
                  <c:v>22</c:v>
                </c:pt>
                <c:pt idx="5">
                  <c:v>15.3</c:v>
                </c:pt>
                <c:pt idx="6">
                  <c:v>18</c:v>
                </c:pt>
                <c:pt idx="7">
                  <c:v>16.05</c:v>
                </c:pt>
              </c:numCache>
            </c:numRef>
          </c:val>
        </c:ser>
        <c:ser>
          <c:idx val="1"/>
          <c:order val="1"/>
          <c:tx>
            <c:strRef>
              <c:f>Sheet1!$A$19</c:f>
              <c:strCache>
                <c:ptCount val="1"/>
                <c:pt idx="0">
                  <c:v>パス利用患者 </c:v>
                </c:pt>
              </c:strCache>
            </c:strRef>
          </c:tx>
          <c:spPr>
            <a:solidFill>
              <a:srgbClr val="FFFF00"/>
            </a:solidFill>
          </c:spPr>
          <c:invertIfNegative val="0"/>
          <c:cat>
            <c:strRef>
              <c:f>Sheet1!$B$17:$I$17</c:f>
              <c:strCache>
                <c:ptCount val="8"/>
                <c:pt idx="0">
                  <c:v>労災</c:v>
                </c:pt>
                <c:pt idx="1">
                  <c:v>医療センター</c:v>
                </c:pt>
                <c:pt idx="2">
                  <c:v>岡山市民</c:v>
                </c:pt>
                <c:pt idx="3">
                  <c:v>日赤</c:v>
                </c:pt>
                <c:pt idx="4">
                  <c:v>済生会</c:v>
                </c:pt>
                <c:pt idx="5">
                  <c:v>川崎病院</c:v>
                </c:pt>
                <c:pt idx="6">
                  <c:v>岡山中央</c:v>
                </c:pt>
                <c:pt idx="7">
                  <c:v>東備</c:v>
                </c:pt>
              </c:strCache>
            </c:strRef>
          </c:cat>
          <c:val>
            <c:numRef>
              <c:f>Sheet1!$B$19:$I$19</c:f>
              <c:numCache>
                <c:formatCode>General</c:formatCode>
                <c:ptCount val="8"/>
                <c:pt idx="0">
                  <c:v>49.2</c:v>
                </c:pt>
                <c:pt idx="1">
                  <c:v>31.6</c:v>
                </c:pt>
                <c:pt idx="2">
                  <c:v>38.5</c:v>
                </c:pt>
                <c:pt idx="3">
                  <c:v>47.7</c:v>
                </c:pt>
                <c:pt idx="4">
                  <c:v>28.06</c:v>
                </c:pt>
                <c:pt idx="5">
                  <c:v>17.3</c:v>
                </c:pt>
                <c:pt idx="6">
                  <c:v>28</c:v>
                </c:pt>
                <c:pt idx="7">
                  <c:v>0</c:v>
                </c:pt>
              </c:numCache>
            </c:numRef>
          </c:val>
        </c:ser>
        <c:ser>
          <c:idx val="2"/>
          <c:order val="2"/>
          <c:tx>
            <c:strRef>
              <c:f>Sheet1!$A$20</c:f>
              <c:strCache>
                <c:ptCount val="1"/>
                <c:pt idx="0">
                  <c:v>パス/全</c:v>
                </c:pt>
              </c:strCache>
            </c:strRef>
          </c:tx>
          <c:spPr>
            <a:solidFill>
              <a:srgbClr val="00B0F0"/>
            </a:solidFill>
          </c:spPr>
          <c:invertIfNegative val="0"/>
          <c:cat>
            <c:strRef>
              <c:f>Sheet1!$B$17:$I$17</c:f>
              <c:strCache>
                <c:ptCount val="8"/>
                <c:pt idx="0">
                  <c:v>労災</c:v>
                </c:pt>
                <c:pt idx="1">
                  <c:v>医療センター</c:v>
                </c:pt>
                <c:pt idx="2">
                  <c:v>岡山市民</c:v>
                </c:pt>
                <c:pt idx="3">
                  <c:v>日赤</c:v>
                </c:pt>
                <c:pt idx="4">
                  <c:v>済生会</c:v>
                </c:pt>
                <c:pt idx="5">
                  <c:v>川崎病院</c:v>
                </c:pt>
                <c:pt idx="6">
                  <c:v>岡山中央</c:v>
                </c:pt>
                <c:pt idx="7">
                  <c:v>東備</c:v>
                </c:pt>
              </c:strCache>
            </c:strRef>
          </c:cat>
          <c:val>
            <c:numRef>
              <c:f>Sheet1!$B$20:$I$20</c:f>
              <c:numCache>
                <c:formatCode>0.00_ </c:formatCode>
                <c:ptCount val="8"/>
                <c:pt idx="0" formatCode="General">
                  <c:v>33.33</c:v>
                </c:pt>
                <c:pt idx="1">
                  <c:v>34.090909090909086</c:v>
                </c:pt>
                <c:pt idx="2">
                  <c:v>32.456140350877192</c:v>
                </c:pt>
                <c:pt idx="3" formatCode="General">
                  <c:v>38.24</c:v>
                </c:pt>
                <c:pt idx="4" formatCode="General">
                  <c:v>30.61</c:v>
                </c:pt>
                <c:pt idx="5">
                  <c:v>38.888888888888893</c:v>
                </c:pt>
                <c:pt idx="6" formatCode="General">
                  <c:v>24</c:v>
                </c:pt>
                <c:pt idx="7" formatCode="General">
                  <c:v>0</c:v>
                </c:pt>
              </c:numCache>
            </c:numRef>
          </c:val>
        </c:ser>
        <c:ser>
          <c:idx val="3"/>
          <c:order val="3"/>
          <c:tx>
            <c:strRef>
              <c:f>Sheet1!$A$21</c:f>
              <c:strCache>
                <c:ptCount val="1"/>
                <c:pt idx="0">
                  <c:v>在宅復帰率</c:v>
                </c:pt>
              </c:strCache>
            </c:strRef>
          </c:tx>
          <c:spPr>
            <a:solidFill>
              <a:srgbClr val="FF0000"/>
            </a:solidFill>
          </c:spPr>
          <c:invertIfNegative val="0"/>
          <c:cat>
            <c:strRef>
              <c:f>Sheet1!$B$17:$I$17</c:f>
              <c:strCache>
                <c:ptCount val="8"/>
                <c:pt idx="0">
                  <c:v>労災</c:v>
                </c:pt>
                <c:pt idx="1">
                  <c:v>医療センター</c:v>
                </c:pt>
                <c:pt idx="2">
                  <c:v>岡山市民</c:v>
                </c:pt>
                <c:pt idx="3">
                  <c:v>日赤</c:v>
                </c:pt>
                <c:pt idx="4">
                  <c:v>済生会</c:v>
                </c:pt>
                <c:pt idx="5">
                  <c:v>川崎病院</c:v>
                </c:pt>
                <c:pt idx="6">
                  <c:v>岡山中央</c:v>
                </c:pt>
                <c:pt idx="7">
                  <c:v>東備</c:v>
                </c:pt>
              </c:strCache>
            </c:strRef>
          </c:cat>
          <c:val>
            <c:numRef>
              <c:f>Sheet1!$B$21:$I$21</c:f>
              <c:numCache>
                <c:formatCode>General</c:formatCode>
                <c:ptCount val="8"/>
                <c:pt idx="0">
                  <c:v>35.200000000000003</c:v>
                </c:pt>
                <c:pt idx="1">
                  <c:v>38.6</c:v>
                </c:pt>
                <c:pt idx="2">
                  <c:v>48.2</c:v>
                </c:pt>
                <c:pt idx="3">
                  <c:v>48.5</c:v>
                </c:pt>
                <c:pt idx="4">
                  <c:v>48.9</c:v>
                </c:pt>
                <c:pt idx="5">
                  <c:v>50</c:v>
                </c:pt>
                <c:pt idx="6">
                  <c:v>68</c:v>
                </c:pt>
                <c:pt idx="7">
                  <c:v>82.5</c:v>
                </c:pt>
              </c:numCache>
            </c:numRef>
          </c:val>
        </c:ser>
        <c:dLbls>
          <c:showLegendKey val="0"/>
          <c:showVal val="0"/>
          <c:showCatName val="0"/>
          <c:showSerName val="0"/>
          <c:showPercent val="0"/>
          <c:showBubbleSize val="0"/>
        </c:dLbls>
        <c:gapWidth val="150"/>
        <c:axId val="134994944"/>
        <c:axId val="137564928"/>
      </c:barChart>
      <c:catAx>
        <c:axId val="134994944"/>
        <c:scaling>
          <c:orientation val="minMax"/>
        </c:scaling>
        <c:delete val="0"/>
        <c:axPos val="b"/>
        <c:majorTickMark val="out"/>
        <c:minorTickMark val="none"/>
        <c:tickLblPos val="nextTo"/>
        <c:crossAx val="137564928"/>
        <c:crosses val="autoZero"/>
        <c:auto val="1"/>
        <c:lblAlgn val="ctr"/>
        <c:lblOffset val="100"/>
        <c:noMultiLvlLbl val="0"/>
      </c:catAx>
      <c:valAx>
        <c:axId val="137564928"/>
        <c:scaling>
          <c:orientation val="minMax"/>
        </c:scaling>
        <c:delete val="0"/>
        <c:axPos val="l"/>
        <c:majorGridlines/>
        <c:numFmt formatCode="General" sourceLinked="1"/>
        <c:majorTickMark val="out"/>
        <c:minorTickMark val="none"/>
        <c:tickLblPos val="nextTo"/>
        <c:crossAx val="134994944"/>
        <c:crosses val="autoZero"/>
        <c:crossBetween val="between"/>
      </c:valAx>
    </c:plotArea>
    <c:legend>
      <c:legendPos val="r"/>
      <c:layout/>
      <c:overlay val="0"/>
    </c:legend>
    <c:plotVisOnly val="1"/>
    <c:dispBlanksAs val="gap"/>
    <c:showDLblsOverMax val="0"/>
  </c:chart>
  <c:spPr>
    <a:solidFill>
      <a:srgbClr val="92D050">
        <a:alpha val="50000"/>
      </a:srgbClr>
    </a:solidFill>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0"/>
            <c:bubble3D val="0"/>
            <c:spPr>
              <a:solidFill>
                <a:srgbClr val="0070C0"/>
              </a:solidFill>
            </c:spPr>
          </c:dPt>
          <c:dPt>
            <c:idx val="1"/>
            <c:bubble3D val="0"/>
            <c:spPr>
              <a:solidFill>
                <a:srgbClr val="FF0000"/>
              </a:solidFill>
            </c:spPr>
          </c:dPt>
          <c:dPt>
            <c:idx val="2"/>
            <c:bubble3D val="0"/>
            <c:spPr>
              <a:solidFill>
                <a:srgbClr val="92D050"/>
              </a:solidFill>
            </c:spPr>
          </c:dPt>
          <c:dPt>
            <c:idx val="3"/>
            <c:bubble3D val="0"/>
            <c:spPr>
              <a:solidFill>
                <a:srgbClr val="7030A0"/>
              </a:solidFill>
            </c:spPr>
          </c:dPt>
          <c:cat>
            <c:strRef>
              <c:f>'17回目（2012.12.08）'!$AD$10:$AD$13</c:f>
              <c:strCache>
                <c:ptCount val="4"/>
                <c:pt idx="0">
                  <c:v>　脳梗塞</c:v>
                </c:pt>
                <c:pt idx="1">
                  <c:v>　脳内出血</c:v>
                </c:pt>
                <c:pt idx="2">
                  <c:v>　くも膜下出血</c:v>
                </c:pt>
                <c:pt idx="3">
                  <c:v>　一過性脳虚血発作</c:v>
                </c:pt>
              </c:strCache>
            </c:strRef>
          </c:cat>
          <c:val>
            <c:numRef>
              <c:f>'17回目（2012.12.08）'!$AE$10:$AE$13</c:f>
              <c:numCache>
                <c:formatCode>General</c:formatCode>
                <c:ptCount val="4"/>
                <c:pt idx="0">
                  <c:v>371</c:v>
                </c:pt>
                <c:pt idx="1">
                  <c:v>100</c:v>
                </c:pt>
                <c:pt idx="2">
                  <c:v>29</c:v>
                </c:pt>
                <c:pt idx="3">
                  <c:v>42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0"/>
            <c:bubble3D val="0"/>
            <c:spPr>
              <a:solidFill>
                <a:srgbClr val="0070C0"/>
              </a:solidFill>
            </c:spPr>
          </c:dPt>
          <c:dPt>
            <c:idx val="1"/>
            <c:bubble3D val="0"/>
            <c:spPr>
              <a:solidFill>
                <a:srgbClr val="FF0000"/>
              </a:solidFill>
            </c:spPr>
          </c:dPt>
          <c:dPt>
            <c:idx val="2"/>
            <c:bubble3D val="0"/>
            <c:spPr>
              <a:solidFill>
                <a:srgbClr val="00B050"/>
              </a:solidFill>
            </c:spPr>
          </c:dPt>
          <c:dPt>
            <c:idx val="3"/>
            <c:bubble3D val="0"/>
            <c:spPr>
              <a:solidFill>
                <a:srgbClr val="7030A0"/>
              </a:solidFill>
            </c:spPr>
          </c:dPt>
          <c:dPt>
            <c:idx val="4"/>
            <c:bubble3D val="0"/>
            <c:spPr>
              <a:solidFill>
                <a:srgbClr val="00B0F0"/>
              </a:solidFill>
            </c:spPr>
          </c:dPt>
          <c:cat>
            <c:strRef>
              <c:f>'17回目（2012.12.08）'!$AD$20:$AD$24</c:f>
              <c:strCache>
                <c:ptCount val="5"/>
                <c:pt idx="0">
                  <c:v>在宅復帰</c:v>
                </c:pt>
                <c:pt idx="1">
                  <c:v>回復期</c:v>
                </c:pt>
                <c:pt idx="2">
                  <c:v>維持期</c:v>
                </c:pt>
                <c:pt idx="3">
                  <c:v>急性期</c:v>
                </c:pt>
                <c:pt idx="4">
                  <c:v>死亡</c:v>
                </c:pt>
              </c:strCache>
            </c:strRef>
          </c:cat>
          <c:val>
            <c:numRef>
              <c:f>'17回目（2012.12.08）'!$AE$20:$AE$24</c:f>
              <c:numCache>
                <c:formatCode>General</c:formatCode>
                <c:ptCount val="5"/>
                <c:pt idx="0">
                  <c:v>206</c:v>
                </c:pt>
                <c:pt idx="1">
                  <c:v>125</c:v>
                </c:pt>
                <c:pt idx="2">
                  <c:v>40</c:v>
                </c:pt>
                <c:pt idx="3">
                  <c:v>9</c:v>
                </c:pt>
                <c:pt idx="4">
                  <c:v>42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0"/>
            <c:bubble3D val="0"/>
            <c:spPr>
              <a:solidFill>
                <a:srgbClr val="0070C0"/>
              </a:solidFill>
            </c:spPr>
          </c:dPt>
          <c:dPt>
            <c:idx val="1"/>
            <c:bubble3D val="0"/>
            <c:spPr>
              <a:solidFill>
                <a:srgbClr val="FF0000"/>
              </a:solidFill>
            </c:spPr>
          </c:dPt>
          <c:dPt>
            <c:idx val="2"/>
            <c:bubble3D val="0"/>
            <c:spPr>
              <a:solidFill>
                <a:srgbClr val="92D050"/>
              </a:solidFill>
            </c:spPr>
          </c:dPt>
          <c:cat>
            <c:strRef>
              <c:f>'17回目（2012.12.08）'!$AA$20:$AA$22</c:f>
              <c:strCache>
                <c:ptCount val="3"/>
                <c:pt idx="0">
                  <c:v>回復期</c:v>
                </c:pt>
                <c:pt idx="1">
                  <c:v>維持期</c:v>
                </c:pt>
                <c:pt idx="2">
                  <c:v>在宅</c:v>
                </c:pt>
              </c:strCache>
            </c:strRef>
          </c:cat>
          <c:val>
            <c:numRef>
              <c:f>'17回目（2012.12.08）'!$AB$20:$AB$22</c:f>
              <c:numCache>
                <c:formatCode>General</c:formatCode>
                <c:ptCount val="3"/>
                <c:pt idx="0">
                  <c:v>147</c:v>
                </c:pt>
                <c:pt idx="1">
                  <c:v>16</c:v>
                </c:pt>
                <c:pt idx="2">
                  <c:v>3</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7F8916CD-2D62-462D-AB12-0140C7D146E4}" type="datetimeFigureOut">
              <a:rPr kumimoji="1" lang="ja-JP" altLang="en-US" smtClean="0"/>
              <a:pPr/>
              <a:t>2013/1/11</a:t>
            </a:fld>
            <a:endParaRPr kumimoji="1" lang="ja-JP" altLang="en-US"/>
          </a:p>
        </p:txBody>
      </p:sp>
      <p:sp>
        <p:nvSpPr>
          <p:cNvPr id="4" name="スライド イメージ プレースホルダ 3"/>
          <p:cNvSpPr>
            <a:spLocks noGrp="1" noRot="1" noChangeAspect="1"/>
          </p:cNvSpPr>
          <p:nvPr>
            <p:ph type="sldImg" idx="2"/>
          </p:nvPr>
        </p:nvSpPr>
        <p:spPr>
          <a:xfrm>
            <a:off x="533400" y="744538"/>
            <a:ext cx="5727700"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401D78C3-8438-40D0-889B-97ADD4E7E8AA}" type="slidenum">
              <a:rPr kumimoji="1" lang="ja-JP" altLang="en-US" smtClean="0"/>
              <a:pPr/>
              <a:t>‹#›</a:t>
            </a:fld>
            <a:endParaRPr kumimoji="1" lang="ja-JP" altLang="en-US"/>
          </a:p>
        </p:txBody>
      </p:sp>
    </p:spTree>
    <p:extLst>
      <p:ext uri="{BB962C8B-B14F-4D97-AF65-F5344CB8AC3E}">
        <p14:creationId xmlns:p14="http://schemas.microsoft.com/office/powerpoint/2010/main" val="11430882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01D78C3-8438-40D0-889B-97ADD4E7E8AA}"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01D78C3-8438-40D0-889B-97ADD4E7E8AA}" type="slidenum">
              <a:rPr kumimoji="1" lang="ja-JP" altLang="en-US" smtClean="0"/>
              <a:pPr/>
              <a:t>20</a:t>
            </a:fld>
            <a:endParaRPr kumimoji="1" lang="ja-JP" altLang="en-US"/>
          </a:p>
        </p:txBody>
      </p:sp>
    </p:spTree>
    <p:extLst>
      <p:ext uri="{BB962C8B-B14F-4D97-AF65-F5344CB8AC3E}">
        <p14:creationId xmlns:p14="http://schemas.microsoft.com/office/powerpoint/2010/main" val="3718372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04721" y="1433187"/>
            <a:ext cx="3558590" cy="637011"/>
          </a:xfrm>
        </p:spPr>
        <p:txBody>
          <a:bodyPr anchor="b"/>
          <a:lstStyle>
            <a:lvl1pPr>
              <a:defRPr sz="1900"/>
            </a:lvl1pPr>
          </a:lstStyle>
          <a:p>
            <a:r>
              <a:rPr lang="ja-JP" altLang="en-US" smtClean="0"/>
              <a:t>マスター タイトルの書式設定</a:t>
            </a:r>
            <a:endParaRPr lang="en-US"/>
          </a:p>
        </p:txBody>
      </p:sp>
      <p:sp>
        <p:nvSpPr>
          <p:cNvPr id="3" name="Subtitle 2"/>
          <p:cNvSpPr>
            <a:spLocks noGrp="1"/>
          </p:cNvSpPr>
          <p:nvPr>
            <p:ph type="subTitle" idx="1"/>
          </p:nvPr>
        </p:nvSpPr>
        <p:spPr>
          <a:xfrm>
            <a:off x="504721" y="2070198"/>
            <a:ext cx="3558590" cy="373282"/>
          </a:xfrm>
        </p:spPr>
        <p:txBody>
          <a:bodyPr anchor="t">
            <a:normAutofit/>
          </a:bodyPr>
          <a:lstStyle>
            <a:lvl1pPr marL="0" indent="0" algn="l">
              <a:buNone/>
              <a:defRPr sz="900">
                <a:solidFill>
                  <a:schemeClr val="tx2">
                    <a:lumMod val="25000"/>
                  </a:schemeClr>
                </a:solidFill>
              </a:defRPr>
            </a:lvl1pPr>
            <a:lvl2pPr marL="215524" indent="0" algn="ctr">
              <a:buNone/>
              <a:defRPr>
                <a:solidFill>
                  <a:schemeClr val="tx1">
                    <a:tint val="75000"/>
                  </a:schemeClr>
                </a:solidFill>
              </a:defRPr>
            </a:lvl2pPr>
            <a:lvl3pPr marL="431048" indent="0" algn="ctr">
              <a:buNone/>
              <a:defRPr>
                <a:solidFill>
                  <a:schemeClr val="tx1">
                    <a:tint val="75000"/>
                  </a:schemeClr>
                </a:solidFill>
              </a:defRPr>
            </a:lvl3pPr>
            <a:lvl4pPr marL="646572" indent="0" algn="ctr">
              <a:buNone/>
              <a:defRPr>
                <a:solidFill>
                  <a:schemeClr val="tx1">
                    <a:tint val="75000"/>
                  </a:schemeClr>
                </a:solidFill>
              </a:defRPr>
            </a:lvl4pPr>
            <a:lvl5pPr marL="862096" indent="0" algn="ctr">
              <a:buNone/>
              <a:defRPr>
                <a:solidFill>
                  <a:schemeClr val="tx1">
                    <a:tint val="75000"/>
                  </a:schemeClr>
                </a:solidFill>
              </a:defRPr>
            </a:lvl5pPr>
            <a:lvl6pPr marL="1077620" indent="0" algn="ctr">
              <a:buNone/>
              <a:defRPr>
                <a:solidFill>
                  <a:schemeClr val="tx1">
                    <a:tint val="75000"/>
                  </a:schemeClr>
                </a:solidFill>
              </a:defRPr>
            </a:lvl6pPr>
            <a:lvl7pPr marL="1293144" indent="0" algn="ctr">
              <a:buNone/>
              <a:defRPr>
                <a:solidFill>
                  <a:schemeClr val="tx1">
                    <a:tint val="75000"/>
                  </a:schemeClr>
                </a:solidFill>
              </a:defRPr>
            </a:lvl7pPr>
            <a:lvl8pPr marL="1508669" indent="0" algn="ctr">
              <a:buNone/>
              <a:defRPr>
                <a:solidFill>
                  <a:schemeClr val="tx1">
                    <a:tint val="75000"/>
                  </a:schemeClr>
                </a:solidFill>
              </a:defRPr>
            </a:lvl8pPr>
            <a:lvl9pPr marL="1724193" indent="0" algn="ctr">
              <a:buNone/>
              <a:defRPr>
                <a:solidFill>
                  <a:schemeClr val="tx1">
                    <a:tint val="75000"/>
                  </a:schemeClr>
                </a:solidFill>
              </a:defRPr>
            </a:lvl9pPr>
          </a:lstStyle>
          <a:p>
            <a:r>
              <a:rPr lang="ja-JP" altLang="en-US" smtClean="0"/>
              <a:t>マスター サブタイトルの書式設定</a:t>
            </a:r>
            <a:endParaRPr lang="en-US"/>
          </a:p>
        </p:txBody>
      </p:sp>
      <p:sp>
        <p:nvSpPr>
          <p:cNvPr id="4" name="Date Placeholder 3"/>
          <p:cNvSpPr>
            <a:spLocks noGrp="1"/>
          </p:cNvSpPr>
          <p:nvPr>
            <p:ph type="dt" sz="half" idx="10"/>
          </p:nvPr>
        </p:nvSpPr>
        <p:spPr/>
        <p:txBody>
          <a:bodyPr/>
          <a:lstStyle/>
          <a:p>
            <a:fld id="{D5331348-D748-47DC-9C0B-CC026149C432}" type="datetimeFigureOut">
              <a:rPr kumimoji="1" lang="ja-JP" altLang="en-US" smtClean="0"/>
              <a:pPr/>
              <a:t>2013/1/11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F1076D-6D72-4081-B6E2-0B681D2E107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504722" y="783190"/>
            <a:ext cx="3561540" cy="175562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D5331348-D748-47DC-9C0B-CC026149C432}" type="datetimeFigureOut">
              <a:rPr kumimoji="1" lang="ja-JP" altLang="en-US" smtClean="0"/>
              <a:pPr/>
              <a:t>2013/1/11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F1076D-6D72-4081-B6E2-0B681D2E107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329781" y="292814"/>
            <a:ext cx="736481" cy="2246975"/>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504721" y="292814"/>
            <a:ext cx="2733779" cy="22469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D5331348-D748-47DC-9C0B-CC026149C432}" type="datetimeFigureOut">
              <a:rPr kumimoji="1" lang="ja-JP" altLang="en-US" smtClean="0"/>
              <a:pPr/>
              <a:t>2013/1/11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F1076D-6D72-4081-B6E2-0B681D2E107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lvl5pPr>
              <a:defRPr/>
            </a:lvl5pPr>
            <a:lvl6pPr marL="1185382" indent="-107762">
              <a:buClr>
                <a:schemeClr val="tx2"/>
              </a:buClr>
              <a:buSzPct val="101000"/>
              <a:buFont typeface="Courier New" pitchFamily="49" charset="0"/>
              <a:buChar char="o"/>
              <a:defRPr sz="600"/>
            </a:lvl6pPr>
            <a:lvl7pPr marL="1400907" indent="-107762">
              <a:buClr>
                <a:schemeClr val="tx2"/>
              </a:buClr>
              <a:buFont typeface="Courier New" pitchFamily="49" charset="0"/>
              <a:buChar char="o"/>
              <a:defRPr sz="600" baseline="0"/>
            </a:lvl7pPr>
            <a:lvl8pPr marL="1616431" indent="-107762">
              <a:buClr>
                <a:schemeClr val="tx2"/>
              </a:buClr>
              <a:buFont typeface="Courier New" pitchFamily="49" charset="0"/>
              <a:buChar char="o"/>
              <a:defRPr sz="600" baseline="0"/>
            </a:lvl8pPr>
            <a:lvl9pPr marL="1831955" indent="-107762">
              <a:buClr>
                <a:schemeClr val="tx2"/>
              </a:buClr>
              <a:buFont typeface="Courier New" pitchFamily="49" charset="0"/>
              <a:buChar char="o"/>
              <a:defRPr sz="6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D5331348-D748-47DC-9C0B-CC026149C432}" type="datetimeFigureOut">
              <a:rPr kumimoji="1" lang="ja-JP" altLang="en-US" smtClean="0"/>
              <a:pPr/>
              <a:t>2013/1/11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F1076D-6D72-4081-B6E2-0B681D2E107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04722" y="1433718"/>
            <a:ext cx="3558589" cy="636480"/>
          </a:xfrm>
        </p:spPr>
        <p:txBody>
          <a:bodyPr anchor="b"/>
          <a:lstStyle>
            <a:lvl1pPr algn="r">
              <a:defRPr sz="1500" b="0" cap="none"/>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504722" y="2070198"/>
            <a:ext cx="3558589" cy="372840"/>
          </a:xfrm>
        </p:spPr>
        <p:txBody>
          <a:bodyPr anchor="t">
            <a:normAutofit/>
          </a:bodyPr>
          <a:lstStyle>
            <a:lvl1pPr marL="0" indent="0" algn="r">
              <a:buNone/>
              <a:defRPr sz="800">
                <a:solidFill>
                  <a:schemeClr val="tx2">
                    <a:lumMod val="25000"/>
                  </a:schemeClr>
                </a:solidFill>
              </a:defRPr>
            </a:lvl1pPr>
            <a:lvl2pPr marL="215524" indent="0">
              <a:buNone/>
              <a:defRPr sz="800">
                <a:solidFill>
                  <a:schemeClr val="tx1">
                    <a:tint val="75000"/>
                  </a:schemeClr>
                </a:solidFill>
              </a:defRPr>
            </a:lvl2pPr>
            <a:lvl3pPr marL="431048" indent="0">
              <a:buNone/>
              <a:defRPr sz="800">
                <a:solidFill>
                  <a:schemeClr val="tx1">
                    <a:tint val="75000"/>
                  </a:schemeClr>
                </a:solidFill>
              </a:defRPr>
            </a:lvl3pPr>
            <a:lvl4pPr marL="646572" indent="0">
              <a:buNone/>
              <a:defRPr sz="700">
                <a:solidFill>
                  <a:schemeClr val="tx1">
                    <a:tint val="75000"/>
                  </a:schemeClr>
                </a:solidFill>
              </a:defRPr>
            </a:lvl4pPr>
            <a:lvl5pPr marL="862096" indent="0">
              <a:buNone/>
              <a:defRPr sz="700">
                <a:solidFill>
                  <a:schemeClr val="tx1">
                    <a:tint val="75000"/>
                  </a:schemeClr>
                </a:solidFill>
              </a:defRPr>
            </a:lvl5pPr>
            <a:lvl6pPr marL="1077620" indent="0">
              <a:buNone/>
              <a:defRPr sz="700">
                <a:solidFill>
                  <a:schemeClr val="tx1">
                    <a:tint val="75000"/>
                  </a:schemeClr>
                </a:solidFill>
              </a:defRPr>
            </a:lvl6pPr>
            <a:lvl7pPr marL="1293144" indent="0">
              <a:buNone/>
              <a:defRPr sz="700">
                <a:solidFill>
                  <a:schemeClr val="tx1">
                    <a:tint val="75000"/>
                  </a:schemeClr>
                </a:solidFill>
              </a:defRPr>
            </a:lvl7pPr>
            <a:lvl8pPr marL="1508669" indent="0">
              <a:buNone/>
              <a:defRPr sz="700">
                <a:solidFill>
                  <a:schemeClr val="tx1">
                    <a:tint val="75000"/>
                  </a:schemeClr>
                </a:solidFill>
              </a:defRPr>
            </a:lvl8pPr>
            <a:lvl9pPr marL="1724193" indent="0">
              <a:buNone/>
              <a:defRPr sz="7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5331348-D748-47DC-9C0B-CC026149C432}" type="datetimeFigureOut">
              <a:rPr kumimoji="1" lang="ja-JP" altLang="en-US" smtClean="0"/>
              <a:pPr/>
              <a:t>2013/1/11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F1076D-6D72-4081-B6E2-0B681D2E107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04722" y="292814"/>
            <a:ext cx="3561540" cy="400606"/>
          </a:xfrm>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504721" y="784225"/>
            <a:ext cx="1735639" cy="1755564"/>
          </a:xfrm>
        </p:spPr>
        <p:txBody>
          <a:bodyPr>
            <a:normAutofit/>
          </a:bodyPr>
          <a:lstStyle>
            <a:lvl5pPr>
              <a:defRPr/>
            </a:lvl5pPr>
            <a:lvl6pPr marL="1185382" indent="-107762">
              <a:buClr>
                <a:schemeClr val="tx2"/>
              </a:buClr>
              <a:buSzPct val="101000"/>
              <a:buFont typeface="Courier New" pitchFamily="49" charset="0"/>
              <a:buChar char="o"/>
              <a:defRPr sz="600"/>
            </a:lvl6pPr>
            <a:lvl7pPr marL="1400907" indent="-107762">
              <a:buClr>
                <a:schemeClr val="tx2"/>
              </a:buClr>
              <a:buFont typeface="Courier New" pitchFamily="49" charset="0"/>
              <a:buChar char="o"/>
              <a:defRPr sz="600" baseline="0"/>
            </a:lvl7pPr>
            <a:lvl8pPr marL="1616431" indent="-107762">
              <a:buClr>
                <a:schemeClr val="tx2"/>
              </a:buClr>
              <a:buFont typeface="Courier New" pitchFamily="49" charset="0"/>
              <a:buChar char="o"/>
              <a:defRPr sz="600" baseline="0"/>
            </a:lvl8pPr>
            <a:lvl9pPr marL="1831955" indent="-107762">
              <a:buClr>
                <a:schemeClr val="tx2"/>
              </a:buClr>
              <a:buFont typeface="Courier New" pitchFamily="49" charset="0"/>
              <a:buChar char="o"/>
              <a:defRPr sz="6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2331641" y="784225"/>
            <a:ext cx="1734621" cy="1755564"/>
          </a:xfrm>
        </p:spPr>
        <p:txBody>
          <a:bodyPr>
            <a:normAutofit/>
          </a:bodyPr>
          <a:lstStyle>
            <a:lvl5pPr>
              <a:defRPr/>
            </a:lvl5pPr>
            <a:lvl6pPr marL="1185382" indent="-107762">
              <a:buClr>
                <a:schemeClr val="tx2"/>
              </a:buClr>
              <a:buSzPct val="101000"/>
              <a:buFont typeface="Courier New" pitchFamily="49" charset="0"/>
              <a:buChar char="o"/>
              <a:defRPr sz="600"/>
            </a:lvl6pPr>
            <a:lvl7pPr marL="1400907" indent="-107762">
              <a:buClr>
                <a:schemeClr val="tx2"/>
              </a:buClr>
              <a:buFont typeface="Courier New" pitchFamily="49" charset="0"/>
              <a:buChar char="o"/>
              <a:defRPr sz="600" baseline="0"/>
            </a:lvl7pPr>
            <a:lvl8pPr marL="1616431" indent="-107762">
              <a:buClr>
                <a:schemeClr val="tx2"/>
              </a:buClr>
              <a:buFont typeface="Courier New" pitchFamily="49" charset="0"/>
              <a:buChar char="o"/>
              <a:defRPr sz="600" baseline="0"/>
            </a:lvl8pPr>
            <a:lvl9pPr marL="1831955" indent="-107762">
              <a:buClr>
                <a:schemeClr val="tx2"/>
              </a:buClr>
              <a:buFont typeface="Courier New" pitchFamily="49" charset="0"/>
              <a:buChar char="o"/>
              <a:defRPr sz="6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5331348-D748-47DC-9C0B-CC026149C432}" type="datetimeFigureOut">
              <a:rPr kumimoji="1" lang="ja-JP" altLang="en-US" smtClean="0"/>
              <a:pPr/>
              <a:t>2013/1/11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F1076D-6D72-4081-B6E2-0B681D2E107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674112" y="785601"/>
            <a:ext cx="1566247" cy="249714"/>
          </a:xfrm>
        </p:spPr>
        <p:txBody>
          <a:bodyPr anchor="b">
            <a:noAutofit/>
          </a:bodyPr>
          <a:lstStyle>
            <a:lvl1pPr marL="0" indent="0">
              <a:buNone/>
              <a:defRPr sz="1100" b="0"/>
            </a:lvl1pPr>
            <a:lvl2pPr marL="215524" indent="0">
              <a:buNone/>
              <a:defRPr sz="900" b="1"/>
            </a:lvl2pPr>
            <a:lvl3pPr marL="431048" indent="0">
              <a:buNone/>
              <a:defRPr sz="800" b="1"/>
            </a:lvl3pPr>
            <a:lvl4pPr marL="646572" indent="0">
              <a:buNone/>
              <a:defRPr sz="800" b="1"/>
            </a:lvl4pPr>
            <a:lvl5pPr marL="862096" indent="0">
              <a:buNone/>
              <a:defRPr sz="800" b="1"/>
            </a:lvl5pPr>
            <a:lvl6pPr marL="1077620" indent="0">
              <a:buNone/>
              <a:defRPr sz="800" b="1"/>
            </a:lvl6pPr>
            <a:lvl7pPr marL="1293144" indent="0">
              <a:buNone/>
              <a:defRPr sz="800" b="1"/>
            </a:lvl7pPr>
            <a:lvl8pPr marL="1508669" indent="0">
              <a:buNone/>
              <a:defRPr sz="800" b="1"/>
            </a:lvl8pPr>
            <a:lvl9pPr marL="1724193" indent="0">
              <a:buNone/>
              <a:defRPr sz="800" b="1"/>
            </a:lvl9pPr>
          </a:lstStyle>
          <a:p>
            <a:pPr lvl="0"/>
            <a:r>
              <a:rPr lang="ja-JP" altLang="en-US" smtClean="0"/>
              <a:t>マスター テキストの書式設定</a:t>
            </a:r>
          </a:p>
        </p:txBody>
      </p:sp>
      <p:sp>
        <p:nvSpPr>
          <p:cNvPr id="4" name="Content Placeholder 3"/>
          <p:cNvSpPr>
            <a:spLocks noGrp="1"/>
          </p:cNvSpPr>
          <p:nvPr>
            <p:ph sz="half" idx="2"/>
          </p:nvPr>
        </p:nvSpPr>
        <p:spPr>
          <a:xfrm>
            <a:off x="504721" y="1035316"/>
            <a:ext cx="1735639" cy="1504473"/>
          </a:xfrm>
        </p:spPr>
        <p:txBody>
          <a:bodyPr>
            <a:normAutofit/>
          </a:bodyPr>
          <a:lstStyle>
            <a:lvl5pPr>
              <a:defRPr/>
            </a:lvl5pPr>
            <a:lvl6pPr marL="1185382" indent="-107762">
              <a:buClr>
                <a:schemeClr val="tx2"/>
              </a:buClr>
              <a:buSzPct val="101000"/>
              <a:buFont typeface="Courier New" pitchFamily="49" charset="0"/>
              <a:buChar char="o"/>
              <a:defRPr sz="600"/>
            </a:lvl6pPr>
            <a:lvl7pPr marL="1400907" indent="-107762">
              <a:buClr>
                <a:schemeClr val="tx2"/>
              </a:buClr>
              <a:buFont typeface="Courier New" pitchFamily="49" charset="0"/>
              <a:buChar char="o"/>
              <a:defRPr sz="600" baseline="0"/>
            </a:lvl7pPr>
            <a:lvl8pPr marL="1616431" indent="-107762">
              <a:buClr>
                <a:schemeClr val="tx2"/>
              </a:buClr>
              <a:buFont typeface="Courier New" pitchFamily="49" charset="0"/>
              <a:buChar char="o"/>
              <a:defRPr sz="600" baseline="0"/>
            </a:lvl8pPr>
            <a:lvl9pPr marL="1831955" indent="-107762">
              <a:buClr>
                <a:schemeClr val="tx2"/>
              </a:buClr>
              <a:buFont typeface="Courier New" pitchFamily="49" charset="0"/>
              <a:buChar char="o"/>
              <a:defRPr sz="6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2500737" y="785601"/>
            <a:ext cx="1566540" cy="249714"/>
          </a:xfrm>
        </p:spPr>
        <p:txBody>
          <a:bodyPr anchor="b">
            <a:noAutofit/>
          </a:bodyPr>
          <a:lstStyle>
            <a:lvl1pPr marL="0" indent="0">
              <a:buNone/>
              <a:defRPr sz="1100" b="0"/>
            </a:lvl1pPr>
            <a:lvl2pPr marL="215524" indent="0">
              <a:buNone/>
              <a:defRPr sz="900" b="1"/>
            </a:lvl2pPr>
            <a:lvl3pPr marL="431048" indent="0">
              <a:buNone/>
              <a:defRPr sz="800" b="1"/>
            </a:lvl3pPr>
            <a:lvl4pPr marL="646572" indent="0">
              <a:buNone/>
              <a:defRPr sz="800" b="1"/>
            </a:lvl4pPr>
            <a:lvl5pPr marL="862096" indent="0">
              <a:buNone/>
              <a:defRPr sz="800" b="1"/>
            </a:lvl5pPr>
            <a:lvl6pPr marL="1077620" indent="0">
              <a:buNone/>
              <a:defRPr sz="800" b="1"/>
            </a:lvl6pPr>
            <a:lvl7pPr marL="1293144" indent="0">
              <a:buNone/>
              <a:defRPr sz="800" b="1"/>
            </a:lvl7pPr>
            <a:lvl8pPr marL="1508669" indent="0">
              <a:buNone/>
              <a:defRPr sz="800" b="1"/>
            </a:lvl8pPr>
            <a:lvl9pPr marL="1724193" indent="0">
              <a:buNone/>
              <a:defRPr sz="8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2331640" y="1035316"/>
            <a:ext cx="1735638" cy="1504473"/>
          </a:xfrm>
        </p:spPr>
        <p:txBody>
          <a:bodyPr>
            <a:normAutofit/>
          </a:bodyPr>
          <a:lstStyle>
            <a:lvl5pPr>
              <a:defRPr/>
            </a:lvl5pPr>
            <a:lvl6pPr marL="1185382" indent="-107762">
              <a:buClr>
                <a:schemeClr val="tx2"/>
              </a:buClr>
              <a:buSzPct val="101000"/>
              <a:buFont typeface="Courier New" pitchFamily="49" charset="0"/>
              <a:buChar char="o"/>
              <a:defRPr sz="600"/>
            </a:lvl6pPr>
            <a:lvl7pPr marL="1400907" indent="-107762">
              <a:buClr>
                <a:schemeClr val="tx2"/>
              </a:buClr>
              <a:buFont typeface="Courier New" pitchFamily="49" charset="0"/>
              <a:buChar char="o"/>
              <a:defRPr sz="600" baseline="0"/>
            </a:lvl7pPr>
            <a:lvl8pPr marL="1616431" indent="-107762">
              <a:buClr>
                <a:schemeClr val="tx2"/>
              </a:buClr>
              <a:buFont typeface="Courier New" pitchFamily="49" charset="0"/>
              <a:buChar char="o"/>
              <a:defRPr sz="600" baseline="0"/>
            </a:lvl8pPr>
            <a:lvl9pPr marL="1831955" indent="-107762">
              <a:buClr>
                <a:schemeClr val="tx2"/>
              </a:buClr>
              <a:buFont typeface="Courier New" pitchFamily="49" charset="0"/>
              <a:buChar char="o"/>
              <a:defRPr sz="6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D5331348-D748-47DC-9C0B-CC026149C432}" type="datetimeFigureOut">
              <a:rPr kumimoji="1" lang="ja-JP" altLang="en-US" smtClean="0"/>
              <a:pPr/>
              <a:t>2013/1/11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7F1076D-6D72-4081-B6E2-0B681D2E107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D5331348-D748-47DC-9C0B-CC026149C432}" type="datetimeFigureOut">
              <a:rPr kumimoji="1" lang="ja-JP" altLang="en-US" smtClean="0"/>
              <a:pPr/>
              <a:t>2013/1/11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7F1076D-6D72-4081-B6E2-0B681D2E107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331348-D748-47DC-9C0B-CC026149C432}" type="datetimeFigureOut">
              <a:rPr kumimoji="1" lang="ja-JP" altLang="en-US" smtClean="0"/>
              <a:pPr/>
              <a:t>2013/1/11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7F1076D-6D72-4081-B6E2-0B681D2E107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04721" y="193305"/>
            <a:ext cx="1330325" cy="513873"/>
          </a:xfrm>
        </p:spPr>
        <p:txBody>
          <a:bodyPr anchor="b"/>
          <a:lstStyle>
            <a:lvl1pPr algn="l">
              <a:defRPr sz="1100" b="0"/>
            </a:lvl1pPr>
          </a:lstStyle>
          <a:p>
            <a:r>
              <a:rPr lang="ja-JP" altLang="en-US" smtClean="0"/>
              <a:t>マスター タイトルの書式設定</a:t>
            </a:r>
            <a:endParaRPr lang="en-US"/>
          </a:p>
        </p:txBody>
      </p:sp>
      <p:sp>
        <p:nvSpPr>
          <p:cNvPr id="3" name="Content Placeholder 2"/>
          <p:cNvSpPr>
            <a:spLocks noGrp="1"/>
          </p:cNvSpPr>
          <p:nvPr>
            <p:ph idx="1"/>
          </p:nvPr>
        </p:nvSpPr>
        <p:spPr>
          <a:xfrm>
            <a:off x="1926327" y="193305"/>
            <a:ext cx="2139935" cy="2346484"/>
          </a:xfrm>
        </p:spPr>
        <p:txBody>
          <a:bodyPr>
            <a:normAutofit/>
          </a:bodyPr>
          <a:lstStyle>
            <a:lvl5pPr>
              <a:defRPr/>
            </a:lvl5pPr>
            <a:lvl6pPr marL="1185382" indent="-107762">
              <a:buClr>
                <a:schemeClr val="tx2"/>
              </a:buClr>
              <a:buSzPct val="101000"/>
              <a:buFont typeface="Courier New" pitchFamily="49" charset="0"/>
              <a:buChar char="o"/>
              <a:defRPr sz="600"/>
            </a:lvl6pPr>
            <a:lvl7pPr marL="1400907" indent="-107762">
              <a:buClr>
                <a:schemeClr val="tx2"/>
              </a:buClr>
              <a:buFont typeface="Courier New" pitchFamily="49" charset="0"/>
              <a:buChar char="o"/>
              <a:defRPr sz="600" baseline="0"/>
            </a:lvl7pPr>
            <a:lvl8pPr marL="1616431" indent="-107762">
              <a:buClr>
                <a:schemeClr val="tx2"/>
              </a:buClr>
              <a:buFont typeface="Courier New" pitchFamily="49" charset="0"/>
              <a:buChar char="o"/>
              <a:defRPr sz="600" baseline="0"/>
            </a:lvl8pPr>
            <a:lvl9pPr marL="1831955" indent="-107762">
              <a:buClr>
                <a:schemeClr val="tx2"/>
              </a:buClr>
              <a:buFont typeface="Courier New" pitchFamily="49" charset="0"/>
              <a:buChar char="o"/>
              <a:defRPr sz="600" baseline="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504721" y="707178"/>
            <a:ext cx="1330325" cy="1832610"/>
          </a:xfrm>
        </p:spPr>
        <p:txBody>
          <a:bodyPr anchor="t">
            <a:normAutofit/>
          </a:bodyPr>
          <a:lstStyle>
            <a:lvl1pPr marL="0" indent="0">
              <a:buNone/>
              <a:defRPr sz="600"/>
            </a:lvl1pPr>
            <a:lvl2pPr marL="215524" indent="0">
              <a:buNone/>
              <a:defRPr sz="600"/>
            </a:lvl2pPr>
            <a:lvl3pPr marL="431048" indent="0">
              <a:buNone/>
              <a:defRPr sz="500"/>
            </a:lvl3pPr>
            <a:lvl4pPr marL="646572" indent="0">
              <a:buNone/>
              <a:defRPr sz="400"/>
            </a:lvl4pPr>
            <a:lvl5pPr marL="862096" indent="0">
              <a:buNone/>
              <a:defRPr sz="400"/>
            </a:lvl5pPr>
            <a:lvl6pPr marL="1077620" indent="0">
              <a:buNone/>
              <a:defRPr sz="400"/>
            </a:lvl6pPr>
            <a:lvl7pPr marL="1293144" indent="0">
              <a:buNone/>
              <a:defRPr sz="400"/>
            </a:lvl7pPr>
            <a:lvl8pPr marL="1508669" indent="0">
              <a:buNone/>
              <a:defRPr sz="400"/>
            </a:lvl8pPr>
            <a:lvl9pPr marL="1724193" indent="0">
              <a:buNone/>
              <a:defRPr sz="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5331348-D748-47DC-9C0B-CC026149C432}" type="datetimeFigureOut">
              <a:rPr kumimoji="1" lang="ja-JP" altLang="en-US" smtClean="0"/>
              <a:pPr/>
              <a:t>2013/1/11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F1076D-6D72-4081-B6E2-0B681D2E107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04721" y="601059"/>
            <a:ext cx="1740694" cy="482410"/>
          </a:xfrm>
        </p:spPr>
        <p:txBody>
          <a:bodyPr anchor="b">
            <a:normAutofit/>
          </a:bodyPr>
          <a:lstStyle>
            <a:lvl1pPr algn="l">
              <a:defRPr sz="1100" b="0"/>
            </a:lvl1pPr>
          </a:lstStyle>
          <a:p>
            <a:r>
              <a:rPr lang="ja-JP" altLang="en-US" smtClean="0"/>
              <a:t>マスター タイトルの書式設定</a:t>
            </a:r>
            <a:endParaRPr lang="en-US"/>
          </a:p>
        </p:txBody>
      </p:sp>
      <p:sp>
        <p:nvSpPr>
          <p:cNvPr id="4" name="Text Placeholder 3"/>
          <p:cNvSpPr>
            <a:spLocks noGrp="1"/>
          </p:cNvSpPr>
          <p:nvPr>
            <p:ph type="body" sz="half" idx="2"/>
          </p:nvPr>
        </p:nvSpPr>
        <p:spPr>
          <a:xfrm>
            <a:off x="504721" y="1083469"/>
            <a:ext cx="1740694" cy="1096420"/>
          </a:xfrm>
        </p:spPr>
        <p:txBody>
          <a:bodyPr anchor="t">
            <a:normAutofit/>
          </a:bodyPr>
          <a:lstStyle>
            <a:lvl1pPr marL="0" indent="0">
              <a:buNone/>
              <a:defRPr sz="600"/>
            </a:lvl1pPr>
            <a:lvl2pPr marL="215524" indent="0">
              <a:buNone/>
              <a:defRPr sz="600"/>
            </a:lvl2pPr>
            <a:lvl3pPr marL="431048" indent="0">
              <a:buNone/>
              <a:defRPr sz="500"/>
            </a:lvl3pPr>
            <a:lvl4pPr marL="646572" indent="0">
              <a:buNone/>
              <a:defRPr sz="400"/>
            </a:lvl4pPr>
            <a:lvl5pPr marL="862096" indent="0">
              <a:buNone/>
              <a:defRPr sz="400"/>
            </a:lvl5pPr>
            <a:lvl6pPr marL="1077620" indent="0">
              <a:buNone/>
              <a:defRPr sz="400"/>
            </a:lvl6pPr>
            <a:lvl7pPr marL="1293144" indent="0">
              <a:buNone/>
              <a:defRPr sz="400"/>
            </a:lvl7pPr>
            <a:lvl8pPr marL="1508669" indent="0">
              <a:buNone/>
              <a:defRPr sz="400"/>
            </a:lvl8pPr>
            <a:lvl9pPr marL="1724193" indent="0">
              <a:buNone/>
              <a:defRPr sz="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5331348-D748-47DC-9C0B-CC026149C432}" type="datetimeFigureOut">
              <a:rPr kumimoji="1" lang="ja-JP" altLang="en-US" smtClean="0"/>
              <a:pPr/>
              <a:t>2013/1/11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F1076D-6D72-4081-B6E2-0B681D2E1078}" type="slidenum">
              <a:rPr kumimoji="1" lang="ja-JP" altLang="en-US" smtClean="0"/>
              <a:pPr/>
              <a:t>‹#›</a:t>
            </a:fld>
            <a:endParaRPr kumimoji="1" lang="ja-JP" altLang="en-US"/>
          </a:p>
        </p:txBody>
      </p:sp>
      <p:sp>
        <p:nvSpPr>
          <p:cNvPr id="32" name="Oval 31"/>
          <p:cNvSpPr/>
          <p:nvPr/>
        </p:nvSpPr>
        <p:spPr>
          <a:xfrm>
            <a:off x="2739624" y="622640"/>
            <a:ext cx="543327" cy="47088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lIns="43105" tIns="21552" rIns="43105" bIns="21552" rtlCol="0" anchor="ctr"/>
          <a:lstStyle/>
          <a:p>
            <a:pPr algn="ctr"/>
            <a:endParaRPr lang="en-US"/>
          </a:p>
        </p:txBody>
      </p:sp>
      <p:sp>
        <p:nvSpPr>
          <p:cNvPr id="33" name="Oval 32"/>
          <p:cNvSpPr/>
          <p:nvPr/>
        </p:nvSpPr>
        <p:spPr>
          <a:xfrm>
            <a:off x="2825271" y="611776"/>
            <a:ext cx="415183" cy="35982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lIns="43105" tIns="21552" rIns="43105" bIns="21552" rtlCol="0" anchor="ctr"/>
          <a:lstStyle/>
          <a:p>
            <a:pPr algn="ctr"/>
            <a:endParaRPr lang="en-US"/>
          </a:p>
        </p:txBody>
      </p:sp>
      <p:sp>
        <p:nvSpPr>
          <p:cNvPr id="29" name="Oval 28"/>
          <p:cNvSpPr/>
          <p:nvPr/>
        </p:nvSpPr>
        <p:spPr>
          <a:xfrm>
            <a:off x="2628092" y="820930"/>
            <a:ext cx="301182" cy="26102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lIns="43105" tIns="21552" rIns="43105" bIns="21552" rtlCol="0" anchor="ctr"/>
          <a:lstStyle/>
          <a:p>
            <a:pPr algn="ctr"/>
            <a:endParaRPr lang="en-US"/>
          </a:p>
        </p:txBody>
      </p:sp>
      <p:sp>
        <p:nvSpPr>
          <p:cNvPr id="31" name="Oval 30"/>
          <p:cNvSpPr/>
          <p:nvPr/>
        </p:nvSpPr>
        <p:spPr>
          <a:xfrm>
            <a:off x="2712073" y="784902"/>
            <a:ext cx="244794" cy="21215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lIns="43105" tIns="21552" rIns="43105" bIns="21552" rtlCol="0" anchor="ctr"/>
          <a:lstStyle/>
          <a:p>
            <a:pPr algn="ctr"/>
            <a:endParaRPr lang="en-US"/>
          </a:p>
        </p:txBody>
      </p:sp>
      <p:sp>
        <p:nvSpPr>
          <p:cNvPr id="28" name="Oval 27"/>
          <p:cNvSpPr/>
          <p:nvPr/>
        </p:nvSpPr>
        <p:spPr>
          <a:xfrm>
            <a:off x="2359381" y="902818"/>
            <a:ext cx="128301" cy="11119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lIns="43105" tIns="21552" rIns="43105" bIns="21552" rtlCol="0" anchor="ctr"/>
          <a:lstStyle/>
          <a:p>
            <a:pPr algn="ctr"/>
            <a:endParaRPr lang="en-US"/>
          </a:p>
        </p:txBody>
      </p:sp>
      <p:sp>
        <p:nvSpPr>
          <p:cNvPr id="30" name="Oval 29"/>
          <p:cNvSpPr/>
          <p:nvPr/>
        </p:nvSpPr>
        <p:spPr>
          <a:xfrm>
            <a:off x="3066046" y="430333"/>
            <a:ext cx="128301" cy="11119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lIns="43105" tIns="21552" rIns="43105" bIns="21552" rtlCol="0" anchor="ctr"/>
          <a:lstStyle/>
          <a:p>
            <a:pPr algn="ctr"/>
            <a:endParaRPr lang="en-US"/>
          </a:p>
        </p:txBody>
      </p:sp>
      <p:sp>
        <p:nvSpPr>
          <p:cNvPr id="34" name="Oval 33"/>
          <p:cNvSpPr/>
          <p:nvPr/>
        </p:nvSpPr>
        <p:spPr>
          <a:xfrm>
            <a:off x="2529798" y="820930"/>
            <a:ext cx="98720" cy="85557"/>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lIns="43105" tIns="21552" rIns="43105" bIns="21552" rtlCol="0" anchor="ctr"/>
          <a:lstStyle/>
          <a:p>
            <a:pPr algn="ctr"/>
            <a:endParaRPr lang="en-US"/>
          </a:p>
        </p:txBody>
      </p:sp>
      <p:sp>
        <p:nvSpPr>
          <p:cNvPr id="35" name="Oval 34"/>
          <p:cNvSpPr/>
          <p:nvPr/>
        </p:nvSpPr>
        <p:spPr>
          <a:xfrm>
            <a:off x="3074401" y="459590"/>
            <a:ext cx="98720" cy="85557"/>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lIns="43105" tIns="21552" rIns="43105" bIns="21552" rtlCol="0" anchor="ctr"/>
          <a:lstStyle/>
          <a:p>
            <a:pPr algn="ctr"/>
            <a:endParaRPr lang="en-US"/>
          </a:p>
        </p:txBody>
      </p:sp>
      <p:sp>
        <p:nvSpPr>
          <p:cNvPr id="18" name="Picture Placeholder 17"/>
          <p:cNvSpPr>
            <a:spLocks noGrp="1"/>
          </p:cNvSpPr>
          <p:nvPr>
            <p:ph type="pic" sz="quarter" idx="14"/>
          </p:nvPr>
        </p:nvSpPr>
        <p:spPr>
          <a:xfrm>
            <a:off x="2438400" y="693420"/>
            <a:ext cx="1714500" cy="1485900"/>
          </a:xfrm>
          <a:prstGeom prst="ellipse">
            <a:avLst/>
          </a:prstGeom>
          <a:ln w="76200">
            <a:solidFill>
              <a:schemeClr val="bg2">
                <a:lumMod val="75000"/>
              </a:schemeClr>
            </a:solidFill>
          </a:ln>
        </p:spPr>
        <p:txBody>
          <a:bodyPr/>
          <a:lstStyle/>
          <a:p>
            <a:r>
              <a:rPr lang="ja-JP" altLang="en-US" smtClean="0"/>
              <a:t>アイコンをクリックして図を追加</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19" name="Group 218"/>
          <p:cNvGrpSpPr/>
          <p:nvPr/>
        </p:nvGrpSpPr>
        <p:grpSpPr>
          <a:xfrm>
            <a:off x="3279082" y="28738"/>
            <a:ext cx="1287756" cy="2945396"/>
            <a:chOff x="6558164" y="66319"/>
            <a:chExt cx="2575511" cy="6797067"/>
          </a:xfrm>
        </p:grpSpPr>
        <p:grpSp>
          <p:nvGrpSpPr>
            <p:cNvPr id="220" name="Group 62"/>
            <p:cNvGrpSpPr/>
            <p:nvPr/>
          </p:nvGrpSpPr>
          <p:grpSpPr>
            <a:xfrm>
              <a:off x="6924386" y="66319"/>
              <a:ext cx="2173634" cy="6673398"/>
              <a:chOff x="6924386" y="66319"/>
              <a:chExt cx="2173634" cy="6673398"/>
            </a:xfrm>
          </p:grpSpPr>
          <p:grpSp>
            <p:nvGrpSpPr>
              <p:cNvPr id="224" name="Group 44"/>
              <p:cNvGrpSpPr/>
              <p:nvPr/>
            </p:nvGrpSpPr>
            <p:grpSpPr>
              <a:xfrm>
                <a:off x="6924386" y="66319"/>
                <a:ext cx="2066032" cy="6673398"/>
                <a:chOff x="6924386" y="66319"/>
                <a:chExt cx="2066032" cy="6673398"/>
              </a:xfrm>
            </p:grpSpPr>
            <p:sp>
              <p:nvSpPr>
                <p:cNvPr id="234" name="Freeform 233"/>
                <p:cNvSpPr>
                  <a:spLocks noChangeAspect="1" noEditPoints="1"/>
                </p:cNvSpPr>
                <p:nvPr/>
              </p:nvSpPr>
              <p:spPr bwMode="auto">
                <a:xfrm rot="879737">
                  <a:off x="7130233" y="66319"/>
                  <a:ext cx="609204" cy="662248"/>
                </a:xfrm>
                <a:custGeom>
                  <a:avLst/>
                  <a:gdLst>
                    <a:gd name="T0" fmla="*/ 748 w 758"/>
                    <a:gd name="T1" fmla="*/ 508 h 824"/>
                    <a:gd name="T2" fmla="*/ 550 w 758"/>
                    <a:gd name="T3" fmla="*/ 490 h 824"/>
                    <a:gd name="T4" fmla="*/ 512 w 758"/>
                    <a:gd name="T5" fmla="*/ 448 h 824"/>
                    <a:gd name="T6" fmla="*/ 500 w 758"/>
                    <a:gd name="T7" fmla="*/ 408 h 824"/>
                    <a:gd name="T8" fmla="*/ 550 w 758"/>
                    <a:gd name="T9" fmla="*/ 334 h 824"/>
                    <a:gd name="T10" fmla="*/ 744 w 758"/>
                    <a:gd name="T11" fmla="*/ 324 h 824"/>
                    <a:gd name="T12" fmla="*/ 700 w 758"/>
                    <a:gd name="T13" fmla="*/ 246 h 824"/>
                    <a:gd name="T14" fmla="*/ 728 w 758"/>
                    <a:gd name="T15" fmla="*/ 196 h 824"/>
                    <a:gd name="T16" fmla="*/ 620 w 758"/>
                    <a:gd name="T17" fmla="*/ 248 h 824"/>
                    <a:gd name="T18" fmla="*/ 534 w 758"/>
                    <a:gd name="T19" fmla="*/ 306 h 824"/>
                    <a:gd name="T20" fmla="*/ 482 w 758"/>
                    <a:gd name="T21" fmla="*/ 314 h 824"/>
                    <a:gd name="T22" fmla="*/ 456 w 758"/>
                    <a:gd name="T23" fmla="*/ 310 h 824"/>
                    <a:gd name="T24" fmla="*/ 410 w 758"/>
                    <a:gd name="T25" fmla="*/ 268 h 824"/>
                    <a:gd name="T26" fmla="*/ 396 w 758"/>
                    <a:gd name="T27" fmla="*/ 202 h 824"/>
                    <a:gd name="T28" fmla="*/ 396 w 758"/>
                    <a:gd name="T29" fmla="*/ 66 h 824"/>
                    <a:gd name="T30" fmla="*/ 388 w 758"/>
                    <a:gd name="T31" fmla="*/ 0 h 824"/>
                    <a:gd name="T32" fmla="*/ 310 w 758"/>
                    <a:gd name="T33" fmla="*/ 16 h 824"/>
                    <a:gd name="T34" fmla="*/ 360 w 758"/>
                    <a:gd name="T35" fmla="*/ 144 h 824"/>
                    <a:gd name="T36" fmla="*/ 358 w 758"/>
                    <a:gd name="T37" fmla="*/ 230 h 824"/>
                    <a:gd name="T38" fmla="*/ 320 w 758"/>
                    <a:gd name="T39" fmla="*/ 306 h 824"/>
                    <a:gd name="T40" fmla="*/ 280 w 758"/>
                    <a:gd name="T41" fmla="*/ 314 h 824"/>
                    <a:gd name="T42" fmla="*/ 224 w 758"/>
                    <a:gd name="T43" fmla="*/ 304 h 824"/>
                    <a:gd name="T44" fmla="*/ 136 w 758"/>
                    <a:gd name="T45" fmla="*/ 250 h 824"/>
                    <a:gd name="T46" fmla="*/ 30 w 758"/>
                    <a:gd name="T47" fmla="*/ 198 h 824"/>
                    <a:gd name="T48" fmla="*/ 0 w 758"/>
                    <a:gd name="T49" fmla="*/ 264 h 824"/>
                    <a:gd name="T50" fmla="*/ 138 w 758"/>
                    <a:gd name="T51" fmla="*/ 296 h 824"/>
                    <a:gd name="T52" fmla="*/ 208 w 758"/>
                    <a:gd name="T53" fmla="*/ 334 h 824"/>
                    <a:gd name="T54" fmla="*/ 258 w 758"/>
                    <a:gd name="T55" fmla="*/ 408 h 824"/>
                    <a:gd name="T56" fmla="*/ 246 w 758"/>
                    <a:gd name="T57" fmla="*/ 448 h 824"/>
                    <a:gd name="T58" fmla="*/ 210 w 758"/>
                    <a:gd name="T59" fmla="*/ 492 h 824"/>
                    <a:gd name="T60" fmla="*/ 118 w 758"/>
                    <a:gd name="T61" fmla="*/ 540 h 824"/>
                    <a:gd name="T62" fmla="*/ 38 w 758"/>
                    <a:gd name="T63" fmla="*/ 592 h 824"/>
                    <a:gd name="T64" fmla="*/ 76 w 758"/>
                    <a:gd name="T65" fmla="*/ 608 h 824"/>
                    <a:gd name="T66" fmla="*/ 122 w 758"/>
                    <a:gd name="T67" fmla="*/ 686 h 824"/>
                    <a:gd name="T68" fmla="*/ 228 w 758"/>
                    <a:gd name="T69" fmla="*/ 520 h 824"/>
                    <a:gd name="T70" fmla="*/ 282 w 758"/>
                    <a:gd name="T71" fmla="*/ 508 h 824"/>
                    <a:gd name="T72" fmla="*/ 334 w 758"/>
                    <a:gd name="T73" fmla="*/ 528 h 824"/>
                    <a:gd name="T74" fmla="*/ 362 w 758"/>
                    <a:gd name="T75" fmla="*/ 598 h 824"/>
                    <a:gd name="T76" fmla="*/ 280 w 758"/>
                    <a:gd name="T77" fmla="*/ 778 h 824"/>
                    <a:gd name="T78" fmla="*/ 362 w 758"/>
                    <a:gd name="T79" fmla="*/ 772 h 824"/>
                    <a:gd name="T80" fmla="*/ 396 w 758"/>
                    <a:gd name="T81" fmla="*/ 796 h 824"/>
                    <a:gd name="T82" fmla="*/ 480 w 758"/>
                    <a:gd name="T83" fmla="*/ 778 h 824"/>
                    <a:gd name="T84" fmla="*/ 396 w 758"/>
                    <a:gd name="T85" fmla="*/ 600 h 824"/>
                    <a:gd name="T86" fmla="*/ 414 w 758"/>
                    <a:gd name="T87" fmla="*/ 546 h 824"/>
                    <a:gd name="T88" fmla="*/ 466 w 758"/>
                    <a:gd name="T89" fmla="*/ 508 h 824"/>
                    <a:gd name="T90" fmla="*/ 522 w 758"/>
                    <a:gd name="T91" fmla="*/ 520 h 824"/>
                    <a:gd name="T92" fmla="*/ 602 w 758"/>
                    <a:gd name="T93" fmla="*/ 562 h 824"/>
                    <a:gd name="T94" fmla="*/ 698 w 758"/>
                    <a:gd name="T95" fmla="*/ 664 h 824"/>
                    <a:gd name="T96" fmla="*/ 740 w 758"/>
                    <a:gd name="T97" fmla="*/ 606 h 824"/>
                    <a:gd name="T98" fmla="*/ 324 w 758"/>
                    <a:gd name="T99" fmla="*/ 398 h 824"/>
                    <a:gd name="T100" fmla="*/ 340 w 758"/>
                    <a:gd name="T101" fmla="*/ 452 h 824"/>
                    <a:gd name="T102" fmla="*/ 360 w 758"/>
                    <a:gd name="T103" fmla="*/ 380 h 824"/>
                    <a:gd name="T104" fmla="*/ 414 w 758"/>
                    <a:gd name="T105" fmla="*/ 352 h 824"/>
                    <a:gd name="T106" fmla="*/ 414 w 758"/>
                    <a:gd name="T107" fmla="*/ 472 h 824"/>
                    <a:gd name="T108" fmla="*/ 434 w 758"/>
                    <a:gd name="T109" fmla="*/ 424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58" h="824">
                      <a:moveTo>
                        <a:pt x="700" y="576"/>
                      </a:moveTo>
                      <a:lnTo>
                        <a:pt x="758" y="558"/>
                      </a:lnTo>
                      <a:lnTo>
                        <a:pt x="756" y="548"/>
                      </a:lnTo>
                      <a:lnTo>
                        <a:pt x="686" y="566"/>
                      </a:lnTo>
                      <a:lnTo>
                        <a:pt x="686" y="566"/>
                      </a:lnTo>
                      <a:lnTo>
                        <a:pt x="640" y="538"/>
                      </a:lnTo>
                      <a:lnTo>
                        <a:pt x="748" y="508"/>
                      </a:lnTo>
                      <a:lnTo>
                        <a:pt x="746" y="496"/>
                      </a:lnTo>
                      <a:lnTo>
                        <a:pt x="620" y="528"/>
                      </a:lnTo>
                      <a:lnTo>
                        <a:pt x="620" y="528"/>
                      </a:lnTo>
                      <a:lnTo>
                        <a:pt x="568" y="502"/>
                      </a:lnTo>
                      <a:lnTo>
                        <a:pt x="568" y="502"/>
                      </a:lnTo>
                      <a:lnTo>
                        <a:pt x="550" y="492"/>
                      </a:lnTo>
                      <a:lnTo>
                        <a:pt x="550" y="490"/>
                      </a:lnTo>
                      <a:lnTo>
                        <a:pt x="550" y="490"/>
                      </a:lnTo>
                      <a:lnTo>
                        <a:pt x="550" y="488"/>
                      </a:lnTo>
                      <a:lnTo>
                        <a:pt x="546" y="484"/>
                      </a:lnTo>
                      <a:lnTo>
                        <a:pt x="518" y="456"/>
                      </a:lnTo>
                      <a:lnTo>
                        <a:pt x="518" y="456"/>
                      </a:lnTo>
                      <a:lnTo>
                        <a:pt x="512" y="448"/>
                      </a:lnTo>
                      <a:lnTo>
                        <a:pt x="512" y="448"/>
                      </a:lnTo>
                      <a:lnTo>
                        <a:pt x="504" y="432"/>
                      </a:lnTo>
                      <a:lnTo>
                        <a:pt x="500" y="414"/>
                      </a:lnTo>
                      <a:lnTo>
                        <a:pt x="500" y="414"/>
                      </a:lnTo>
                      <a:lnTo>
                        <a:pt x="500" y="412"/>
                      </a:lnTo>
                      <a:lnTo>
                        <a:pt x="500" y="412"/>
                      </a:lnTo>
                      <a:lnTo>
                        <a:pt x="500" y="408"/>
                      </a:lnTo>
                      <a:lnTo>
                        <a:pt x="500" y="408"/>
                      </a:lnTo>
                      <a:lnTo>
                        <a:pt x="504" y="392"/>
                      </a:lnTo>
                      <a:lnTo>
                        <a:pt x="512" y="374"/>
                      </a:lnTo>
                      <a:lnTo>
                        <a:pt x="512" y="374"/>
                      </a:lnTo>
                      <a:lnTo>
                        <a:pt x="518" y="366"/>
                      </a:lnTo>
                      <a:lnTo>
                        <a:pt x="518" y="366"/>
                      </a:lnTo>
                      <a:lnTo>
                        <a:pt x="546" y="340"/>
                      </a:lnTo>
                      <a:lnTo>
                        <a:pt x="550" y="334"/>
                      </a:lnTo>
                      <a:lnTo>
                        <a:pt x="550" y="332"/>
                      </a:lnTo>
                      <a:lnTo>
                        <a:pt x="548" y="330"/>
                      </a:lnTo>
                      <a:lnTo>
                        <a:pt x="548" y="330"/>
                      </a:lnTo>
                      <a:lnTo>
                        <a:pt x="568" y="320"/>
                      </a:lnTo>
                      <a:lnTo>
                        <a:pt x="568" y="320"/>
                      </a:lnTo>
                      <a:lnTo>
                        <a:pt x="620" y="294"/>
                      </a:lnTo>
                      <a:lnTo>
                        <a:pt x="744" y="324"/>
                      </a:lnTo>
                      <a:lnTo>
                        <a:pt x="746" y="312"/>
                      </a:lnTo>
                      <a:lnTo>
                        <a:pt x="640" y="282"/>
                      </a:lnTo>
                      <a:lnTo>
                        <a:pt x="640" y="282"/>
                      </a:lnTo>
                      <a:lnTo>
                        <a:pt x="686" y="254"/>
                      </a:lnTo>
                      <a:lnTo>
                        <a:pt x="754" y="272"/>
                      </a:lnTo>
                      <a:lnTo>
                        <a:pt x="758" y="262"/>
                      </a:lnTo>
                      <a:lnTo>
                        <a:pt x="700" y="246"/>
                      </a:lnTo>
                      <a:lnTo>
                        <a:pt x="700" y="246"/>
                      </a:lnTo>
                      <a:lnTo>
                        <a:pt x="720" y="230"/>
                      </a:lnTo>
                      <a:lnTo>
                        <a:pt x="740" y="216"/>
                      </a:lnTo>
                      <a:lnTo>
                        <a:pt x="742" y="214"/>
                      </a:lnTo>
                      <a:lnTo>
                        <a:pt x="732" y="196"/>
                      </a:lnTo>
                      <a:lnTo>
                        <a:pt x="728" y="196"/>
                      </a:lnTo>
                      <a:lnTo>
                        <a:pt x="728" y="196"/>
                      </a:lnTo>
                      <a:lnTo>
                        <a:pt x="704" y="206"/>
                      </a:lnTo>
                      <a:lnTo>
                        <a:pt x="682" y="216"/>
                      </a:lnTo>
                      <a:lnTo>
                        <a:pt x="696" y="156"/>
                      </a:lnTo>
                      <a:lnTo>
                        <a:pt x="686" y="154"/>
                      </a:lnTo>
                      <a:lnTo>
                        <a:pt x="666" y="222"/>
                      </a:lnTo>
                      <a:lnTo>
                        <a:pt x="666" y="222"/>
                      </a:lnTo>
                      <a:lnTo>
                        <a:pt x="620" y="248"/>
                      </a:lnTo>
                      <a:lnTo>
                        <a:pt x="646" y="140"/>
                      </a:lnTo>
                      <a:lnTo>
                        <a:pt x="636" y="136"/>
                      </a:lnTo>
                      <a:lnTo>
                        <a:pt x="600" y="260"/>
                      </a:lnTo>
                      <a:lnTo>
                        <a:pt x="600" y="260"/>
                      </a:lnTo>
                      <a:lnTo>
                        <a:pt x="552" y="292"/>
                      </a:lnTo>
                      <a:lnTo>
                        <a:pt x="552" y="292"/>
                      </a:lnTo>
                      <a:lnTo>
                        <a:pt x="534" y="306"/>
                      </a:lnTo>
                      <a:lnTo>
                        <a:pt x="532" y="304"/>
                      </a:lnTo>
                      <a:lnTo>
                        <a:pt x="530" y="304"/>
                      </a:lnTo>
                      <a:lnTo>
                        <a:pt x="530" y="304"/>
                      </a:lnTo>
                      <a:lnTo>
                        <a:pt x="522" y="304"/>
                      </a:lnTo>
                      <a:lnTo>
                        <a:pt x="488" y="314"/>
                      </a:lnTo>
                      <a:lnTo>
                        <a:pt x="488" y="314"/>
                      </a:lnTo>
                      <a:lnTo>
                        <a:pt x="482" y="314"/>
                      </a:lnTo>
                      <a:lnTo>
                        <a:pt x="478" y="314"/>
                      </a:lnTo>
                      <a:lnTo>
                        <a:pt x="478" y="314"/>
                      </a:lnTo>
                      <a:lnTo>
                        <a:pt x="476" y="312"/>
                      </a:lnTo>
                      <a:lnTo>
                        <a:pt x="476" y="312"/>
                      </a:lnTo>
                      <a:lnTo>
                        <a:pt x="476" y="312"/>
                      </a:lnTo>
                      <a:lnTo>
                        <a:pt x="476" y="312"/>
                      </a:lnTo>
                      <a:lnTo>
                        <a:pt x="456" y="310"/>
                      </a:lnTo>
                      <a:lnTo>
                        <a:pt x="446" y="308"/>
                      </a:lnTo>
                      <a:lnTo>
                        <a:pt x="438" y="304"/>
                      </a:lnTo>
                      <a:lnTo>
                        <a:pt x="438" y="304"/>
                      </a:lnTo>
                      <a:lnTo>
                        <a:pt x="424" y="292"/>
                      </a:lnTo>
                      <a:lnTo>
                        <a:pt x="414" y="278"/>
                      </a:lnTo>
                      <a:lnTo>
                        <a:pt x="414" y="278"/>
                      </a:lnTo>
                      <a:lnTo>
                        <a:pt x="410" y="268"/>
                      </a:lnTo>
                      <a:lnTo>
                        <a:pt x="410" y="268"/>
                      </a:lnTo>
                      <a:lnTo>
                        <a:pt x="400" y="230"/>
                      </a:lnTo>
                      <a:lnTo>
                        <a:pt x="398" y="224"/>
                      </a:lnTo>
                      <a:lnTo>
                        <a:pt x="396" y="224"/>
                      </a:lnTo>
                      <a:lnTo>
                        <a:pt x="394" y="224"/>
                      </a:lnTo>
                      <a:lnTo>
                        <a:pt x="394" y="224"/>
                      </a:lnTo>
                      <a:lnTo>
                        <a:pt x="396" y="202"/>
                      </a:lnTo>
                      <a:lnTo>
                        <a:pt x="396" y="202"/>
                      </a:lnTo>
                      <a:lnTo>
                        <a:pt x="398" y="142"/>
                      </a:lnTo>
                      <a:lnTo>
                        <a:pt x="486" y="52"/>
                      </a:lnTo>
                      <a:lnTo>
                        <a:pt x="478" y="44"/>
                      </a:lnTo>
                      <a:lnTo>
                        <a:pt x="398" y="120"/>
                      </a:lnTo>
                      <a:lnTo>
                        <a:pt x="398" y="120"/>
                      </a:lnTo>
                      <a:lnTo>
                        <a:pt x="396" y="66"/>
                      </a:lnTo>
                      <a:lnTo>
                        <a:pt x="446" y="16"/>
                      </a:lnTo>
                      <a:lnTo>
                        <a:pt x="438" y="8"/>
                      </a:lnTo>
                      <a:lnTo>
                        <a:pt x="396" y="50"/>
                      </a:lnTo>
                      <a:lnTo>
                        <a:pt x="396" y="50"/>
                      </a:lnTo>
                      <a:lnTo>
                        <a:pt x="394" y="26"/>
                      </a:lnTo>
                      <a:lnTo>
                        <a:pt x="390" y="2"/>
                      </a:lnTo>
                      <a:lnTo>
                        <a:pt x="388" y="0"/>
                      </a:lnTo>
                      <a:lnTo>
                        <a:pt x="368" y="0"/>
                      </a:lnTo>
                      <a:lnTo>
                        <a:pt x="368" y="2"/>
                      </a:lnTo>
                      <a:lnTo>
                        <a:pt x="368" y="2"/>
                      </a:lnTo>
                      <a:lnTo>
                        <a:pt x="364" y="28"/>
                      </a:lnTo>
                      <a:lnTo>
                        <a:pt x="360" y="52"/>
                      </a:lnTo>
                      <a:lnTo>
                        <a:pt x="316" y="10"/>
                      </a:lnTo>
                      <a:lnTo>
                        <a:pt x="310" y="16"/>
                      </a:lnTo>
                      <a:lnTo>
                        <a:pt x="360" y="68"/>
                      </a:lnTo>
                      <a:lnTo>
                        <a:pt x="360" y="68"/>
                      </a:lnTo>
                      <a:lnTo>
                        <a:pt x="358" y="122"/>
                      </a:lnTo>
                      <a:lnTo>
                        <a:pt x="278" y="44"/>
                      </a:lnTo>
                      <a:lnTo>
                        <a:pt x="270" y="52"/>
                      </a:lnTo>
                      <a:lnTo>
                        <a:pt x="360" y="144"/>
                      </a:lnTo>
                      <a:lnTo>
                        <a:pt x="360" y="144"/>
                      </a:lnTo>
                      <a:lnTo>
                        <a:pt x="362" y="202"/>
                      </a:lnTo>
                      <a:lnTo>
                        <a:pt x="362" y="202"/>
                      </a:lnTo>
                      <a:lnTo>
                        <a:pt x="364" y="224"/>
                      </a:lnTo>
                      <a:lnTo>
                        <a:pt x="362" y="224"/>
                      </a:lnTo>
                      <a:lnTo>
                        <a:pt x="362" y="224"/>
                      </a:lnTo>
                      <a:lnTo>
                        <a:pt x="360" y="224"/>
                      </a:lnTo>
                      <a:lnTo>
                        <a:pt x="358" y="230"/>
                      </a:lnTo>
                      <a:lnTo>
                        <a:pt x="348" y="268"/>
                      </a:lnTo>
                      <a:lnTo>
                        <a:pt x="348" y="268"/>
                      </a:lnTo>
                      <a:lnTo>
                        <a:pt x="344" y="278"/>
                      </a:lnTo>
                      <a:lnTo>
                        <a:pt x="344" y="278"/>
                      </a:lnTo>
                      <a:lnTo>
                        <a:pt x="334" y="294"/>
                      </a:lnTo>
                      <a:lnTo>
                        <a:pt x="320" y="306"/>
                      </a:lnTo>
                      <a:lnTo>
                        <a:pt x="320" y="306"/>
                      </a:lnTo>
                      <a:lnTo>
                        <a:pt x="312" y="310"/>
                      </a:lnTo>
                      <a:lnTo>
                        <a:pt x="302" y="312"/>
                      </a:lnTo>
                      <a:lnTo>
                        <a:pt x="292" y="314"/>
                      </a:lnTo>
                      <a:lnTo>
                        <a:pt x="282" y="314"/>
                      </a:lnTo>
                      <a:lnTo>
                        <a:pt x="282" y="314"/>
                      </a:lnTo>
                      <a:lnTo>
                        <a:pt x="280" y="314"/>
                      </a:lnTo>
                      <a:lnTo>
                        <a:pt x="280" y="314"/>
                      </a:lnTo>
                      <a:lnTo>
                        <a:pt x="270" y="312"/>
                      </a:lnTo>
                      <a:lnTo>
                        <a:pt x="270" y="312"/>
                      </a:lnTo>
                      <a:lnTo>
                        <a:pt x="236" y="302"/>
                      </a:lnTo>
                      <a:lnTo>
                        <a:pt x="228" y="302"/>
                      </a:lnTo>
                      <a:lnTo>
                        <a:pt x="224" y="302"/>
                      </a:lnTo>
                      <a:lnTo>
                        <a:pt x="224" y="304"/>
                      </a:lnTo>
                      <a:lnTo>
                        <a:pt x="224" y="304"/>
                      </a:lnTo>
                      <a:lnTo>
                        <a:pt x="206" y="292"/>
                      </a:lnTo>
                      <a:lnTo>
                        <a:pt x="206" y="292"/>
                      </a:lnTo>
                      <a:lnTo>
                        <a:pt x="156" y="260"/>
                      </a:lnTo>
                      <a:lnTo>
                        <a:pt x="120" y="140"/>
                      </a:lnTo>
                      <a:lnTo>
                        <a:pt x="110" y="142"/>
                      </a:lnTo>
                      <a:lnTo>
                        <a:pt x="136" y="250"/>
                      </a:lnTo>
                      <a:lnTo>
                        <a:pt x="136" y="250"/>
                      </a:lnTo>
                      <a:lnTo>
                        <a:pt x="90" y="224"/>
                      </a:lnTo>
                      <a:lnTo>
                        <a:pt x="70" y="156"/>
                      </a:lnTo>
                      <a:lnTo>
                        <a:pt x="60" y="158"/>
                      </a:lnTo>
                      <a:lnTo>
                        <a:pt x="74" y="216"/>
                      </a:lnTo>
                      <a:lnTo>
                        <a:pt x="74" y="216"/>
                      </a:lnTo>
                      <a:lnTo>
                        <a:pt x="52" y="206"/>
                      </a:lnTo>
                      <a:lnTo>
                        <a:pt x="30" y="198"/>
                      </a:lnTo>
                      <a:lnTo>
                        <a:pt x="26" y="196"/>
                      </a:lnTo>
                      <a:lnTo>
                        <a:pt x="16" y="214"/>
                      </a:lnTo>
                      <a:lnTo>
                        <a:pt x="18" y="216"/>
                      </a:lnTo>
                      <a:lnTo>
                        <a:pt x="18" y="216"/>
                      </a:lnTo>
                      <a:lnTo>
                        <a:pt x="38" y="232"/>
                      </a:lnTo>
                      <a:lnTo>
                        <a:pt x="58" y="248"/>
                      </a:lnTo>
                      <a:lnTo>
                        <a:pt x="0" y="264"/>
                      </a:lnTo>
                      <a:lnTo>
                        <a:pt x="2" y="274"/>
                      </a:lnTo>
                      <a:lnTo>
                        <a:pt x="72" y="256"/>
                      </a:lnTo>
                      <a:lnTo>
                        <a:pt x="72" y="256"/>
                      </a:lnTo>
                      <a:lnTo>
                        <a:pt x="118" y="284"/>
                      </a:lnTo>
                      <a:lnTo>
                        <a:pt x="10" y="316"/>
                      </a:lnTo>
                      <a:lnTo>
                        <a:pt x="12" y="326"/>
                      </a:lnTo>
                      <a:lnTo>
                        <a:pt x="138" y="296"/>
                      </a:lnTo>
                      <a:lnTo>
                        <a:pt x="138" y="296"/>
                      </a:lnTo>
                      <a:lnTo>
                        <a:pt x="190" y="322"/>
                      </a:lnTo>
                      <a:lnTo>
                        <a:pt x="190" y="322"/>
                      </a:lnTo>
                      <a:lnTo>
                        <a:pt x="208" y="332"/>
                      </a:lnTo>
                      <a:lnTo>
                        <a:pt x="208" y="332"/>
                      </a:lnTo>
                      <a:lnTo>
                        <a:pt x="208" y="332"/>
                      </a:lnTo>
                      <a:lnTo>
                        <a:pt x="208" y="334"/>
                      </a:lnTo>
                      <a:lnTo>
                        <a:pt x="212" y="340"/>
                      </a:lnTo>
                      <a:lnTo>
                        <a:pt x="240" y="366"/>
                      </a:lnTo>
                      <a:lnTo>
                        <a:pt x="240" y="366"/>
                      </a:lnTo>
                      <a:lnTo>
                        <a:pt x="246" y="374"/>
                      </a:lnTo>
                      <a:lnTo>
                        <a:pt x="246" y="374"/>
                      </a:lnTo>
                      <a:lnTo>
                        <a:pt x="254" y="392"/>
                      </a:lnTo>
                      <a:lnTo>
                        <a:pt x="258" y="408"/>
                      </a:lnTo>
                      <a:lnTo>
                        <a:pt x="258" y="408"/>
                      </a:lnTo>
                      <a:lnTo>
                        <a:pt x="258" y="412"/>
                      </a:lnTo>
                      <a:lnTo>
                        <a:pt x="258" y="412"/>
                      </a:lnTo>
                      <a:lnTo>
                        <a:pt x="258" y="414"/>
                      </a:lnTo>
                      <a:lnTo>
                        <a:pt x="258" y="414"/>
                      </a:lnTo>
                      <a:lnTo>
                        <a:pt x="254" y="432"/>
                      </a:lnTo>
                      <a:lnTo>
                        <a:pt x="246" y="448"/>
                      </a:lnTo>
                      <a:lnTo>
                        <a:pt x="246" y="448"/>
                      </a:lnTo>
                      <a:lnTo>
                        <a:pt x="240" y="456"/>
                      </a:lnTo>
                      <a:lnTo>
                        <a:pt x="240" y="456"/>
                      </a:lnTo>
                      <a:lnTo>
                        <a:pt x="212" y="484"/>
                      </a:lnTo>
                      <a:lnTo>
                        <a:pt x="208" y="488"/>
                      </a:lnTo>
                      <a:lnTo>
                        <a:pt x="208" y="490"/>
                      </a:lnTo>
                      <a:lnTo>
                        <a:pt x="210" y="492"/>
                      </a:lnTo>
                      <a:lnTo>
                        <a:pt x="210" y="492"/>
                      </a:lnTo>
                      <a:lnTo>
                        <a:pt x="190" y="502"/>
                      </a:lnTo>
                      <a:lnTo>
                        <a:pt x="190" y="502"/>
                      </a:lnTo>
                      <a:lnTo>
                        <a:pt x="138" y="530"/>
                      </a:lnTo>
                      <a:lnTo>
                        <a:pt x="14" y="500"/>
                      </a:lnTo>
                      <a:lnTo>
                        <a:pt x="12" y="510"/>
                      </a:lnTo>
                      <a:lnTo>
                        <a:pt x="118" y="540"/>
                      </a:lnTo>
                      <a:lnTo>
                        <a:pt x="118" y="540"/>
                      </a:lnTo>
                      <a:lnTo>
                        <a:pt x="72" y="568"/>
                      </a:lnTo>
                      <a:lnTo>
                        <a:pt x="4" y="552"/>
                      </a:lnTo>
                      <a:lnTo>
                        <a:pt x="0" y="560"/>
                      </a:lnTo>
                      <a:lnTo>
                        <a:pt x="58" y="578"/>
                      </a:lnTo>
                      <a:lnTo>
                        <a:pt x="58" y="578"/>
                      </a:lnTo>
                      <a:lnTo>
                        <a:pt x="38" y="592"/>
                      </a:lnTo>
                      <a:lnTo>
                        <a:pt x="18" y="608"/>
                      </a:lnTo>
                      <a:lnTo>
                        <a:pt x="16" y="610"/>
                      </a:lnTo>
                      <a:lnTo>
                        <a:pt x="26" y="628"/>
                      </a:lnTo>
                      <a:lnTo>
                        <a:pt x="30" y="626"/>
                      </a:lnTo>
                      <a:lnTo>
                        <a:pt x="30" y="626"/>
                      </a:lnTo>
                      <a:lnTo>
                        <a:pt x="54" y="618"/>
                      </a:lnTo>
                      <a:lnTo>
                        <a:pt x="76" y="608"/>
                      </a:lnTo>
                      <a:lnTo>
                        <a:pt x="62" y="666"/>
                      </a:lnTo>
                      <a:lnTo>
                        <a:pt x="72" y="670"/>
                      </a:lnTo>
                      <a:lnTo>
                        <a:pt x="92" y="600"/>
                      </a:lnTo>
                      <a:lnTo>
                        <a:pt x="92" y="600"/>
                      </a:lnTo>
                      <a:lnTo>
                        <a:pt x="138" y="574"/>
                      </a:lnTo>
                      <a:lnTo>
                        <a:pt x="112" y="682"/>
                      </a:lnTo>
                      <a:lnTo>
                        <a:pt x="122" y="686"/>
                      </a:lnTo>
                      <a:lnTo>
                        <a:pt x="158" y="562"/>
                      </a:lnTo>
                      <a:lnTo>
                        <a:pt x="158" y="562"/>
                      </a:lnTo>
                      <a:lnTo>
                        <a:pt x="206" y="530"/>
                      </a:lnTo>
                      <a:lnTo>
                        <a:pt x="206" y="530"/>
                      </a:lnTo>
                      <a:lnTo>
                        <a:pt x="224" y="518"/>
                      </a:lnTo>
                      <a:lnTo>
                        <a:pt x="226" y="520"/>
                      </a:lnTo>
                      <a:lnTo>
                        <a:pt x="228" y="520"/>
                      </a:lnTo>
                      <a:lnTo>
                        <a:pt x="228" y="520"/>
                      </a:lnTo>
                      <a:lnTo>
                        <a:pt x="236" y="518"/>
                      </a:lnTo>
                      <a:lnTo>
                        <a:pt x="270" y="510"/>
                      </a:lnTo>
                      <a:lnTo>
                        <a:pt x="270" y="510"/>
                      </a:lnTo>
                      <a:lnTo>
                        <a:pt x="280" y="508"/>
                      </a:lnTo>
                      <a:lnTo>
                        <a:pt x="280" y="508"/>
                      </a:lnTo>
                      <a:lnTo>
                        <a:pt x="282" y="508"/>
                      </a:lnTo>
                      <a:lnTo>
                        <a:pt x="282" y="508"/>
                      </a:lnTo>
                      <a:lnTo>
                        <a:pt x="292" y="508"/>
                      </a:lnTo>
                      <a:lnTo>
                        <a:pt x="302" y="510"/>
                      </a:lnTo>
                      <a:lnTo>
                        <a:pt x="312" y="512"/>
                      </a:lnTo>
                      <a:lnTo>
                        <a:pt x="320" y="516"/>
                      </a:lnTo>
                      <a:lnTo>
                        <a:pt x="320" y="516"/>
                      </a:lnTo>
                      <a:lnTo>
                        <a:pt x="334" y="528"/>
                      </a:lnTo>
                      <a:lnTo>
                        <a:pt x="344" y="544"/>
                      </a:lnTo>
                      <a:lnTo>
                        <a:pt x="344" y="544"/>
                      </a:lnTo>
                      <a:lnTo>
                        <a:pt x="348" y="554"/>
                      </a:lnTo>
                      <a:lnTo>
                        <a:pt x="348" y="554"/>
                      </a:lnTo>
                      <a:lnTo>
                        <a:pt x="358" y="594"/>
                      </a:lnTo>
                      <a:lnTo>
                        <a:pt x="360" y="598"/>
                      </a:lnTo>
                      <a:lnTo>
                        <a:pt x="362" y="598"/>
                      </a:lnTo>
                      <a:lnTo>
                        <a:pt x="364" y="598"/>
                      </a:lnTo>
                      <a:lnTo>
                        <a:pt x="364" y="598"/>
                      </a:lnTo>
                      <a:lnTo>
                        <a:pt x="362" y="622"/>
                      </a:lnTo>
                      <a:lnTo>
                        <a:pt x="362" y="622"/>
                      </a:lnTo>
                      <a:lnTo>
                        <a:pt x="360" y="680"/>
                      </a:lnTo>
                      <a:lnTo>
                        <a:pt x="272" y="772"/>
                      </a:lnTo>
                      <a:lnTo>
                        <a:pt x="280" y="778"/>
                      </a:lnTo>
                      <a:lnTo>
                        <a:pt x="360" y="702"/>
                      </a:lnTo>
                      <a:lnTo>
                        <a:pt x="360" y="702"/>
                      </a:lnTo>
                      <a:lnTo>
                        <a:pt x="362" y="756"/>
                      </a:lnTo>
                      <a:lnTo>
                        <a:pt x="312" y="806"/>
                      </a:lnTo>
                      <a:lnTo>
                        <a:pt x="320" y="814"/>
                      </a:lnTo>
                      <a:lnTo>
                        <a:pt x="362" y="772"/>
                      </a:lnTo>
                      <a:lnTo>
                        <a:pt x="362" y="772"/>
                      </a:lnTo>
                      <a:lnTo>
                        <a:pt x="364" y="796"/>
                      </a:lnTo>
                      <a:lnTo>
                        <a:pt x="368" y="822"/>
                      </a:lnTo>
                      <a:lnTo>
                        <a:pt x="370" y="824"/>
                      </a:lnTo>
                      <a:lnTo>
                        <a:pt x="390" y="824"/>
                      </a:lnTo>
                      <a:lnTo>
                        <a:pt x="390" y="822"/>
                      </a:lnTo>
                      <a:lnTo>
                        <a:pt x="390" y="822"/>
                      </a:lnTo>
                      <a:lnTo>
                        <a:pt x="396" y="796"/>
                      </a:lnTo>
                      <a:lnTo>
                        <a:pt x="398" y="772"/>
                      </a:lnTo>
                      <a:lnTo>
                        <a:pt x="442" y="814"/>
                      </a:lnTo>
                      <a:lnTo>
                        <a:pt x="448" y="806"/>
                      </a:lnTo>
                      <a:lnTo>
                        <a:pt x="398" y="754"/>
                      </a:lnTo>
                      <a:lnTo>
                        <a:pt x="398" y="754"/>
                      </a:lnTo>
                      <a:lnTo>
                        <a:pt x="400" y="702"/>
                      </a:lnTo>
                      <a:lnTo>
                        <a:pt x="480" y="778"/>
                      </a:lnTo>
                      <a:lnTo>
                        <a:pt x="488" y="770"/>
                      </a:lnTo>
                      <a:lnTo>
                        <a:pt x="400" y="678"/>
                      </a:lnTo>
                      <a:lnTo>
                        <a:pt x="400" y="678"/>
                      </a:lnTo>
                      <a:lnTo>
                        <a:pt x="396" y="620"/>
                      </a:lnTo>
                      <a:lnTo>
                        <a:pt x="396" y="620"/>
                      </a:lnTo>
                      <a:lnTo>
                        <a:pt x="394" y="600"/>
                      </a:lnTo>
                      <a:lnTo>
                        <a:pt x="396" y="600"/>
                      </a:lnTo>
                      <a:lnTo>
                        <a:pt x="396" y="600"/>
                      </a:lnTo>
                      <a:lnTo>
                        <a:pt x="398" y="600"/>
                      </a:lnTo>
                      <a:lnTo>
                        <a:pt x="400" y="594"/>
                      </a:lnTo>
                      <a:lnTo>
                        <a:pt x="410" y="556"/>
                      </a:lnTo>
                      <a:lnTo>
                        <a:pt x="410" y="556"/>
                      </a:lnTo>
                      <a:lnTo>
                        <a:pt x="414" y="546"/>
                      </a:lnTo>
                      <a:lnTo>
                        <a:pt x="414" y="546"/>
                      </a:lnTo>
                      <a:lnTo>
                        <a:pt x="424" y="530"/>
                      </a:lnTo>
                      <a:lnTo>
                        <a:pt x="430" y="522"/>
                      </a:lnTo>
                      <a:lnTo>
                        <a:pt x="438" y="518"/>
                      </a:lnTo>
                      <a:lnTo>
                        <a:pt x="438" y="518"/>
                      </a:lnTo>
                      <a:lnTo>
                        <a:pt x="446" y="514"/>
                      </a:lnTo>
                      <a:lnTo>
                        <a:pt x="456" y="510"/>
                      </a:lnTo>
                      <a:lnTo>
                        <a:pt x="466" y="508"/>
                      </a:lnTo>
                      <a:lnTo>
                        <a:pt x="476" y="508"/>
                      </a:lnTo>
                      <a:lnTo>
                        <a:pt x="476" y="508"/>
                      </a:lnTo>
                      <a:lnTo>
                        <a:pt x="478" y="508"/>
                      </a:lnTo>
                      <a:lnTo>
                        <a:pt x="478" y="508"/>
                      </a:lnTo>
                      <a:lnTo>
                        <a:pt x="488" y="510"/>
                      </a:lnTo>
                      <a:lnTo>
                        <a:pt x="488" y="510"/>
                      </a:lnTo>
                      <a:lnTo>
                        <a:pt x="522" y="520"/>
                      </a:lnTo>
                      <a:lnTo>
                        <a:pt x="530" y="522"/>
                      </a:lnTo>
                      <a:lnTo>
                        <a:pt x="534" y="520"/>
                      </a:lnTo>
                      <a:lnTo>
                        <a:pt x="534" y="518"/>
                      </a:lnTo>
                      <a:lnTo>
                        <a:pt x="534" y="518"/>
                      </a:lnTo>
                      <a:lnTo>
                        <a:pt x="552" y="530"/>
                      </a:lnTo>
                      <a:lnTo>
                        <a:pt x="552" y="530"/>
                      </a:lnTo>
                      <a:lnTo>
                        <a:pt x="602" y="562"/>
                      </a:lnTo>
                      <a:lnTo>
                        <a:pt x="638" y="684"/>
                      </a:lnTo>
                      <a:lnTo>
                        <a:pt x="648" y="680"/>
                      </a:lnTo>
                      <a:lnTo>
                        <a:pt x="622" y="574"/>
                      </a:lnTo>
                      <a:lnTo>
                        <a:pt x="622" y="574"/>
                      </a:lnTo>
                      <a:lnTo>
                        <a:pt x="668" y="600"/>
                      </a:lnTo>
                      <a:lnTo>
                        <a:pt x="688" y="666"/>
                      </a:lnTo>
                      <a:lnTo>
                        <a:pt x="698" y="664"/>
                      </a:lnTo>
                      <a:lnTo>
                        <a:pt x="684" y="606"/>
                      </a:lnTo>
                      <a:lnTo>
                        <a:pt x="684" y="606"/>
                      </a:lnTo>
                      <a:lnTo>
                        <a:pt x="706" y="616"/>
                      </a:lnTo>
                      <a:lnTo>
                        <a:pt x="728" y="626"/>
                      </a:lnTo>
                      <a:lnTo>
                        <a:pt x="732" y="626"/>
                      </a:lnTo>
                      <a:lnTo>
                        <a:pt x="742" y="608"/>
                      </a:lnTo>
                      <a:lnTo>
                        <a:pt x="740" y="606"/>
                      </a:lnTo>
                      <a:lnTo>
                        <a:pt x="740" y="606"/>
                      </a:lnTo>
                      <a:lnTo>
                        <a:pt x="720" y="590"/>
                      </a:lnTo>
                      <a:lnTo>
                        <a:pt x="700" y="576"/>
                      </a:lnTo>
                      <a:lnTo>
                        <a:pt x="700" y="576"/>
                      </a:lnTo>
                      <a:close/>
                      <a:moveTo>
                        <a:pt x="324" y="424"/>
                      </a:moveTo>
                      <a:lnTo>
                        <a:pt x="310" y="412"/>
                      </a:lnTo>
                      <a:lnTo>
                        <a:pt x="324" y="398"/>
                      </a:lnTo>
                      <a:lnTo>
                        <a:pt x="324" y="398"/>
                      </a:lnTo>
                      <a:lnTo>
                        <a:pt x="342" y="412"/>
                      </a:lnTo>
                      <a:lnTo>
                        <a:pt x="342" y="412"/>
                      </a:lnTo>
                      <a:lnTo>
                        <a:pt x="324" y="424"/>
                      </a:lnTo>
                      <a:lnTo>
                        <a:pt x="324" y="424"/>
                      </a:lnTo>
                      <a:close/>
                      <a:moveTo>
                        <a:pt x="344" y="472"/>
                      </a:moveTo>
                      <a:lnTo>
                        <a:pt x="340" y="452"/>
                      </a:lnTo>
                      <a:lnTo>
                        <a:pt x="340" y="452"/>
                      </a:lnTo>
                      <a:lnTo>
                        <a:pt x="360" y="444"/>
                      </a:lnTo>
                      <a:lnTo>
                        <a:pt x="360" y="444"/>
                      </a:lnTo>
                      <a:lnTo>
                        <a:pt x="362" y="466"/>
                      </a:lnTo>
                      <a:lnTo>
                        <a:pt x="344" y="472"/>
                      </a:lnTo>
                      <a:close/>
                      <a:moveTo>
                        <a:pt x="360" y="380"/>
                      </a:moveTo>
                      <a:lnTo>
                        <a:pt x="360" y="380"/>
                      </a:lnTo>
                      <a:lnTo>
                        <a:pt x="340" y="370"/>
                      </a:lnTo>
                      <a:lnTo>
                        <a:pt x="344" y="352"/>
                      </a:lnTo>
                      <a:lnTo>
                        <a:pt x="364" y="358"/>
                      </a:lnTo>
                      <a:lnTo>
                        <a:pt x="364" y="358"/>
                      </a:lnTo>
                      <a:lnTo>
                        <a:pt x="360" y="380"/>
                      </a:lnTo>
                      <a:lnTo>
                        <a:pt x="360" y="380"/>
                      </a:lnTo>
                      <a:close/>
                      <a:moveTo>
                        <a:pt x="414" y="352"/>
                      </a:moveTo>
                      <a:lnTo>
                        <a:pt x="418" y="370"/>
                      </a:lnTo>
                      <a:lnTo>
                        <a:pt x="418" y="370"/>
                      </a:lnTo>
                      <a:lnTo>
                        <a:pt x="398" y="380"/>
                      </a:lnTo>
                      <a:lnTo>
                        <a:pt x="398" y="380"/>
                      </a:lnTo>
                      <a:lnTo>
                        <a:pt x="396" y="358"/>
                      </a:lnTo>
                      <a:lnTo>
                        <a:pt x="414" y="352"/>
                      </a:lnTo>
                      <a:close/>
                      <a:moveTo>
                        <a:pt x="414" y="472"/>
                      </a:moveTo>
                      <a:lnTo>
                        <a:pt x="394" y="466"/>
                      </a:lnTo>
                      <a:lnTo>
                        <a:pt x="394" y="466"/>
                      </a:lnTo>
                      <a:lnTo>
                        <a:pt x="398" y="444"/>
                      </a:lnTo>
                      <a:lnTo>
                        <a:pt x="398" y="444"/>
                      </a:lnTo>
                      <a:lnTo>
                        <a:pt x="418" y="452"/>
                      </a:lnTo>
                      <a:lnTo>
                        <a:pt x="414" y="472"/>
                      </a:lnTo>
                      <a:close/>
                      <a:moveTo>
                        <a:pt x="434" y="424"/>
                      </a:moveTo>
                      <a:lnTo>
                        <a:pt x="434" y="424"/>
                      </a:lnTo>
                      <a:lnTo>
                        <a:pt x="416" y="412"/>
                      </a:lnTo>
                      <a:lnTo>
                        <a:pt x="416" y="412"/>
                      </a:lnTo>
                      <a:lnTo>
                        <a:pt x="434" y="398"/>
                      </a:lnTo>
                      <a:lnTo>
                        <a:pt x="448" y="412"/>
                      </a:lnTo>
                      <a:lnTo>
                        <a:pt x="434" y="424"/>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pPr marL="0" algn="l" defTabSz="215524" rtl="0" eaLnBrk="1" latinLnBrk="0" hangingPunct="1"/>
                  <a:endParaRPr lang="en-US" sz="800" kern="1200">
                    <a:solidFill>
                      <a:schemeClr val="tx1"/>
                    </a:solidFill>
                    <a:latin typeface="+mn-lt"/>
                    <a:ea typeface="+mn-ea"/>
                    <a:cs typeface="+mn-cs"/>
                  </a:endParaRPr>
                </a:p>
              </p:txBody>
            </p:sp>
            <p:sp>
              <p:nvSpPr>
                <p:cNvPr id="235" name="Freeform 25"/>
                <p:cNvSpPr>
                  <a:spLocks noChangeAspect="1" noEditPoints="1"/>
                </p:cNvSpPr>
                <p:nvPr/>
              </p:nvSpPr>
              <p:spPr bwMode="auto">
                <a:xfrm rot="20016556">
                  <a:off x="7678235" y="2380703"/>
                  <a:ext cx="824672" cy="946846"/>
                </a:xfrm>
                <a:custGeom>
                  <a:avLst/>
                  <a:gdLst>
                    <a:gd name="T0" fmla="*/ 702 w 756"/>
                    <a:gd name="T1" fmla="*/ 598 h 868"/>
                    <a:gd name="T2" fmla="*/ 720 w 756"/>
                    <a:gd name="T3" fmla="*/ 502 h 868"/>
                    <a:gd name="T4" fmla="*/ 606 w 756"/>
                    <a:gd name="T5" fmla="*/ 484 h 868"/>
                    <a:gd name="T6" fmla="*/ 586 w 756"/>
                    <a:gd name="T7" fmla="*/ 454 h 868"/>
                    <a:gd name="T8" fmla="*/ 626 w 756"/>
                    <a:gd name="T9" fmla="*/ 378 h 868"/>
                    <a:gd name="T10" fmla="*/ 578 w 756"/>
                    <a:gd name="T11" fmla="*/ 376 h 868"/>
                    <a:gd name="T12" fmla="*/ 656 w 756"/>
                    <a:gd name="T13" fmla="*/ 298 h 868"/>
                    <a:gd name="T14" fmla="*/ 734 w 756"/>
                    <a:gd name="T15" fmla="*/ 238 h 868"/>
                    <a:gd name="T16" fmla="*/ 752 w 756"/>
                    <a:gd name="T17" fmla="*/ 214 h 868"/>
                    <a:gd name="T18" fmla="*/ 724 w 756"/>
                    <a:gd name="T19" fmla="*/ 220 h 868"/>
                    <a:gd name="T20" fmla="*/ 608 w 756"/>
                    <a:gd name="T21" fmla="*/ 274 h 868"/>
                    <a:gd name="T22" fmla="*/ 528 w 756"/>
                    <a:gd name="T23" fmla="*/ 290 h 868"/>
                    <a:gd name="T24" fmla="*/ 548 w 756"/>
                    <a:gd name="T25" fmla="*/ 246 h 868"/>
                    <a:gd name="T26" fmla="*/ 474 w 756"/>
                    <a:gd name="T27" fmla="*/ 268 h 868"/>
                    <a:gd name="T28" fmla="*/ 450 w 756"/>
                    <a:gd name="T29" fmla="*/ 192 h 868"/>
                    <a:gd name="T30" fmla="*/ 496 w 756"/>
                    <a:gd name="T31" fmla="*/ 112 h 868"/>
                    <a:gd name="T32" fmla="*/ 398 w 756"/>
                    <a:gd name="T33" fmla="*/ 108 h 868"/>
                    <a:gd name="T34" fmla="*/ 382 w 756"/>
                    <a:gd name="T35" fmla="*/ 0 h 868"/>
                    <a:gd name="T36" fmla="*/ 374 w 756"/>
                    <a:gd name="T37" fmla="*/ 10 h 868"/>
                    <a:gd name="T38" fmla="*/ 310 w 756"/>
                    <a:gd name="T39" fmla="*/ 64 h 868"/>
                    <a:gd name="T40" fmla="*/ 342 w 756"/>
                    <a:gd name="T41" fmla="*/ 200 h 868"/>
                    <a:gd name="T42" fmla="*/ 308 w 756"/>
                    <a:gd name="T43" fmla="*/ 192 h 868"/>
                    <a:gd name="T44" fmla="*/ 282 w 756"/>
                    <a:gd name="T45" fmla="*/ 268 h 868"/>
                    <a:gd name="T46" fmla="*/ 206 w 756"/>
                    <a:gd name="T47" fmla="*/ 246 h 868"/>
                    <a:gd name="T48" fmla="*/ 228 w 756"/>
                    <a:gd name="T49" fmla="*/ 290 h 868"/>
                    <a:gd name="T50" fmla="*/ 140 w 756"/>
                    <a:gd name="T51" fmla="*/ 272 h 868"/>
                    <a:gd name="T52" fmla="*/ 30 w 756"/>
                    <a:gd name="T53" fmla="*/ 226 h 868"/>
                    <a:gd name="T54" fmla="*/ 0 w 756"/>
                    <a:gd name="T55" fmla="*/ 220 h 868"/>
                    <a:gd name="T56" fmla="*/ 24 w 756"/>
                    <a:gd name="T57" fmla="*/ 244 h 868"/>
                    <a:gd name="T58" fmla="*/ 126 w 756"/>
                    <a:gd name="T59" fmla="*/ 314 h 868"/>
                    <a:gd name="T60" fmla="*/ 190 w 756"/>
                    <a:gd name="T61" fmla="*/ 408 h 868"/>
                    <a:gd name="T62" fmla="*/ 134 w 756"/>
                    <a:gd name="T63" fmla="*/ 386 h 868"/>
                    <a:gd name="T64" fmla="*/ 134 w 756"/>
                    <a:gd name="T65" fmla="*/ 482 h 868"/>
                    <a:gd name="T66" fmla="*/ 152 w 756"/>
                    <a:gd name="T67" fmla="*/ 484 h 868"/>
                    <a:gd name="T68" fmla="*/ 144 w 756"/>
                    <a:gd name="T69" fmla="*/ 536 h 868"/>
                    <a:gd name="T70" fmla="*/ 54 w 756"/>
                    <a:gd name="T71" fmla="*/ 600 h 868"/>
                    <a:gd name="T72" fmla="*/ 0 w 756"/>
                    <a:gd name="T73" fmla="*/ 648 h 868"/>
                    <a:gd name="T74" fmla="*/ 32 w 756"/>
                    <a:gd name="T75" fmla="*/ 646 h 868"/>
                    <a:gd name="T76" fmla="*/ 148 w 756"/>
                    <a:gd name="T77" fmla="*/ 592 h 868"/>
                    <a:gd name="T78" fmla="*/ 228 w 756"/>
                    <a:gd name="T79" fmla="*/ 578 h 868"/>
                    <a:gd name="T80" fmla="*/ 210 w 756"/>
                    <a:gd name="T81" fmla="*/ 622 h 868"/>
                    <a:gd name="T82" fmla="*/ 282 w 756"/>
                    <a:gd name="T83" fmla="*/ 600 h 868"/>
                    <a:gd name="T84" fmla="*/ 308 w 756"/>
                    <a:gd name="T85" fmla="*/ 674 h 868"/>
                    <a:gd name="T86" fmla="*/ 262 w 756"/>
                    <a:gd name="T87" fmla="*/ 756 h 868"/>
                    <a:gd name="T88" fmla="*/ 358 w 756"/>
                    <a:gd name="T89" fmla="*/ 758 h 868"/>
                    <a:gd name="T90" fmla="*/ 374 w 756"/>
                    <a:gd name="T91" fmla="*/ 868 h 868"/>
                    <a:gd name="T92" fmla="*/ 384 w 756"/>
                    <a:gd name="T93" fmla="*/ 840 h 868"/>
                    <a:gd name="T94" fmla="*/ 402 w 756"/>
                    <a:gd name="T95" fmla="*/ 740 h 868"/>
                    <a:gd name="T96" fmla="*/ 422 w 756"/>
                    <a:gd name="T97" fmla="*/ 650 h 868"/>
                    <a:gd name="T98" fmla="*/ 452 w 756"/>
                    <a:gd name="T99" fmla="*/ 676 h 868"/>
                    <a:gd name="T100" fmla="*/ 478 w 756"/>
                    <a:gd name="T101" fmla="*/ 600 h 868"/>
                    <a:gd name="T102" fmla="*/ 552 w 756"/>
                    <a:gd name="T103" fmla="*/ 618 h 868"/>
                    <a:gd name="T104" fmla="*/ 546 w 756"/>
                    <a:gd name="T105" fmla="*/ 580 h 868"/>
                    <a:gd name="T106" fmla="*/ 656 w 756"/>
                    <a:gd name="T107" fmla="*/ 678 h 868"/>
                    <a:gd name="T108" fmla="*/ 728 w 756"/>
                    <a:gd name="T109" fmla="*/ 642 h 868"/>
                    <a:gd name="T110" fmla="*/ 756 w 756"/>
                    <a:gd name="T111" fmla="*/ 648 h 868"/>
                    <a:gd name="T112" fmla="*/ 474 w 756"/>
                    <a:gd name="T113" fmla="*/ 472 h 868"/>
                    <a:gd name="T114" fmla="*/ 454 w 756"/>
                    <a:gd name="T115" fmla="*/ 304 h 868"/>
                    <a:gd name="T116" fmla="*/ 298 w 756"/>
                    <a:gd name="T117" fmla="*/ 370 h 868"/>
                    <a:gd name="T118" fmla="*/ 312 w 756"/>
                    <a:gd name="T119" fmla="*/ 454 h 868"/>
                    <a:gd name="T120" fmla="*/ 358 w 756"/>
                    <a:gd name="T121" fmla="*/ 468 h 868"/>
                    <a:gd name="T122" fmla="*/ 398 w 756"/>
                    <a:gd name="T123" fmla="*/ 468 h 868"/>
                    <a:gd name="T124" fmla="*/ 398 w 756"/>
                    <a:gd name="T125" fmla="*/ 468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56" h="868">
                      <a:moveTo>
                        <a:pt x="748" y="642"/>
                      </a:moveTo>
                      <a:lnTo>
                        <a:pt x="748" y="642"/>
                      </a:lnTo>
                      <a:lnTo>
                        <a:pt x="732" y="632"/>
                      </a:lnTo>
                      <a:lnTo>
                        <a:pt x="734" y="630"/>
                      </a:lnTo>
                      <a:lnTo>
                        <a:pt x="734" y="630"/>
                      </a:lnTo>
                      <a:lnTo>
                        <a:pt x="736" y="626"/>
                      </a:lnTo>
                      <a:lnTo>
                        <a:pt x="734" y="624"/>
                      </a:lnTo>
                      <a:lnTo>
                        <a:pt x="734" y="624"/>
                      </a:lnTo>
                      <a:lnTo>
                        <a:pt x="702" y="598"/>
                      </a:lnTo>
                      <a:lnTo>
                        <a:pt x="670" y="576"/>
                      </a:lnTo>
                      <a:lnTo>
                        <a:pt x="732" y="558"/>
                      </a:lnTo>
                      <a:lnTo>
                        <a:pt x="730" y="548"/>
                      </a:lnTo>
                      <a:lnTo>
                        <a:pt x="654" y="566"/>
                      </a:lnTo>
                      <a:lnTo>
                        <a:pt x="654" y="566"/>
                      </a:lnTo>
                      <a:lnTo>
                        <a:pt x="632" y="554"/>
                      </a:lnTo>
                      <a:lnTo>
                        <a:pt x="632" y="554"/>
                      </a:lnTo>
                      <a:lnTo>
                        <a:pt x="610" y="534"/>
                      </a:lnTo>
                      <a:lnTo>
                        <a:pt x="720" y="502"/>
                      </a:lnTo>
                      <a:lnTo>
                        <a:pt x="718" y="490"/>
                      </a:lnTo>
                      <a:lnTo>
                        <a:pt x="598" y="520"/>
                      </a:lnTo>
                      <a:lnTo>
                        <a:pt x="598" y="520"/>
                      </a:lnTo>
                      <a:lnTo>
                        <a:pt x="588" y="504"/>
                      </a:lnTo>
                      <a:lnTo>
                        <a:pt x="578" y="490"/>
                      </a:lnTo>
                      <a:lnTo>
                        <a:pt x="570" y="474"/>
                      </a:lnTo>
                      <a:lnTo>
                        <a:pt x="566" y="460"/>
                      </a:lnTo>
                      <a:lnTo>
                        <a:pt x="566" y="460"/>
                      </a:lnTo>
                      <a:lnTo>
                        <a:pt x="606" y="484"/>
                      </a:lnTo>
                      <a:lnTo>
                        <a:pt x="616" y="490"/>
                      </a:lnTo>
                      <a:lnTo>
                        <a:pt x="622" y="492"/>
                      </a:lnTo>
                      <a:lnTo>
                        <a:pt x="624" y="492"/>
                      </a:lnTo>
                      <a:lnTo>
                        <a:pt x="626" y="490"/>
                      </a:lnTo>
                      <a:lnTo>
                        <a:pt x="626" y="490"/>
                      </a:lnTo>
                      <a:lnTo>
                        <a:pt x="626" y="488"/>
                      </a:lnTo>
                      <a:lnTo>
                        <a:pt x="622" y="482"/>
                      </a:lnTo>
                      <a:lnTo>
                        <a:pt x="586" y="454"/>
                      </a:lnTo>
                      <a:lnTo>
                        <a:pt x="586" y="454"/>
                      </a:lnTo>
                      <a:lnTo>
                        <a:pt x="576" y="444"/>
                      </a:lnTo>
                      <a:lnTo>
                        <a:pt x="570" y="434"/>
                      </a:lnTo>
                      <a:lnTo>
                        <a:pt x="570" y="434"/>
                      </a:lnTo>
                      <a:lnTo>
                        <a:pt x="576" y="424"/>
                      </a:lnTo>
                      <a:lnTo>
                        <a:pt x="586" y="414"/>
                      </a:lnTo>
                      <a:lnTo>
                        <a:pt x="586" y="414"/>
                      </a:lnTo>
                      <a:lnTo>
                        <a:pt x="622" y="386"/>
                      </a:lnTo>
                      <a:lnTo>
                        <a:pt x="626" y="380"/>
                      </a:lnTo>
                      <a:lnTo>
                        <a:pt x="626" y="378"/>
                      </a:lnTo>
                      <a:lnTo>
                        <a:pt x="624" y="374"/>
                      </a:lnTo>
                      <a:lnTo>
                        <a:pt x="622" y="374"/>
                      </a:lnTo>
                      <a:lnTo>
                        <a:pt x="622" y="374"/>
                      </a:lnTo>
                      <a:lnTo>
                        <a:pt x="616" y="376"/>
                      </a:lnTo>
                      <a:lnTo>
                        <a:pt x="606" y="382"/>
                      </a:lnTo>
                      <a:lnTo>
                        <a:pt x="566" y="408"/>
                      </a:lnTo>
                      <a:lnTo>
                        <a:pt x="566" y="408"/>
                      </a:lnTo>
                      <a:lnTo>
                        <a:pt x="570" y="392"/>
                      </a:lnTo>
                      <a:lnTo>
                        <a:pt x="578" y="376"/>
                      </a:lnTo>
                      <a:lnTo>
                        <a:pt x="588" y="362"/>
                      </a:lnTo>
                      <a:lnTo>
                        <a:pt x="600" y="346"/>
                      </a:lnTo>
                      <a:lnTo>
                        <a:pt x="716" y="374"/>
                      </a:lnTo>
                      <a:lnTo>
                        <a:pt x="718" y="362"/>
                      </a:lnTo>
                      <a:lnTo>
                        <a:pt x="612" y="332"/>
                      </a:lnTo>
                      <a:lnTo>
                        <a:pt x="612" y="332"/>
                      </a:lnTo>
                      <a:lnTo>
                        <a:pt x="636" y="308"/>
                      </a:lnTo>
                      <a:lnTo>
                        <a:pt x="636" y="308"/>
                      </a:lnTo>
                      <a:lnTo>
                        <a:pt x="656" y="298"/>
                      </a:lnTo>
                      <a:lnTo>
                        <a:pt x="728" y="316"/>
                      </a:lnTo>
                      <a:lnTo>
                        <a:pt x="730" y="306"/>
                      </a:lnTo>
                      <a:lnTo>
                        <a:pt x="670" y="288"/>
                      </a:lnTo>
                      <a:lnTo>
                        <a:pt x="670" y="288"/>
                      </a:lnTo>
                      <a:lnTo>
                        <a:pt x="702" y="266"/>
                      </a:lnTo>
                      <a:lnTo>
                        <a:pt x="732" y="242"/>
                      </a:lnTo>
                      <a:lnTo>
                        <a:pt x="734" y="240"/>
                      </a:lnTo>
                      <a:lnTo>
                        <a:pt x="734" y="238"/>
                      </a:lnTo>
                      <a:lnTo>
                        <a:pt x="734" y="238"/>
                      </a:lnTo>
                      <a:lnTo>
                        <a:pt x="732" y="236"/>
                      </a:lnTo>
                      <a:lnTo>
                        <a:pt x="732" y="236"/>
                      </a:lnTo>
                      <a:lnTo>
                        <a:pt x="748" y="226"/>
                      </a:lnTo>
                      <a:lnTo>
                        <a:pt x="756" y="220"/>
                      </a:lnTo>
                      <a:lnTo>
                        <a:pt x="756" y="220"/>
                      </a:lnTo>
                      <a:lnTo>
                        <a:pt x="756" y="220"/>
                      </a:lnTo>
                      <a:lnTo>
                        <a:pt x="756" y="220"/>
                      </a:lnTo>
                      <a:lnTo>
                        <a:pt x="754" y="216"/>
                      </a:lnTo>
                      <a:lnTo>
                        <a:pt x="752" y="214"/>
                      </a:lnTo>
                      <a:lnTo>
                        <a:pt x="752" y="214"/>
                      </a:lnTo>
                      <a:lnTo>
                        <a:pt x="752" y="214"/>
                      </a:lnTo>
                      <a:lnTo>
                        <a:pt x="752" y="212"/>
                      </a:lnTo>
                      <a:lnTo>
                        <a:pt x="744" y="218"/>
                      </a:lnTo>
                      <a:lnTo>
                        <a:pt x="744" y="218"/>
                      </a:lnTo>
                      <a:lnTo>
                        <a:pt x="728" y="226"/>
                      </a:lnTo>
                      <a:lnTo>
                        <a:pt x="726" y="224"/>
                      </a:lnTo>
                      <a:lnTo>
                        <a:pt x="726" y="224"/>
                      </a:lnTo>
                      <a:lnTo>
                        <a:pt x="724" y="220"/>
                      </a:lnTo>
                      <a:lnTo>
                        <a:pt x="720" y="222"/>
                      </a:lnTo>
                      <a:lnTo>
                        <a:pt x="720" y="222"/>
                      </a:lnTo>
                      <a:lnTo>
                        <a:pt x="684" y="236"/>
                      </a:lnTo>
                      <a:lnTo>
                        <a:pt x="648" y="252"/>
                      </a:lnTo>
                      <a:lnTo>
                        <a:pt x="664" y="190"/>
                      </a:lnTo>
                      <a:lnTo>
                        <a:pt x="654" y="186"/>
                      </a:lnTo>
                      <a:lnTo>
                        <a:pt x="632" y="260"/>
                      </a:lnTo>
                      <a:lnTo>
                        <a:pt x="632" y="260"/>
                      </a:lnTo>
                      <a:lnTo>
                        <a:pt x="608" y="274"/>
                      </a:lnTo>
                      <a:lnTo>
                        <a:pt x="608" y="274"/>
                      </a:lnTo>
                      <a:lnTo>
                        <a:pt x="580" y="282"/>
                      </a:lnTo>
                      <a:lnTo>
                        <a:pt x="608" y="172"/>
                      </a:lnTo>
                      <a:lnTo>
                        <a:pt x="598" y="168"/>
                      </a:lnTo>
                      <a:lnTo>
                        <a:pt x="564" y="286"/>
                      </a:lnTo>
                      <a:lnTo>
                        <a:pt x="564" y="286"/>
                      </a:lnTo>
                      <a:lnTo>
                        <a:pt x="546" y="288"/>
                      </a:lnTo>
                      <a:lnTo>
                        <a:pt x="528" y="290"/>
                      </a:lnTo>
                      <a:lnTo>
                        <a:pt x="528" y="290"/>
                      </a:lnTo>
                      <a:lnTo>
                        <a:pt x="510" y="288"/>
                      </a:lnTo>
                      <a:lnTo>
                        <a:pt x="496" y="284"/>
                      </a:lnTo>
                      <a:lnTo>
                        <a:pt x="496" y="284"/>
                      </a:lnTo>
                      <a:lnTo>
                        <a:pt x="528" y="266"/>
                      </a:lnTo>
                      <a:lnTo>
                        <a:pt x="546" y="258"/>
                      </a:lnTo>
                      <a:lnTo>
                        <a:pt x="552" y="252"/>
                      </a:lnTo>
                      <a:lnTo>
                        <a:pt x="552" y="250"/>
                      </a:lnTo>
                      <a:lnTo>
                        <a:pt x="550" y="246"/>
                      </a:lnTo>
                      <a:lnTo>
                        <a:pt x="548" y="246"/>
                      </a:lnTo>
                      <a:lnTo>
                        <a:pt x="548" y="246"/>
                      </a:lnTo>
                      <a:lnTo>
                        <a:pt x="538" y="248"/>
                      </a:lnTo>
                      <a:lnTo>
                        <a:pt x="500" y="264"/>
                      </a:lnTo>
                      <a:lnTo>
                        <a:pt x="500" y="264"/>
                      </a:lnTo>
                      <a:lnTo>
                        <a:pt x="488" y="266"/>
                      </a:lnTo>
                      <a:lnTo>
                        <a:pt x="478" y="268"/>
                      </a:lnTo>
                      <a:lnTo>
                        <a:pt x="478" y="268"/>
                      </a:lnTo>
                      <a:lnTo>
                        <a:pt x="474" y="268"/>
                      </a:lnTo>
                      <a:lnTo>
                        <a:pt x="474" y="268"/>
                      </a:lnTo>
                      <a:lnTo>
                        <a:pt x="468" y="256"/>
                      </a:lnTo>
                      <a:lnTo>
                        <a:pt x="466" y="244"/>
                      </a:lnTo>
                      <a:lnTo>
                        <a:pt x="466" y="244"/>
                      </a:lnTo>
                      <a:lnTo>
                        <a:pt x="458" y="198"/>
                      </a:lnTo>
                      <a:lnTo>
                        <a:pt x="456" y="192"/>
                      </a:lnTo>
                      <a:lnTo>
                        <a:pt x="452" y="192"/>
                      </a:lnTo>
                      <a:lnTo>
                        <a:pt x="450" y="192"/>
                      </a:lnTo>
                      <a:lnTo>
                        <a:pt x="450" y="192"/>
                      </a:lnTo>
                      <a:lnTo>
                        <a:pt x="450" y="192"/>
                      </a:lnTo>
                      <a:lnTo>
                        <a:pt x="448" y="194"/>
                      </a:lnTo>
                      <a:lnTo>
                        <a:pt x="448" y="202"/>
                      </a:lnTo>
                      <a:lnTo>
                        <a:pt x="450" y="258"/>
                      </a:lnTo>
                      <a:lnTo>
                        <a:pt x="450" y="258"/>
                      </a:lnTo>
                      <a:lnTo>
                        <a:pt x="438" y="246"/>
                      </a:lnTo>
                      <a:lnTo>
                        <a:pt x="428" y="232"/>
                      </a:lnTo>
                      <a:lnTo>
                        <a:pt x="420" y="216"/>
                      </a:lnTo>
                      <a:lnTo>
                        <a:pt x="412" y="198"/>
                      </a:lnTo>
                      <a:lnTo>
                        <a:pt x="496" y="112"/>
                      </a:lnTo>
                      <a:lnTo>
                        <a:pt x="486" y="104"/>
                      </a:lnTo>
                      <a:lnTo>
                        <a:pt x="408" y="180"/>
                      </a:lnTo>
                      <a:lnTo>
                        <a:pt x="408" y="180"/>
                      </a:lnTo>
                      <a:lnTo>
                        <a:pt x="400" y="148"/>
                      </a:lnTo>
                      <a:lnTo>
                        <a:pt x="400" y="148"/>
                      </a:lnTo>
                      <a:lnTo>
                        <a:pt x="400" y="126"/>
                      </a:lnTo>
                      <a:lnTo>
                        <a:pt x="452" y="72"/>
                      </a:lnTo>
                      <a:lnTo>
                        <a:pt x="444" y="64"/>
                      </a:lnTo>
                      <a:lnTo>
                        <a:pt x="398" y="108"/>
                      </a:lnTo>
                      <a:lnTo>
                        <a:pt x="398" y="108"/>
                      </a:lnTo>
                      <a:lnTo>
                        <a:pt x="396" y="70"/>
                      </a:lnTo>
                      <a:lnTo>
                        <a:pt x="390" y="30"/>
                      </a:lnTo>
                      <a:lnTo>
                        <a:pt x="388" y="28"/>
                      </a:lnTo>
                      <a:lnTo>
                        <a:pt x="386" y="28"/>
                      </a:lnTo>
                      <a:lnTo>
                        <a:pt x="384" y="28"/>
                      </a:lnTo>
                      <a:lnTo>
                        <a:pt x="384" y="28"/>
                      </a:lnTo>
                      <a:lnTo>
                        <a:pt x="382" y="10"/>
                      </a:lnTo>
                      <a:lnTo>
                        <a:pt x="382" y="0"/>
                      </a:lnTo>
                      <a:lnTo>
                        <a:pt x="382" y="0"/>
                      </a:lnTo>
                      <a:lnTo>
                        <a:pt x="382" y="0"/>
                      </a:lnTo>
                      <a:lnTo>
                        <a:pt x="382" y="0"/>
                      </a:lnTo>
                      <a:lnTo>
                        <a:pt x="378" y="0"/>
                      </a:lnTo>
                      <a:lnTo>
                        <a:pt x="374" y="0"/>
                      </a:lnTo>
                      <a:lnTo>
                        <a:pt x="374" y="0"/>
                      </a:lnTo>
                      <a:lnTo>
                        <a:pt x="374" y="0"/>
                      </a:lnTo>
                      <a:lnTo>
                        <a:pt x="374" y="0"/>
                      </a:lnTo>
                      <a:lnTo>
                        <a:pt x="374" y="10"/>
                      </a:lnTo>
                      <a:lnTo>
                        <a:pt x="374" y="10"/>
                      </a:lnTo>
                      <a:lnTo>
                        <a:pt x="374" y="28"/>
                      </a:lnTo>
                      <a:lnTo>
                        <a:pt x="370" y="28"/>
                      </a:lnTo>
                      <a:lnTo>
                        <a:pt x="366" y="28"/>
                      </a:lnTo>
                      <a:lnTo>
                        <a:pt x="366" y="30"/>
                      </a:lnTo>
                      <a:lnTo>
                        <a:pt x="366" y="30"/>
                      </a:lnTo>
                      <a:lnTo>
                        <a:pt x="358" y="70"/>
                      </a:lnTo>
                      <a:lnTo>
                        <a:pt x="356" y="110"/>
                      </a:lnTo>
                      <a:lnTo>
                        <a:pt x="310" y="64"/>
                      </a:lnTo>
                      <a:lnTo>
                        <a:pt x="302" y="72"/>
                      </a:lnTo>
                      <a:lnTo>
                        <a:pt x="356" y="128"/>
                      </a:lnTo>
                      <a:lnTo>
                        <a:pt x="356" y="128"/>
                      </a:lnTo>
                      <a:lnTo>
                        <a:pt x="356" y="154"/>
                      </a:lnTo>
                      <a:lnTo>
                        <a:pt x="356" y="154"/>
                      </a:lnTo>
                      <a:lnTo>
                        <a:pt x="348" y="182"/>
                      </a:lnTo>
                      <a:lnTo>
                        <a:pt x="266" y="104"/>
                      </a:lnTo>
                      <a:lnTo>
                        <a:pt x="258" y="112"/>
                      </a:lnTo>
                      <a:lnTo>
                        <a:pt x="342" y="200"/>
                      </a:lnTo>
                      <a:lnTo>
                        <a:pt x="342" y="200"/>
                      </a:lnTo>
                      <a:lnTo>
                        <a:pt x="336" y="218"/>
                      </a:lnTo>
                      <a:lnTo>
                        <a:pt x="328" y="234"/>
                      </a:lnTo>
                      <a:lnTo>
                        <a:pt x="318" y="246"/>
                      </a:lnTo>
                      <a:lnTo>
                        <a:pt x="308" y="258"/>
                      </a:lnTo>
                      <a:lnTo>
                        <a:pt x="308" y="258"/>
                      </a:lnTo>
                      <a:lnTo>
                        <a:pt x="308" y="202"/>
                      </a:lnTo>
                      <a:lnTo>
                        <a:pt x="308" y="194"/>
                      </a:lnTo>
                      <a:lnTo>
                        <a:pt x="308" y="192"/>
                      </a:lnTo>
                      <a:lnTo>
                        <a:pt x="306" y="192"/>
                      </a:lnTo>
                      <a:lnTo>
                        <a:pt x="304" y="192"/>
                      </a:lnTo>
                      <a:lnTo>
                        <a:pt x="304" y="192"/>
                      </a:lnTo>
                      <a:lnTo>
                        <a:pt x="302" y="192"/>
                      </a:lnTo>
                      <a:lnTo>
                        <a:pt x="298" y="198"/>
                      </a:lnTo>
                      <a:lnTo>
                        <a:pt x="292" y="244"/>
                      </a:lnTo>
                      <a:lnTo>
                        <a:pt x="292" y="244"/>
                      </a:lnTo>
                      <a:lnTo>
                        <a:pt x="288" y="256"/>
                      </a:lnTo>
                      <a:lnTo>
                        <a:pt x="282" y="268"/>
                      </a:lnTo>
                      <a:lnTo>
                        <a:pt x="282" y="268"/>
                      </a:lnTo>
                      <a:lnTo>
                        <a:pt x="278" y="268"/>
                      </a:lnTo>
                      <a:lnTo>
                        <a:pt x="278" y="268"/>
                      </a:lnTo>
                      <a:lnTo>
                        <a:pt x="268" y="266"/>
                      </a:lnTo>
                      <a:lnTo>
                        <a:pt x="256" y="264"/>
                      </a:lnTo>
                      <a:lnTo>
                        <a:pt x="256" y="264"/>
                      </a:lnTo>
                      <a:lnTo>
                        <a:pt x="218" y="248"/>
                      </a:lnTo>
                      <a:lnTo>
                        <a:pt x="210" y="246"/>
                      </a:lnTo>
                      <a:lnTo>
                        <a:pt x="206" y="246"/>
                      </a:lnTo>
                      <a:lnTo>
                        <a:pt x="206" y="250"/>
                      </a:lnTo>
                      <a:lnTo>
                        <a:pt x="206" y="250"/>
                      </a:lnTo>
                      <a:lnTo>
                        <a:pt x="206" y="252"/>
                      </a:lnTo>
                      <a:lnTo>
                        <a:pt x="212" y="258"/>
                      </a:lnTo>
                      <a:lnTo>
                        <a:pt x="228" y="266"/>
                      </a:lnTo>
                      <a:lnTo>
                        <a:pt x="262" y="284"/>
                      </a:lnTo>
                      <a:lnTo>
                        <a:pt x="262" y="284"/>
                      </a:lnTo>
                      <a:lnTo>
                        <a:pt x="246" y="288"/>
                      </a:lnTo>
                      <a:lnTo>
                        <a:pt x="228" y="290"/>
                      </a:lnTo>
                      <a:lnTo>
                        <a:pt x="228" y="290"/>
                      </a:lnTo>
                      <a:lnTo>
                        <a:pt x="210" y="288"/>
                      </a:lnTo>
                      <a:lnTo>
                        <a:pt x="190" y="286"/>
                      </a:lnTo>
                      <a:lnTo>
                        <a:pt x="158" y="172"/>
                      </a:lnTo>
                      <a:lnTo>
                        <a:pt x="146" y="174"/>
                      </a:lnTo>
                      <a:lnTo>
                        <a:pt x="174" y="282"/>
                      </a:lnTo>
                      <a:lnTo>
                        <a:pt x="174" y="282"/>
                      </a:lnTo>
                      <a:lnTo>
                        <a:pt x="140" y="272"/>
                      </a:lnTo>
                      <a:lnTo>
                        <a:pt x="140" y="272"/>
                      </a:lnTo>
                      <a:lnTo>
                        <a:pt x="122" y="262"/>
                      </a:lnTo>
                      <a:lnTo>
                        <a:pt x="102" y="190"/>
                      </a:lnTo>
                      <a:lnTo>
                        <a:pt x="92" y="192"/>
                      </a:lnTo>
                      <a:lnTo>
                        <a:pt x="106" y="254"/>
                      </a:lnTo>
                      <a:lnTo>
                        <a:pt x="106" y="254"/>
                      </a:lnTo>
                      <a:lnTo>
                        <a:pt x="72" y="236"/>
                      </a:lnTo>
                      <a:lnTo>
                        <a:pt x="36" y="222"/>
                      </a:lnTo>
                      <a:lnTo>
                        <a:pt x="32" y="222"/>
                      </a:lnTo>
                      <a:lnTo>
                        <a:pt x="30" y="226"/>
                      </a:lnTo>
                      <a:lnTo>
                        <a:pt x="30" y="226"/>
                      </a:lnTo>
                      <a:lnTo>
                        <a:pt x="14" y="218"/>
                      </a:lnTo>
                      <a:lnTo>
                        <a:pt x="4" y="212"/>
                      </a:lnTo>
                      <a:lnTo>
                        <a:pt x="4" y="214"/>
                      </a:lnTo>
                      <a:lnTo>
                        <a:pt x="4" y="214"/>
                      </a:lnTo>
                      <a:lnTo>
                        <a:pt x="4" y="214"/>
                      </a:lnTo>
                      <a:lnTo>
                        <a:pt x="2" y="216"/>
                      </a:lnTo>
                      <a:lnTo>
                        <a:pt x="0" y="220"/>
                      </a:lnTo>
                      <a:lnTo>
                        <a:pt x="0" y="220"/>
                      </a:lnTo>
                      <a:lnTo>
                        <a:pt x="0" y="220"/>
                      </a:lnTo>
                      <a:lnTo>
                        <a:pt x="0" y="220"/>
                      </a:lnTo>
                      <a:lnTo>
                        <a:pt x="10" y="226"/>
                      </a:lnTo>
                      <a:lnTo>
                        <a:pt x="10" y="226"/>
                      </a:lnTo>
                      <a:lnTo>
                        <a:pt x="24" y="236"/>
                      </a:lnTo>
                      <a:lnTo>
                        <a:pt x="22" y="238"/>
                      </a:lnTo>
                      <a:lnTo>
                        <a:pt x="22" y="238"/>
                      </a:lnTo>
                      <a:lnTo>
                        <a:pt x="20" y="242"/>
                      </a:lnTo>
                      <a:lnTo>
                        <a:pt x="24" y="244"/>
                      </a:lnTo>
                      <a:lnTo>
                        <a:pt x="24" y="244"/>
                      </a:lnTo>
                      <a:lnTo>
                        <a:pt x="54" y="268"/>
                      </a:lnTo>
                      <a:lnTo>
                        <a:pt x="86" y="292"/>
                      </a:lnTo>
                      <a:lnTo>
                        <a:pt x="24" y="310"/>
                      </a:lnTo>
                      <a:lnTo>
                        <a:pt x="26" y="318"/>
                      </a:lnTo>
                      <a:lnTo>
                        <a:pt x="102" y="300"/>
                      </a:lnTo>
                      <a:lnTo>
                        <a:pt x="102" y="300"/>
                      </a:lnTo>
                      <a:lnTo>
                        <a:pt x="126" y="314"/>
                      </a:lnTo>
                      <a:lnTo>
                        <a:pt x="126" y="314"/>
                      </a:lnTo>
                      <a:lnTo>
                        <a:pt x="146" y="334"/>
                      </a:lnTo>
                      <a:lnTo>
                        <a:pt x="36" y="366"/>
                      </a:lnTo>
                      <a:lnTo>
                        <a:pt x="40" y="376"/>
                      </a:lnTo>
                      <a:lnTo>
                        <a:pt x="158" y="348"/>
                      </a:lnTo>
                      <a:lnTo>
                        <a:pt x="158" y="348"/>
                      </a:lnTo>
                      <a:lnTo>
                        <a:pt x="170" y="362"/>
                      </a:lnTo>
                      <a:lnTo>
                        <a:pt x="180" y="378"/>
                      </a:lnTo>
                      <a:lnTo>
                        <a:pt x="186" y="392"/>
                      </a:lnTo>
                      <a:lnTo>
                        <a:pt x="190" y="408"/>
                      </a:lnTo>
                      <a:lnTo>
                        <a:pt x="190" y="408"/>
                      </a:lnTo>
                      <a:lnTo>
                        <a:pt x="152" y="382"/>
                      </a:lnTo>
                      <a:lnTo>
                        <a:pt x="140" y="376"/>
                      </a:lnTo>
                      <a:lnTo>
                        <a:pt x="136" y="374"/>
                      </a:lnTo>
                      <a:lnTo>
                        <a:pt x="132" y="374"/>
                      </a:lnTo>
                      <a:lnTo>
                        <a:pt x="132" y="378"/>
                      </a:lnTo>
                      <a:lnTo>
                        <a:pt x="132" y="378"/>
                      </a:lnTo>
                      <a:lnTo>
                        <a:pt x="130" y="380"/>
                      </a:lnTo>
                      <a:lnTo>
                        <a:pt x="134" y="386"/>
                      </a:lnTo>
                      <a:lnTo>
                        <a:pt x="170" y="414"/>
                      </a:lnTo>
                      <a:lnTo>
                        <a:pt x="170" y="414"/>
                      </a:lnTo>
                      <a:lnTo>
                        <a:pt x="180" y="424"/>
                      </a:lnTo>
                      <a:lnTo>
                        <a:pt x="186" y="434"/>
                      </a:lnTo>
                      <a:lnTo>
                        <a:pt x="186" y="434"/>
                      </a:lnTo>
                      <a:lnTo>
                        <a:pt x="180" y="444"/>
                      </a:lnTo>
                      <a:lnTo>
                        <a:pt x="170" y="454"/>
                      </a:lnTo>
                      <a:lnTo>
                        <a:pt x="170" y="454"/>
                      </a:lnTo>
                      <a:lnTo>
                        <a:pt x="134" y="482"/>
                      </a:lnTo>
                      <a:lnTo>
                        <a:pt x="130" y="488"/>
                      </a:lnTo>
                      <a:lnTo>
                        <a:pt x="132" y="490"/>
                      </a:lnTo>
                      <a:lnTo>
                        <a:pt x="132" y="492"/>
                      </a:lnTo>
                      <a:lnTo>
                        <a:pt x="136" y="492"/>
                      </a:lnTo>
                      <a:lnTo>
                        <a:pt x="136" y="492"/>
                      </a:lnTo>
                      <a:lnTo>
                        <a:pt x="136" y="492"/>
                      </a:lnTo>
                      <a:lnTo>
                        <a:pt x="136" y="492"/>
                      </a:lnTo>
                      <a:lnTo>
                        <a:pt x="140" y="490"/>
                      </a:lnTo>
                      <a:lnTo>
                        <a:pt x="152" y="484"/>
                      </a:lnTo>
                      <a:lnTo>
                        <a:pt x="190" y="460"/>
                      </a:lnTo>
                      <a:lnTo>
                        <a:pt x="190" y="460"/>
                      </a:lnTo>
                      <a:lnTo>
                        <a:pt x="186" y="476"/>
                      </a:lnTo>
                      <a:lnTo>
                        <a:pt x="178" y="490"/>
                      </a:lnTo>
                      <a:lnTo>
                        <a:pt x="168" y="506"/>
                      </a:lnTo>
                      <a:lnTo>
                        <a:pt x="156" y="522"/>
                      </a:lnTo>
                      <a:lnTo>
                        <a:pt x="40" y="494"/>
                      </a:lnTo>
                      <a:lnTo>
                        <a:pt x="38" y="504"/>
                      </a:lnTo>
                      <a:lnTo>
                        <a:pt x="144" y="536"/>
                      </a:lnTo>
                      <a:lnTo>
                        <a:pt x="144" y="536"/>
                      </a:lnTo>
                      <a:lnTo>
                        <a:pt x="120" y="558"/>
                      </a:lnTo>
                      <a:lnTo>
                        <a:pt x="120" y="558"/>
                      </a:lnTo>
                      <a:lnTo>
                        <a:pt x="102" y="570"/>
                      </a:lnTo>
                      <a:lnTo>
                        <a:pt x="28" y="552"/>
                      </a:lnTo>
                      <a:lnTo>
                        <a:pt x="26" y="562"/>
                      </a:lnTo>
                      <a:lnTo>
                        <a:pt x="86" y="578"/>
                      </a:lnTo>
                      <a:lnTo>
                        <a:pt x="86" y="578"/>
                      </a:lnTo>
                      <a:lnTo>
                        <a:pt x="54" y="600"/>
                      </a:lnTo>
                      <a:lnTo>
                        <a:pt x="24" y="626"/>
                      </a:lnTo>
                      <a:lnTo>
                        <a:pt x="22" y="628"/>
                      </a:lnTo>
                      <a:lnTo>
                        <a:pt x="24" y="632"/>
                      </a:lnTo>
                      <a:lnTo>
                        <a:pt x="24" y="632"/>
                      </a:lnTo>
                      <a:lnTo>
                        <a:pt x="10" y="642"/>
                      </a:lnTo>
                      <a:lnTo>
                        <a:pt x="0" y="648"/>
                      </a:lnTo>
                      <a:lnTo>
                        <a:pt x="0" y="648"/>
                      </a:lnTo>
                      <a:lnTo>
                        <a:pt x="0" y="648"/>
                      </a:lnTo>
                      <a:lnTo>
                        <a:pt x="0" y="648"/>
                      </a:lnTo>
                      <a:lnTo>
                        <a:pt x="2" y="650"/>
                      </a:lnTo>
                      <a:lnTo>
                        <a:pt x="4" y="654"/>
                      </a:lnTo>
                      <a:lnTo>
                        <a:pt x="4" y="654"/>
                      </a:lnTo>
                      <a:lnTo>
                        <a:pt x="4" y="654"/>
                      </a:lnTo>
                      <a:lnTo>
                        <a:pt x="4" y="654"/>
                      </a:lnTo>
                      <a:lnTo>
                        <a:pt x="14" y="650"/>
                      </a:lnTo>
                      <a:lnTo>
                        <a:pt x="14" y="650"/>
                      </a:lnTo>
                      <a:lnTo>
                        <a:pt x="30" y="642"/>
                      </a:lnTo>
                      <a:lnTo>
                        <a:pt x="32" y="646"/>
                      </a:lnTo>
                      <a:lnTo>
                        <a:pt x="36" y="646"/>
                      </a:lnTo>
                      <a:lnTo>
                        <a:pt x="36" y="646"/>
                      </a:lnTo>
                      <a:lnTo>
                        <a:pt x="74" y="632"/>
                      </a:lnTo>
                      <a:lnTo>
                        <a:pt x="110" y="616"/>
                      </a:lnTo>
                      <a:lnTo>
                        <a:pt x="94" y="678"/>
                      </a:lnTo>
                      <a:lnTo>
                        <a:pt x="104" y="680"/>
                      </a:lnTo>
                      <a:lnTo>
                        <a:pt x="124" y="606"/>
                      </a:lnTo>
                      <a:lnTo>
                        <a:pt x="124" y="606"/>
                      </a:lnTo>
                      <a:lnTo>
                        <a:pt x="148" y="592"/>
                      </a:lnTo>
                      <a:lnTo>
                        <a:pt x="148" y="592"/>
                      </a:lnTo>
                      <a:lnTo>
                        <a:pt x="176" y="586"/>
                      </a:lnTo>
                      <a:lnTo>
                        <a:pt x="148" y="696"/>
                      </a:lnTo>
                      <a:lnTo>
                        <a:pt x="160" y="698"/>
                      </a:lnTo>
                      <a:lnTo>
                        <a:pt x="194" y="582"/>
                      </a:lnTo>
                      <a:lnTo>
                        <a:pt x="194" y="582"/>
                      </a:lnTo>
                      <a:lnTo>
                        <a:pt x="212" y="580"/>
                      </a:lnTo>
                      <a:lnTo>
                        <a:pt x="228" y="578"/>
                      </a:lnTo>
                      <a:lnTo>
                        <a:pt x="228" y="578"/>
                      </a:lnTo>
                      <a:lnTo>
                        <a:pt x="246" y="580"/>
                      </a:lnTo>
                      <a:lnTo>
                        <a:pt x="262" y="584"/>
                      </a:lnTo>
                      <a:lnTo>
                        <a:pt x="262" y="584"/>
                      </a:lnTo>
                      <a:lnTo>
                        <a:pt x="228" y="600"/>
                      </a:lnTo>
                      <a:lnTo>
                        <a:pt x="212" y="610"/>
                      </a:lnTo>
                      <a:lnTo>
                        <a:pt x="206" y="616"/>
                      </a:lnTo>
                      <a:lnTo>
                        <a:pt x="206" y="618"/>
                      </a:lnTo>
                      <a:lnTo>
                        <a:pt x="206" y="622"/>
                      </a:lnTo>
                      <a:lnTo>
                        <a:pt x="210" y="622"/>
                      </a:lnTo>
                      <a:lnTo>
                        <a:pt x="210" y="622"/>
                      </a:lnTo>
                      <a:lnTo>
                        <a:pt x="218" y="620"/>
                      </a:lnTo>
                      <a:lnTo>
                        <a:pt x="256" y="604"/>
                      </a:lnTo>
                      <a:lnTo>
                        <a:pt x="256" y="604"/>
                      </a:lnTo>
                      <a:lnTo>
                        <a:pt x="268" y="600"/>
                      </a:lnTo>
                      <a:lnTo>
                        <a:pt x="278" y="600"/>
                      </a:lnTo>
                      <a:lnTo>
                        <a:pt x="278" y="600"/>
                      </a:lnTo>
                      <a:lnTo>
                        <a:pt x="282" y="600"/>
                      </a:lnTo>
                      <a:lnTo>
                        <a:pt x="282" y="600"/>
                      </a:lnTo>
                      <a:lnTo>
                        <a:pt x="288" y="610"/>
                      </a:lnTo>
                      <a:lnTo>
                        <a:pt x="292" y="624"/>
                      </a:lnTo>
                      <a:lnTo>
                        <a:pt x="292" y="624"/>
                      </a:lnTo>
                      <a:lnTo>
                        <a:pt x="298" y="670"/>
                      </a:lnTo>
                      <a:lnTo>
                        <a:pt x="302" y="676"/>
                      </a:lnTo>
                      <a:lnTo>
                        <a:pt x="304" y="676"/>
                      </a:lnTo>
                      <a:lnTo>
                        <a:pt x="306" y="676"/>
                      </a:lnTo>
                      <a:lnTo>
                        <a:pt x="308" y="674"/>
                      </a:lnTo>
                      <a:lnTo>
                        <a:pt x="308" y="674"/>
                      </a:lnTo>
                      <a:lnTo>
                        <a:pt x="308" y="672"/>
                      </a:lnTo>
                      <a:lnTo>
                        <a:pt x="308" y="664"/>
                      </a:lnTo>
                      <a:lnTo>
                        <a:pt x="308" y="610"/>
                      </a:lnTo>
                      <a:lnTo>
                        <a:pt x="308" y="610"/>
                      </a:lnTo>
                      <a:lnTo>
                        <a:pt x="318" y="620"/>
                      </a:lnTo>
                      <a:lnTo>
                        <a:pt x="328" y="634"/>
                      </a:lnTo>
                      <a:lnTo>
                        <a:pt x="336" y="652"/>
                      </a:lnTo>
                      <a:lnTo>
                        <a:pt x="344" y="670"/>
                      </a:lnTo>
                      <a:lnTo>
                        <a:pt x="262" y="756"/>
                      </a:lnTo>
                      <a:lnTo>
                        <a:pt x="270" y="764"/>
                      </a:lnTo>
                      <a:lnTo>
                        <a:pt x="350" y="688"/>
                      </a:lnTo>
                      <a:lnTo>
                        <a:pt x="350" y="688"/>
                      </a:lnTo>
                      <a:lnTo>
                        <a:pt x="358" y="720"/>
                      </a:lnTo>
                      <a:lnTo>
                        <a:pt x="358" y="720"/>
                      </a:lnTo>
                      <a:lnTo>
                        <a:pt x="358" y="742"/>
                      </a:lnTo>
                      <a:lnTo>
                        <a:pt x="306" y="796"/>
                      </a:lnTo>
                      <a:lnTo>
                        <a:pt x="312" y="802"/>
                      </a:lnTo>
                      <a:lnTo>
                        <a:pt x="358" y="758"/>
                      </a:lnTo>
                      <a:lnTo>
                        <a:pt x="358" y="758"/>
                      </a:lnTo>
                      <a:lnTo>
                        <a:pt x="362" y="798"/>
                      </a:lnTo>
                      <a:lnTo>
                        <a:pt x="368" y="836"/>
                      </a:lnTo>
                      <a:lnTo>
                        <a:pt x="368" y="840"/>
                      </a:lnTo>
                      <a:lnTo>
                        <a:pt x="372" y="840"/>
                      </a:lnTo>
                      <a:lnTo>
                        <a:pt x="374" y="840"/>
                      </a:lnTo>
                      <a:lnTo>
                        <a:pt x="374" y="840"/>
                      </a:lnTo>
                      <a:lnTo>
                        <a:pt x="374" y="858"/>
                      </a:lnTo>
                      <a:lnTo>
                        <a:pt x="374" y="868"/>
                      </a:lnTo>
                      <a:lnTo>
                        <a:pt x="374" y="868"/>
                      </a:lnTo>
                      <a:lnTo>
                        <a:pt x="374" y="868"/>
                      </a:lnTo>
                      <a:lnTo>
                        <a:pt x="378" y="868"/>
                      </a:lnTo>
                      <a:lnTo>
                        <a:pt x="382" y="868"/>
                      </a:lnTo>
                      <a:lnTo>
                        <a:pt x="382" y="868"/>
                      </a:lnTo>
                      <a:lnTo>
                        <a:pt x="382" y="868"/>
                      </a:lnTo>
                      <a:lnTo>
                        <a:pt x="382" y="858"/>
                      </a:lnTo>
                      <a:lnTo>
                        <a:pt x="382" y="858"/>
                      </a:lnTo>
                      <a:lnTo>
                        <a:pt x="384" y="840"/>
                      </a:lnTo>
                      <a:lnTo>
                        <a:pt x="386" y="840"/>
                      </a:lnTo>
                      <a:lnTo>
                        <a:pt x="390" y="840"/>
                      </a:lnTo>
                      <a:lnTo>
                        <a:pt x="392" y="836"/>
                      </a:lnTo>
                      <a:lnTo>
                        <a:pt x="392" y="836"/>
                      </a:lnTo>
                      <a:lnTo>
                        <a:pt x="398" y="798"/>
                      </a:lnTo>
                      <a:lnTo>
                        <a:pt x="400" y="758"/>
                      </a:lnTo>
                      <a:lnTo>
                        <a:pt x="448" y="802"/>
                      </a:lnTo>
                      <a:lnTo>
                        <a:pt x="454" y="796"/>
                      </a:lnTo>
                      <a:lnTo>
                        <a:pt x="402" y="740"/>
                      </a:lnTo>
                      <a:lnTo>
                        <a:pt x="402" y="740"/>
                      </a:lnTo>
                      <a:lnTo>
                        <a:pt x="402" y="712"/>
                      </a:lnTo>
                      <a:lnTo>
                        <a:pt x="402" y="712"/>
                      </a:lnTo>
                      <a:lnTo>
                        <a:pt x="408" y="684"/>
                      </a:lnTo>
                      <a:lnTo>
                        <a:pt x="490" y="764"/>
                      </a:lnTo>
                      <a:lnTo>
                        <a:pt x="498" y="756"/>
                      </a:lnTo>
                      <a:lnTo>
                        <a:pt x="414" y="668"/>
                      </a:lnTo>
                      <a:lnTo>
                        <a:pt x="414" y="668"/>
                      </a:lnTo>
                      <a:lnTo>
                        <a:pt x="422" y="650"/>
                      </a:lnTo>
                      <a:lnTo>
                        <a:pt x="430" y="634"/>
                      </a:lnTo>
                      <a:lnTo>
                        <a:pt x="438" y="620"/>
                      </a:lnTo>
                      <a:lnTo>
                        <a:pt x="450" y="610"/>
                      </a:lnTo>
                      <a:lnTo>
                        <a:pt x="450" y="610"/>
                      </a:lnTo>
                      <a:lnTo>
                        <a:pt x="448" y="664"/>
                      </a:lnTo>
                      <a:lnTo>
                        <a:pt x="448" y="672"/>
                      </a:lnTo>
                      <a:lnTo>
                        <a:pt x="450" y="674"/>
                      </a:lnTo>
                      <a:lnTo>
                        <a:pt x="450" y="676"/>
                      </a:lnTo>
                      <a:lnTo>
                        <a:pt x="452" y="676"/>
                      </a:lnTo>
                      <a:lnTo>
                        <a:pt x="452" y="676"/>
                      </a:lnTo>
                      <a:lnTo>
                        <a:pt x="456" y="676"/>
                      </a:lnTo>
                      <a:lnTo>
                        <a:pt x="458" y="670"/>
                      </a:lnTo>
                      <a:lnTo>
                        <a:pt x="466" y="624"/>
                      </a:lnTo>
                      <a:lnTo>
                        <a:pt x="466" y="624"/>
                      </a:lnTo>
                      <a:lnTo>
                        <a:pt x="468" y="610"/>
                      </a:lnTo>
                      <a:lnTo>
                        <a:pt x="474" y="600"/>
                      </a:lnTo>
                      <a:lnTo>
                        <a:pt x="474" y="600"/>
                      </a:lnTo>
                      <a:lnTo>
                        <a:pt x="478" y="600"/>
                      </a:lnTo>
                      <a:lnTo>
                        <a:pt x="478" y="600"/>
                      </a:lnTo>
                      <a:lnTo>
                        <a:pt x="488" y="600"/>
                      </a:lnTo>
                      <a:lnTo>
                        <a:pt x="500" y="604"/>
                      </a:lnTo>
                      <a:lnTo>
                        <a:pt x="500" y="604"/>
                      </a:lnTo>
                      <a:lnTo>
                        <a:pt x="538" y="620"/>
                      </a:lnTo>
                      <a:lnTo>
                        <a:pt x="548" y="622"/>
                      </a:lnTo>
                      <a:lnTo>
                        <a:pt x="550" y="622"/>
                      </a:lnTo>
                      <a:lnTo>
                        <a:pt x="552" y="618"/>
                      </a:lnTo>
                      <a:lnTo>
                        <a:pt x="552" y="618"/>
                      </a:lnTo>
                      <a:lnTo>
                        <a:pt x="552" y="616"/>
                      </a:lnTo>
                      <a:lnTo>
                        <a:pt x="546" y="610"/>
                      </a:lnTo>
                      <a:lnTo>
                        <a:pt x="528" y="600"/>
                      </a:lnTo>
                      <a:lnTo>
                        <a:pt x="496" y="584"/>
                      </a:lnTo>
                      <a:lnTo>
                        <a:pt x="496" y="584"/>
                      </a:lnTo>
                      <a:lnTo>
                        <a:pt x="510" y="580"/>
                      </a:lnTo>
                      <a:lnTo>
                        <a:pt x="528" y="578"/>
                      </a:lnTo>
                      <a:lnTo>
                        <a:pt x="528" y="578"/>
                      </a:lnTo>
                      <a:lnTo>
                        <a:pt x="546" y="580"/>
                      </a:lnTo>
                      <a:lnTo>
                        <a:pt x="566" y="582"/>
                      </a:lnTo>
                      <a:lnTo>
                        <a:pt x="600" y="696"/>
                      </a:lnTo>
                      <a:lnTo>
                        <a:pt x="610" y="692"/>
                      </a:lnTo>
                      <a:lnTo>
                        <a:pt x="584" y="586"/>
                      </a:lnTo>
                      <a:lnTo>
                        <a:pt x="584" y="586"/>
                      </a:lnTo>
                      <a:lnTo>
                        <a:pt x="616" y="594"/>
                      </a:lnTo>
                      <a:lnTo>
                        <a:pt x="616" y="594"/>
                      </a:lnTo>
                      <a:lnTo>
                        <a:pt x="634" y="606"/>
                      </a:lnTo>
                      <a:lnTo>
                        <a:pt x="656" y="678"/>
                      </a:lnTo>
                      <a:lnTo>
                        <a:pt x="666" y="676"/>
                      </a:lnTo>
                      <a:lnTo>
                        <a:pt x="650" y="614"/>
                      </a:lnTo>
                      <a:lnTo>
                        <a:pt x="650" y="614"/>
                      </a:lnTo>
                      <a:lnTo>
                        <a:pt x="684" y="630"/>
                      </a:lnTo>
                      <a:lnTo>
                        <a:pt x="722" y="644"/>
                      </a:lnTo>
                      <a:lnTo>
                        <a:pt x="724" y="646"/>
                      </a:lnTo>
                      <a:lnTo>
                        <a:pt x="726" y="642"/>
                      </a:lnTo>
                      <a:lnTo>
                        <a:pt x="726" y="642"/>
                      </a:lnTo>
                      <a:lnTo>
                        <a:pt x="728" y="642"/>
                      </a:lnTo>
                      <a:lnTo>
                        <a:pt x="728" y="642"/>
                      </a:lnTo>
                      <a:lnTo>
                        <a:pt x="744" y="650"/>
                      </a:lnTo>
                      <a:lnTo>
                        <a:pt x="752" y="654"/>
                      </a:lnTo>
                      <a:lnTo>
                        <a:pt x="752" y="654"/>
                      </a:lnTo>
                      <a:lnTo>
                        <a:pt x="752" y="654"/>
                      </a:lnTo>
                      <a:lnTo>
                        <a:pt x="752" y="654"/>
                      </a:lnTo>
                      <a:lnTo>
                        <a:pt x="754" y="650"/>
                      </a:lnTo>
                      <a:lnTo>
                        <a:pt x="756" y="648"/>
                      </a:lnTo>
                      <a:lnTo>
                        <a:pt x="756" y="648"/>
                      </a:lnTo>
                      <a:lnTo>
                        <a:pt x="756" y="648"/>
                      </a:lnTo>
                      <a:lnTo>
                        <a:pt x="756" y="648"/>
                      </a:lnTo>
                      <a:lnTo>
                        <a:pt x="748" y="642"/>
                      </a:lnTo>
                      <a:close/>
                      <a:moveTo>
                        <a:pt x="418" y="434"/>
                      </a:moveTo>
                      <a:lnTo>
                        <a:pt x="418" y="434"/>
                      </a:lnTo>
                      <a:lnTo>
                        <a:pt x="446" y="414"/>
                      </a:lnTo>
                      <a:lnTo>
                        <a:pt x="474" y="396"/>
                      </a:lnTo>
                      <a:lnTo>
                        <a:pt x="528" y="434"/>
                      </a:lnTo>
                      <a:lnTo>
                        <a:pt x="474" y="472"/>
                      </a:lnTo>
                      <a:lnTo>
                        <a:pt x="474" y="472"/>
                      </a:lnTo>
                      <a:lnTo>
                        <a:pt x="446" y="454"/>
                      </a:lnTo>
                      <a:lnTo>
                        <a:pt x="418" y="434"/>
                      </a:lnTo>
                      <a:lnTo>
                        <a:pt x="418" y="434"/>
                      </a:lnTo>
                      <a:close/>
                      <a:moveTo>
                        <a:pt x="398" y="400"/>
                      </a:moveTo>
                      <a:lnTo>
                        <a:pt x="398" y="400"/>
                      </a:lnTo>
                      <a:lnTo>
                        <a:pt x="394" y="366"/>
                      </a:lnTo>
                      <a:lnTo>
                        <a:pt x="392" y="332"/>
                      </a:lnTo>
                      <a:lnTo>
                        <a:pt x="454" y="304"/>
                      </a:lnTo>
                      <a:lnTo>
                        <a:pt x="460" y="370"/>
                      </a:lnTo>
                      <a:lnTo>
                        <a:pt x="460" y="370"/>
                      </a:lnTo>
                      <a:lnTo>
                        <a:pt x="430" y="386"/>
                      </a:lnTo>
                      <a:lnTo>
                        <a:pt x="398" y="400"/>
                      </a:lnTo>
                      <a:lnTo>
                        <a:pt x="398" y="400"/>
                      </a:lnTo>
                      <a:close/>
                      <a:moveTo>
                        <a:pt x="358" y="400"/>
                      </a:moveTo>
                      <a:lnTo>
                        <a:pt x="358" y="400"/>
                      </a:lnTo>
                      <a:lnTo>
                        <a:pt x="328" y="386"/>
                      </a:lnTo>
                      <a:lnTo>
                        <a:pt x="298" y="370"/>
                      </a:lnTo>
                      <a:lnTo>
                        <a:pt x="304" y="304"/>
                      </a:lnTo>
                      <a:lnTo>
                        <a:pt x="364" y="332"/>
                      </a:lnTo>
                      <a:lnTo>
                        <a:pt x="364" y="332"/>
                      </a:lnTo>
                      <a:lnTo>
                        <a:pt x="362" y="366"/>
                      </a:lnTo>
                      <a:lnTo>
                        <a:pt x="358" y="400"/>
                      </a:lnTo>
                      <a:lnTo>
                        <a:pt x="358" y="400"/>
                      </a:lnTo>
                      <a:close/>
                      <a:moveTo>
                        <a:pt x="338" y="434"/>
                      </a:moveTo>
                      <a:lnTo>
                        <a:pt x="338" y="434"/>
                      </a:lnTo>
                      <a:lnTo>
                        <a:pt x="312" y="454"/>
                      </a:lnTo>
                      <a:lnTo>
                        <a:pt x="284" y="472"/>
                      </a:lnTo>
                      <a:lnTo>
                        <a:pt x="228" y="434"/>
                      </a:lnTo>
                      <a:lnTo>
                        <a:pt x="284" y="396"/>
                      </a:lnTo>
                      <a:lnTo>
                        <a:pt x="284" y="396"/>
                      </a:lnTo>
                      <a:lnTo>
                        <a:pt x="312" y="414"/>
                      </a:lnTo>
                      <a:lnTo>
                        <a:pt x="338" y="434"/>
                      </a:lnTo>
                      <a:lnTo>
                        <a:pt x="338" y="434"/>
                      </a:lnTo>
                      <a:close/>
                      <a:moveTo>
                        <a:pt x="358" y="468"/>
                      </a:moveTo>
                      <a:lnTo>
                        <a:pt x="358" y="468"/>
                      </a:lnTo>
                      <a:lnTo>
                        <a:pt x="362" y="502"/>
                      </a:lnTo>
                      <a:lnTo>
                        <a:pt x="364" y="536"/>
                      </a:lnTo>
                      <a:lnTo>
                        <a:pt x="304" y="564"/>
                      </a:lnTo>
                      <a:lnTo>
                        <a:pt x="298" y="496"/>
                      </a:lnTo>
                      <a:lnTo>
                        <a:pt x="298" y="496"/>
                      </a:lnTo>
                      <a:lnTo>
                        <a:pt x="328" y="482"/>
                      </a:lnTo>
                      <a:lnTo>
                        <a:pt x="358" y="468"/>
                      </a:lnTo>
                      <a:lnTo>
                        <a:pt x="358" y="468"/>
                      </a:lnTo>
                      <a:close/>
                      <a:moveTo>
                        <a:pt x="398" y="468"/>
                      </a:moveTo>
                      <a:lnTo>
                        <a:pt x="398" y="468"/>
                      </a:lnTo>
                      <a:lnTo>
                        <a:pt x="430" y="482"/>
                      </a:lnTo>
                      <a:lnTo>
                        <a:pt x="460" y="498"/>
                      </a:lnTo>
                      <a:lnTo>
                        <a:pt x="454" y="564"/>
                      </a:lnTo>
                      <a:lnTo>
                        <a:pt x="392" y="536"/>
                      </a:lnTo>
                      <a:lnTo>
                        <a:pt x="392" y="536"/>
                      </a:lnTo>
                      <a:lnTo>
                        <a:pt x="394" y="502"/>
                      </a:lnTo>
                      <a:lnTo>
                        <a:pt x="398" y="468"/>
                      </a:lnTo>
                      <a:lnTo>
                        <a:pt x="398" y="468"/>
                      </a:lnTo>
                      <a:close/>
                    </a:path>
                  </a:pathLst>
                </a:custGeom>
                <a:solidFill>
                  <a:srgbClr val="FEFFFF">
                    <a:alpha val="3000"/>
                  </a:srgbClr>
                </a:solidFill>
                <a:ln>
                  <a:solidFill>
                    <a:srgbClr val="FEFFFF">
                      <a:alpha val="5000"/>
                    </a:srgbClr>
                  </a:solidFill>
                </a:ln>
                <a:effectLst>
                  <a:glow rad="101600">
                    <a:srgbClr val="FEFEFE">
                      <a:alpha val="6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6" name="Freeform 29"/>
                <p:cNvSpPr>
                  <a:spLocks noChangeAspect="1"/>
                </p:cNvSpPr>
                <p:nvPr/>
              </p:nvSpPr>
              <p:spPr bwMode="auto">
                <a:xfrm rot="18879730">
                  <a:off x="8304829" y="977901"/>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 name="Freeform 33"/>
                <p:cNvSpPr>
                  <a:spLocks noChangeAspect="1"/>
                </p:cNvSpPr>
                <p:nvPr/>
              </p:nvSpPr>
              <p:spPr bwMode="auto">
                <a:xfrm rot="21141884">
                  <a:off x="7350347" y="4152407"/>
                  <a:ext cx="911585" cy="1033130"/>
                </a:xfrm>
                <a:custGeom>
                  <a:avLst/>
                  <a:gdLst>
                    <a:gd name="T0" fmla="*/ 646 w 660"/>
                    <a:gd name="T1" fmla="*/ 570 h 748"/>
                    <a:gd name="T2" fmla="*/ 518 w 660"/>
                    <a:gd name="T3" fmla="*/ 506 h 748"/>
                    <a:gd name="T4" fmla="*/ 430 w 660"/>
                    <a:gd name="T5" fmla="*/ 450 h 748"/>
                    <a:gd name="T6" fmla="*/ 404 w 660"/>
                    <a:gd name="T7" fmla="*/ 468 h 748"/>
                    <a:gd name="T8" fmla="*/ 446 w 660"/>
                    <a:gd name="T9" fmla="*/ 582 h 748"/>
                    <a:gd name="T10" fmla="*/ 372 w 660"/>
                    <a:gd name="T11" fmla="*/ 462 h 748"/>
                    <a:gd name="T12" fmla="*/ 344 w 660"/>
                    <a:gd name="T13" fmla="*/ 526 h 748"/>
                    <a:gd name="T14" fmla="*/ 348 w 660"/>
                    <a:gd name="T15" fmla="*/ 598 h 748"/>
                    <a:gd name="T16" fmla="*/ 342 w 660"/>
                    <a:gd name="T17" fmla="*/ 746 h 748"/>
                    <a:gd name="T18" fmla="*/ 314 w 660"/>
                    <a:gd name="T19" fmla="*/ 710 h 748"/>
                    <a:gd name="T20" fmla="*/ 230 w 660"/>
                    <a:gd name="T21" fmla="*/ 680 h 748"/>
                    <a:gd name="T22" fmla="*/ 316 w 660"/>
                    <a:gd name="T23" fmla="*/ 460 h 748"/>
                    <a:gd name="T24" fmla="*/ 270 w 660"/>
                    <a:gd name="T25" fmla="*/ 510 h 748"/>
                    <a:gd name="T26" fmla="*/ 208 w 660"/>
                    <a:gd name="T27" fmla="*/ 576 h 748"/>
                    <a:gd name="T28" fmla="*/ 276 w 660"/>
                    <a:gd name="T29" fmla="*/ 450 h 748"/>
                    <a:gd name="T30" fmla="*/ 174 w 660"/>
                    <a:gd name="T31" fmla="*/ 482 h 748"/>
                    <a:gd name="T32" fmla="*/ 76 w 660"/>
                    <a:gd name="T33" fmla="*/ 602 h 748"/>
                    <a:gd name="T34" fmla="*/ 10 w 660"/>
                    <a:gd name="T35" fmla="*/ 566 h 748"/>
                    <a:gd name="T36" fmla="*/ 60 w 660"/>
                    <a:gd name="T37" fmla="*/ 506 h 748"/>
                    <a:gd name="T38" fmla="*/ 18 w 660"/>
                    <a:gd name="T39" fmla="*/ 428 h 748"/>
                    <a:gd name="T40" fmla="*/ 280 w 660"/>
                    <a:gd name="T41" fmla="*/ 382 h 748"/>
                    <a:gd name="T42" fmla="*/ 214 w 660"/>
                    <a:gd name="T43" fmla="*/ 386 h 748"/>
                    <a:gd name="T44" fmla="*/ 90 w 660"/>
                    <a:gd name="T45" fmla="*/ 366 h 748"/>
                    <a:gd name="T46" fmla="*/ 212 w 660"/>
                    <a:gd name="T47" fmla="*/ 360 h 748"/>
                    <a:gd name="T48" fmla="*/ 252 w 660"/>
                    <a:gd name="T49" fmla="*/ 342 h 748"/>
                    <a:gd name="T50" fmla="*/ 128 w 660"/>
                    <a:gd name="T51" fmla="*/ 278 h 748"/>
                    <a:gd name="T52" fmla="*/ 32 w 660"/>
                    <a:gd name="T53" fmla="*/ 220 h 748"/>
                    <a:gd name="T54" fmla="*/ 16 w 660"/>
                    <a:gd name="T55" fmla="*/ 178 h 748"/>
                    <a:gd name="T56" fmla="*/ 96 w 660"/>
                    <a:gd name="T57" fmla="*/ 214 h 748"/>
                    <a:gd name="T58" fmla="*/ 176 w 660"/>
                    <a:gd name="T59" fmla="*/ 264 h 748"/>
                    <a:gd name="T60" fmla="*/ 272 w 660"/>
                    <a:gd name="T61" fmla="*/ 292 h 748"/>
                    <a:gd name="T62" fmla="*/ 202 w 660"/>
                    <a:gd name="T63" fmla="*/ 168 h 748"/>
                    <a:gd name="T64" fmla="*/ 282 w 660"/>
                    <a:gd name="T65" fmla="*/ 262 h 748"/>
                    <a:gd name="T66" fmla="*/ 318 w 660"/>
                    <a:gd name="T67" fmla="*/ 290 h 748"/>
                    <a:gd name="T68" fmla="*/ 312 w 660"/>
                    <a:gd name="T69" fmla="*/ 150 h 748"/>
                    <a:gd name="T70" fmla="*/ 314 w 660"/>
                    <a:gd name="T71" fmla="*/ 38 h 748"/>
                    <a:gd name="T72" fmla="*/ 342 w 660"/>
                    <a:gd name="T73" fmla="*/ 2 h 748"/>
                    <a:gd name="T74" fmla="*/ 352 w 660"/>
                    <a:gd name="T75" fmla="*/ 148 h 748"/>
                    <a:gd name="T76" fmla="*/ 346 w 660"/>
                    <a:gd name="T77" fmla="*/ 254 h 748"/>
                    <a:gd name="T78" fmla="*/ 380 w 660"/>
                    <a:gd name="T79" fmla="*/ 262 h 748"/>
                    <a:gd name="T80" fmla="*/ 460 w 660"/>
                    <a:gd name="T81" fmla="*/ 164 h 748"/>
                    <a:gd name="T82" fmla="*/ 402 w 660"/>
                    <a:gd name="T83" fmla="*/ 274 h 748"/>
                    <a:gd name="T84" fmla="*/ 428 w 660"/>
                    <a:gd name="T85" fmla="*/ 304 h 748"/>
                    <a:gd name="T86" fmla="*/ 516 w 660"/>
                    <a:gd name="T87" fmla="*/ 246 h 748"/>
                    <a:gd name="T88" fmla="*/ 648 w 660"/>
                    <a:gd name="T89" fmla="*/ 180 h 748"/>
                    <a:gd name="T90" fmla="*/ 658 w 660"/>
                    <a:gd name="T91" fmla="*/ 198 h 748"/>
                    <a:gd name="T92" fmla="*/ 538 w 660"/>
                    <a:gd name="T93" fmla="*/ 278 h 748"/>
                    <a:gd name="T94" fmla="*/ 444 w 660"/>
                    <a:gd name="T95" fmla="*/ 326 h 748"/>
                    <a:gd name="T96" fmla="*/ 432 w 660"/>
                    <a:gd name="T97" fmla="*/ 360 h 748"/>
                    <a:gd name="T98" fmla="*/ 572 w 660"/>
                    <a:gd name="T99" fmla="*/ 362 h 748"/>
                    <a:gd name="T100" fmla="*/ 488 w 660"/>
                    <a:gd name="T101" fmla="*/ 384 h 748"/>
                    <a:gd name="T102" fmla="*/ 392 w 660"/>
                    <a:gd name="T103" fmla="*/ 382 h 748"/>
                    <a:gd name="T104" fmla="*/ 502 w 660"/>
                    <a:gd name="T105" fmla="*/ 456 h 748"/>
                    <a:gd name="T106" fmla="*/ 586 w 660"/>
                    <a:gd name="T107" fmla="*/ 498 h 748"/>
                    <a:gd name="T108" fmla="*/ 660 w 660"/>
                    <a:gd name="T109" fmla="*/ 554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60" h="748">
                      <a:moveTo>
                        <a:pt x="660" y="554"/>
                      </a:moveTo>
                      <a:lnTo>
                        <a:pt x="658" y="556"/>
                      </a:lnTo>
                      <a:lnTo>
                        <a:pt x="658" y="556"/>
                      </a:lnTo>
                      <a:lnTo>
                        <a:pt x="652" y="568"/>
                      </a:lnTo>
                      <a:lnTo>
                        <a:pt x="650" y="572"/>
                      </a:lnTo>
                      <a:lnTo>
                        <a:pt x="646" y="570"/>
                      </a:lnTo>
                      <a:lnTo>
                        <a:pt x="646" y="570"/>
                      </a:lnTo>
                      <a:lnTo>
                        <a:pt x="614" y="558"/>
                      </a:lnTo>
                      <a:lnTo>
                        <a:pt x="580" y="542"/>
                      </a:lnTo>
                      <a:lnTo>
                        <a:pt x="594" y="598"/>
                      </a:lnTo>
                      <a:lnTo>
                        <a:pt x="586" y="602"/>
                      </a:lnTo>
                      <a:lnTo>
                        <a:pt x="566" y="534"/>
                      </a:lnTo>
                      <a:lnTo>
                        <a:pt x="566" y="534"/>
                      </a:lnTo>
                      <a:lnTo>
                        <a:pt x="518" y="506"/>
                      </a:lnTo>
                      <a:lnTo>
                        <a:pt x="544" y="614"/>
                      </a:lnTo>
                      <a:lnTo>
                        <a:pt x="534" y="618"/>
                      </a:lnTo>
                      <a:lnTo>
                        <a:pt x="496" y="492"/>
                      </a:lnTo>
                      <a:lnTo>
                        <a:pt x="496" y="492"/>
                      </a:lnTo>
                      <a:lnTo>
                        <a:pt x="486" y="486"/>
                      </a:lnTo>
                      <a:lnTo>
                        <a:pt x="486" y="486"/>
                      </a:lnTo>
                      <a:lnTo>
                        <a:pt x="430" y="450"/>
                      </a:lnTo>
                      <a:lnTo>
                        <a:pt x="400" y="432"/>
                      </a:lnTo>
                      <a:lnTo>
                        <a:pt x="370" y="418"/>
                      </a:lnTo>
                      <a:lnTo>
                        <a:pt x="370" y="418"/>
                      </a:lnTo>
                      <a:lnTo>
                        <a:pt x="394" y="452"/>
                      </a:lnTo>
                      <a:lnTo>
                        <a:pt x="394" y="452"/>
                      </a:lnTo>
                      <a:lnTo>
                        <a:pt x="404" y="468"/>
                      </a:lnTo>
                      <a:lnTo>
                        <a:pt x="404" y="468"/>
                      </a:lnTo>
                      <a:lnTo>
                        <a:pt x="422" y="496"/>
                      </a:lnTo>
                      <a:lnTo>
                        <a:pt x="438" y="522"/>
                      </a:lnTo>
                      <a:lnTo>
                        <a:pt x="450" y="548"/>
                      </a:lnTo>
                      <a:lnTo>
                        <a:pt x="462" y="574"/>
                      </a:lnTo>
                      <a:lnTo>
                        <a:pt x="462" y="578"/>
                      </a:lnTo>
                      <a:lnTo>
                        <a:pt x="448" y="586"/>
                      </a:lnTo>
                      <a:lnTo>
                        <a:pt x="446" y="582"/>
                      </a:lnTo>
                      <a:lnTo>
                        <a:pt x="446" y="582"/>
                      </a:lnTo>
                      <a:lnTo>
                        <a:pt x="428" y="558"/>
                      </a:lnTo>
                      <a:lnTo>
                        <a:pt x="412" y="534"/>
                      </a:lnTo>
                      <a:lnTo>
                        <a:pt x="396" y="508"/>
                      </a:lnTo>
                      <a:lnTo>
                        <a:pt x="382" y="482"/>
                      </a:lnTo>
                      <a:lnTo>
                        <a:pt x="382" y="482"/>
                      </a:lnTo>
                      <a:lnTo>
                        <a:pt x="372" y="462"/>
                      </a:lnTo>
                      <a:lnTo>
                        <a:pt x="372" y="462"/>
                      </a:lnTo>
                      <a:lnTo>
                        <a:pt x="360" y="438"/>
                      </a:lnTo>
                      <a:lnTo>
                        <a:pt x="346" y="414"/>
                      </a:lnTo>
                      <a:lnTo>
                        <a:pt x="346" y="414"/>
                      </a:lnTo>
                      <a:lnTo>
                        <a:pt x="344" y="452"/>
                      </a:lnTo>
                      <a:lnTo>
                        <a:pt x="342" y="490"/>
                      </a:lnTo>
                      <a:lnTo>
                        <a:pt x="344" y="526"/>
                      </a:lnTo>
                      <a:lnTo>
                        <a:pt x="346" y="564"/>
                      </a:lnTo>
                      <a:lnTo>
                        <a:pt x="346" y="564"/>
                      </a:lnTo>
                      <a:lnTo>
                        <a:pt x="348" y="574"/>
                      </a:lnTo>
                      <a:lnTo>
                        <a:pt x="440" y="672"/>
                      </a:lnTo>
                      <a:lnTo>
                        <a:pt x="432" y="680"/>
                      </a:lnTo>
                      <a:lnTo>
                        <a:pt x="348" y="598"/>
                      </a:lnTo>
                      <a:lnTo>
                        <a:pt x="348" y="598"/>
                      </a:lnTo>
                      <a:lnTo>
                        <a:pt x="350" y="656"/>
                      </a:lnTo>
                      <a:lnTo>
                        <a:pt x="400" y="708"/>
                      </a:lnTo>
                      <a:lnTo>
                        <a:pt x="394" y="716"/>
                      </a:lnTo>
                      <a:lnTo>
                        <a:pt x="350" y="674"/>
                      </a:lnTo>
                      <a:lnTo>
                        <a:pt x="350" y="674"/>
                      </a:lnTo>
                      <a:lnTo>
                        <a:pt x="348" y="710"/>
                      </a:lnTo>
                      <a:lnTo>
                        <a:pt x="342" y="746"/>
                      </a:lnTo>
                      <a:lnTo>
                        <a:pt x="340" y="748"/>
                      </a:lnTo>
                      <a:lnTo>
                        <a:pt x="336" y="748"/>
                      </a:lnTo>
                      <a:lnTo>
                        <a:pt x="322" y="748"/>
                      </a:lnTo>
                      <a:lnTo>
                        <a:pt x="320" y="748"/>
                      </a:lnTo>
                      <a:lnTo>
                        <a:pt x="318" y="746"/>
                      </a:lnTo>
                      <a:lnTo>
                        <a:pt x="318" y="746"/>
                      </a:lnTo>
                      <a:lnTo>
                        <a:pt x="314" y="710"/>
                      </a:lnTo>
                      <a:lnTo>
                        <a:pt x="310" y="674"/>
                      </a:lnTo>
                      <a:lnTo>
                        <a:pt x="268" y="714"/>
                      </a:lnTo>
                      <a:lnTo>
                        <a:pt x="262" y="708"/>
                      </a:lnTo>
                      <a:lnTo>
                        <a:pt x="310" y="658"/>
                      </a:lnTo>
                      <a:lnTo>
                        <a:pt x="310" y="658"/>
                      </a:lnTo>
                      <a:lnTo>
                        <a:pt x="310" y="600"/>
                      </a:lnTo>
                      <a:lnTo>
                        <a:pt x="230" y="680"/>
                      </a:lnTo>
                      <a:lnTo>
                        <a:pt x="222" y="672"/>
                      </a:lnTo>
                      <a:lnTo>
                        <a:pt x="312" y="576"/>
                      </a:lnTo>
                      <a:lnTo>
                        <a:pt x="312" y="576"/>
                      </a:lnTo>
                      <a:lnTo>
                        <a:pt x="312" y="564"/>
                      </a:lnTo>
                      <a:lnTo>
                        <a:pt x="312" y="564"/>
                      </a:lnTo>
                      <a:lnTo>
                        <a:pt x="316" y="496"/>
                      </a:lnTo>
                      <a:lnTo>
                        <a:pt x="316" y="460"/>
                      </a:lnTo>
                      <a:lnTo>
                        <a:pt x="314" y="426"/>
                      </a:lnTo>
                      <a:lnTo>
                        <a:pt x="314" y="426"/>
                      </a:lnTo>
                      <a:lnTo>
                        <a:pt x="294" y="464"/>
                      </a:lnTo>
                      <a:lnTo>
                        <a:pt x="294" y="464"/>
                      </a:lnTo>
                      <a:lnTo>
                        <a:pt x="284" y="482"/>
                      </a:lnTo>
                      <a:lnTo>
                        <a:pt x="284" y="482"/>
                      </a:lnTo>
                      <a:lnTo>
                        <a:pt x="270" y="510"/>
                      </a:lnTo>
                      <a:lnTo>
                        <a:pt x="256" y="538"/>
                      </a:lnTo>
                      <a:lnTo>
                        <a:pt x="240" y="562"/>
                      </a:lnTo>
                      <a:lnTo>
                        <a:pt x="222" y="584"/>
                      </a:lnTo>
                      <a:lnTo>
                        <a:pt x="220" y="588"/>
                      </a:lnTo>
                      <a:lnTo>
                        <a:pt x="206" y="580"/>
                      </a:lnTo>
                      <a:lnTo>
                        <a:pt x="208" y="576"/>
                      </a:lnTo>
                      <a:lnTo>
                        <a:pt x="208" y="576"/>
                      </a:lnTo>
                      <a:lnTo>
                        <a:pt x="220" y="548"/>
                      </a:lnTo>
                      <a:lnTo>
                        <a:pt x="232" y="520"/>
                      </a:lnTo>
                      <a:lnTo>
                        <a:pt x="248" y="494"/>
                      </a:lnTo>
                      <a:lnTo>
                        <a:pt x="262" y="470"/>
                      </a:lnTo>
                      <a:lnTo>
                        <a:pt x="262" y="470"/>
                      </a:lnTo>
                      <a:lnTo>
                        <a:pt x="276" y="450"/>
                      </a:lnTo>
                      <a:lnTo>
                        <a:pt x="276" y="450"/>
                      </a:lnTo>
                      <a:lnTo>
                        <a:pt x="288" y="430"/>
                      </a:lnTo>
                      <a:lnTo>
                        <a:pt x="300" y="410"/>
                      </a:lnTo>
                      <a:lnTo>
                        <a:pt x="300" y="410"/>
                      </a:lnTo>
                      <a:lnTo>
                        <a:pt x="268" y="426"/>
                      </a:lnTo>
                      <a:lnTo>
                        <a:pt x="236" y="444"/>
                      </a:lnTo>
                      <a:lnTo>
                        <a:pt x="174" y="482"/>
                      </a:lnTo>
                      <a:lnTo>
                        <a:pt x="174" y="482"/>
                      </a:lnTo>
                      <a:lnTo>
                        <a:pt x="166" y="488"/>
                      </a:lnTo>
                      <a:lnTo>
                        <a:pt x="128" y="618"/>
                      </a:lnTo>
                      <a:lnTo>
                        <a:pt x="118" y="614"/>
                      </a:lnTo>
                      <a:lnTo>
                        <a:pt x="146" y="502"/>
                      </a:lnTo>
                      <a:lnTo>
                        <a:pt x="146" y="502"/>
                      </a:lnTo>
                      <a:lnTo>
                        <a:pt x="96" y="532"/>
                      </a:lnTo>
                      <a:lnTo>
                        <a:pt x="76" y="602"/>
                      </a:lnTo>
                      <a:lnTo>
                        <a:pt x="66" y="598"/>
                      </a:lnTo>
                      <a:lnTo>
                        <a:pt x="82" y="540"/>
                      </a:lnTo>
                      <a:lnTo>
                        <a:pt x="82" y="540"/>
                      </a:lnTo>
                      <a:lnTo>
                        <a:pt x="48" y="556"/>
                      </a:lnTo>
                      <a:lnTo>
                        <a:pt x="14" y="568"/>
                      </a:lnTo>
                      <a:lnTo>
                        <a:pt x="12" y="570"/>
                      </a:lnTo>
                      <a:lnTo>
                        <a:pt x="10" y="566"/>
                      </a:lnTo>
                      <a:lnTo>
                        <a:pt x="10" y="566"/>
                      </a:lnTo>
                      <a:lnTo>
                        <a:pt x="6" y="562"/>
                      </a:lnTo>
                      <a:lnTo>
                        <a:pt x="0" y="552"/>
                      </a:lnTo>
                      <a:lnTo>
                        <a:pt x="4" y="550"/>
                      </a:lnTo>
                      <a:lnTo>
                        <a:pt x="4" y="550"/>
                      </a:lnTo>
                      <a:lnTo>
                        <a:pt x="30" y="526"/>
                      </a:lnTo>
                      <a:lnTo>
                        <a:pt x="60" y="506"/>
                      </a:lnTo>
                      <a:lnTo>
                        <a:pt x="4" y="490"/>
                      </a:lnTo>
                      <a:lnTo>
                        <a:pt x="8" y="482"/>
                      </a:lnTo>
                      <a:lnTo>
                        <a:pt x="74" y="498"/>
                      </a:lnTo>
                      <a:lnTo>
                        <a:pt x="74" y="498"/>
                      </a:lnTo>
                      <a:lnTo>
                        <a:pt x="124" y="470"/>
                      </a:lnTo>
                      <a:lnTo>
                        <a:pt x="16" y="438"/>
                      </a:lnTo>
                      <a:lnTo>
                        <a:pt x="18" y="428"/>
                      </a:lnTo>
                      <a:lnTo>
                        <a:pt x="146" y="460"/>
                      </a:lnTo>
                      <a:lnTo>
                        <a:pt x="146" y="460"/>
                      </a:lnTo>
                      <a:lnTo>
                        <a:pt x="158" y="454"/>
                      </a:lnTo>
                      <a:lnTo>
                        <a:pt x="158" y="454"/>
                      </a:lnTo>
                      <a:lnTo>
                        <a:pt x="220" y="420"/>
                      </a:lnTo>
                      <a:lnTo>
                        <a:pt x="250" y="402"/>
                      </a:lnTo>
                      <a:lnTo>
                        <a:pt x="280" y="382"/>
                      </a:lnTo>
                      <a:lnTo>
                        <a:pt x="280" y="382"/>
                      </a:lnTo>
                      <a:lnTo>
                        <a:pt x="278" y="382"/>
                      </a:lnTo>
                      <a:lnTo>
                        <a:pt x="278" y="382"/>
                      </a:lnTo>
                      <a:lnTo>
                        <a:pt x="256" y="382"/>
                      </a:lnTo>
                      <a:lnTo>
                        <a:pt x="234" y="384"/>
                      </a:lnTo>
                      <a:lnTo>
                        <a:pt x="234" y="384"/>
                      </a:lnTo>
                      <a:lnTo>
                        <a:pt x="214" y="386"/>
                      </a:lnTo>
                      <a:lnTo>
                        <a:pt x="214" y="386"/>
                      </a:lnTo>
                      <a:lnTo>
                        <a:pt x="182" y="388"/>
                      </a:lnTo>
                      <a:lnTo>
                        <a:pt x="152" y="388"/>
                      </a:lnTo>
                      <a:lnTo>
                        <a:pt x="122" y="386"/>
                      </a:lnTo>
                      <a:lnTo>
                        <a:pt x="94" y="382"/>
                      </a:lnTo>
                      <a:lnTo>
                        <a:pt x="90" y="382"/>
                      </a:lnTo>
                      <a:lnTo>
                        <a:pt x="90" y="366"/>
                      </a:lnTo>
                      <a:lnTo>
                        <a:pt x="94" y="366"/>
                      </a:lnTo>
                      <a:lnTo>
                        <a:pt x="94" y="366"/>
                      </a:lnTo>
                      <a:lnTo>
                        <a:pt x="124" y="362"/>
                      </a:lnTo>
                      <a:lnTo>
                        <a:pt x="154" y="360"/>
                      </a:lnTo>
                      <a:lnTo>
                        <a:pt x="184" y="360"/>
                      </a:lnTo>
                      <a:lnTo>
                        <a:pt x="212" y="360"/>
                      </a:lnTo>
                      <a:lnTo>
                        <a:pt x="212" y="360"/>
                      </a:lnTo>
                      <a:lnTo>
                        <a:pt x="236" y="362"/>
                      </a:lnTo>
                      <a:lnTo>
                        <a:pt x="236" y="362"/>
                      </a:lnTo>
                      <a:lnTo>
                        <a:pt x="274" y="364"/>
                      </a:lnTo>
                      <a:lnTo>
                        <a:pt x="274" y="364"/>
                      </a:lnTo>
                      <a:lnTo>
                        <a:pt x="282" y="362"/>
                      </a:lnTo>
                      <a:lnTo>
                        <a:pt x="282" y="362"/>
                      </a:lnTo>
                      <a:lnTo>
                        <a:pt x="252" y="342"/>
                      </a:lnTo>
                      <a:lnTo>
                        <a:pt x="222" y="326"/>
                      </a:lnTo>
                      <a:lnTo>
                        <a:pt x="158" y="294"/>
                      </a:lnTo>
                      <a:lnTo>
                        <a:pt x="158" y="294"/>
                      </a:lnTo>
                      <a:lnTo>
                        <a:pt x="150" y="288"/>
                      </a:lnTo>
                      <a:lnTo>
                        <a:pt x="18" y="320"/>
                      </a:lnTo>
                      <a:lnTo>
                        <a:pt x="16" y="310"/>
                      </a:lnTo>
                      <a:lnTo>
                        <a:pt x="128" y="278"/>
                      </a:lnTo>
                      <a:lnTo>
                        <a:pt x="128" y="278"/>
                      </a:lnTo>
                      <a:lnTo>
                        <a:pt x="76" y="250"/>
                      </a:lnTo>
                      <a:lnTo>
                        <a:pt x="8" y="268"/>
                      </a:lnTo>
                      <a:lnTo>
                        <a:pt x="4" y="258"/>
                      </a:lnTo>
                      <a:lnTo>
                        <a:pt x="62" y="242"/>
                      </a:lnTo>
                      <a:lnTo>
                        <a:pt x="62" y="242"/>
                      </a:lnTo>
                      <a:lnTo>
                        <a:pt x="32" y="220"/>
                      </a:lnTo>
                      <a:lnTo>
                        <a:pt x="4" y="198"/>
                      </a:lnTo>
                      <a:lnTo>
                        <a:pt x="2" y="196"/>
                      </a:lnTo>
                      <a:lnTo>
                        <a:pt x="4" y="192"/>
                      </a:lnTo>
                      <a:lnTo>
                        <a:pt x="4" y="192"/>
                      </a:lnTo>
                      <a:lnTo>
                        <a:pt x="8" y="182"/>
                      </a:lnTo>
                      <a:lnTo>
                        <a:pt x="12" y="178"/>
                      </a:lnTo>
                      <a:lnTo>
                        <a:pt x="16" y="178"/>
                      </a:lnTo>
                      <a:lnTo>
                        <a:pt x="16" y="178"/>
                      </a:lnTo>
                      <a:lnTo>
                        <a:pt x="48" y="190"/>
                      </a:lnTo>
                      <a:lnTo>
                        <a:pt x="80" y="206"/>
                      </a:lnTo>
                      <a:lnTo>
                        <a:pt x="66" y="150"/>
                      </a:lnTo>
                      <a:lnTo>
                        <a:pt x="76" y="148"/>
                      </a:lnTo>
                      <a:lnTo>
                        <a:pt x="96" y="214"/>
                      </a:lnTo>
                      <a:lnTo>
                        <a:pt x="96" y="214"/>
                      </a:lnTo>
                      <a:lnTo>
                        <a:pt x="144" y="244"/>
                      </a:lnTo>
                      <a:lnTo>
                        <a:pt x="118" y="134"/>
                      </a:lnTo>
                      <a:lnTo>
                        <a:pt x="128" y="130"/>
                      </a:lnTo>
                      <a:lnTo>
                        <a:pt x="164" y="256"/>
                      </a:lnTo>
                      <a:lnTo>
                        <a:pt x="164" y="256"/>
                      </a:lnTo>
                      <a:lnTo>
                        <a:pt x="176" y="264"/>
                      </a:lnTo>
                      <a:lnTo>
                        <a:pt x="176" y="264"/>
                      </a:lnTo>
                      <a:lnTo>
                        <a:pt x="236" y="302"/>
                      </a:lnTo>
                      <a:lnTo>
                        <a:pt x="268" y="320"/>
                      </a:lnTo>
                      <a:lnTo>
                        <a:pt x="300" y="334"/>
                      </a:lnTo>
                      <a:lnTo>
                        <a:pt x="300" y="334"/>
                      </a:lnTo>
                      <a:lnTo>
                        <a:pt x="286" y="314"/>
                      </a:lnTo>
                      <a:lnTo>
                        <a:pt x="272" y="292"/>
                      </a:lnTo>
                      <a:lnTo>
                        <a:pt x="272" y="292"/>
                      </a:lnTo>
                      <a:lnTo>
                        <a:pt x="260" y="276"/>
                      </a:lnTo>
                      <a:lnTo>
                        <a:pt x="260" y="276"/>
                      </a:lnTo>
                      <a:lnTo>
                        <a:pt x="244" y="248"/>
                      </a:lnTo>
                      <a:lnTo>
                        <a:pt x="228" y="222"/>
                      </a:lnTo>
                      <a:lnTo>
                        <a:pt x="214" y="196"/>
                      </a:lnTo>
                      <a:lnTo>
                        <a:pt x="204" y="170"/>
                      </a:lnTo>
                      <a:lnTo>
                        <a:pt x="202" y="168"/>
                      </a:lnTo>
                      <a:lnTo>
                        <a:pt x="216" y="158"/>
                      </a:lnTo>
                      <a:lnTo>
                        <a:pt x="218" y="162"/>
                      </a:lnTo>
                      <a:lnTo>
                        <a:pt x="218" y="162"/>
                      </a:lnTo>
                      <a:lnTo>
                        <a:pt x="238" y="186"/>
                      </a:lnTo>
                      <a:lnTo>
                        <a:pt x="254" y="210"/>
                      </a:lnTo>
                      <a:lnTo>
                        <a:pt x="270" y="236"/>
                      </a:lnTo>
                      <a:lnTo>
                        <a:pt x="282" y="262"/>
                      </a:lnTo>
                      <a:lnTo>
                        <a:pt x="282" y="262"/>
                      </a:lnTo>
                      <a:lnTo>
                        <a:pt x="294" y="282"/>
                      </a:lnTo>
                      <a:lnTo>
                        <a:pt x="294" y="282"/>
                      </a:lnTo>
                      <a:lnTo>
                        <a:pt x="304" y="304"/>
                      </a:lnTo>
                      <a:lnTo>
                        <a:pt x="316" y="326"/>
                      </a:lnTo>
                      <a:lnTo>
                        <a:pt x="316" y="326"/>
                      </a:lnTo>
                      <a:lnTo>
                        <a:pt x="318" y="290"/>
                      </a:lnTo>
                      <a:lnTo>
                        <a:pt x="318" y="254"/>
                      </a:lnTo>
                      <a:lnTo>
                        <a:pt x="316" y="184"/>
                      </a:lnTo>
                      <a:lnTo>
                        <a:pt x="316" y="184"/>
                      </a:lnTo>
                      <a:lnTo>
                        <a:pt x="314" y="174"/>
                      </a:lnTo>
                      <a:lnTo>
                        <a:pt x="222" y="76"/>
                      </a:lnTo>
                      <a:lnTo>
                        <a:pt x="230" y="70"/>
                      </a:lnTo>
                      <a:lnTo>
                        <a:pt x="312" y="150"/>
                      </a:lnTo>
                      <a:lnTo>
                        <a:pt x="312" y="150"/>
                      </a:lnTo>
                      <a:lnTo>
                        <a:pt x="312" y="92"/>
                      </a:lnTo>
                      <a:lnTo>
                        <a:pt x="262" y="40"/>
                      </a:lnTo>
                      <a:lnTo>
                        <a:pt x="268" y="34"/>
                      </a:lnTo>
                      <a:lnTo>
                        <a:pt x="312" y="74"/>
                      </a:lnTo>
                      <a:lnTo>
                        <a:pt x="312" y="74"/>
                      </a:lnTo>
                      <a:lnTo>
                        <a:pt x="314" y="38"/>
                      </a:lnTo>
                      <a:lnTo>
                        <a:pt x="320" y="2"/>
                      </a:lnTo>
                      <a:lnTo>
                        <a:pt x="322" y="0"/>
                      </a:lnTo>
                      <a:lnTo>
                        <a:pt x="324" y="0"/>
                      </a:lnTo>
                      <a:lnTo>
                        <a:pt x="340" y="0"/>
                      </a:lnTo>
                      <a:lnTo>
                        <a:pt x="342" y="0"/>
                      </a:lnTo>
                      <a:lnTo>
                        <a:pt x="342" y="2"/>
                      </a:lnTo>
                      <a:lnTo>
                        <a:pt x="342" y="2"/>
                      </a:lnTo>
                      <a:lnTo>
                        <a:pt x="348" y="38"/>
                      </a:lnTo>
                      <a:lnTo>
                        <a:pt x="352" y="74"/>
                      </a:lnTo>
                      <a:lnTo>
                        <a:pt x="394" y="34"/>
                      </a:lnTo>
                      <a:lnTo>
                        <a:pt x="400" y="40"/>
                      </a:lnTo>
                      <a:lnTo>
                        <a:pt x="352" y="90"/>
                      </a:lnTo>
                      <a:lnTo>
                        <a:pt x="352" y="90"/>
                      </a:lnTo>
                      <a:lnTo>
                        <a:pt x="352" y="148"/>
                      </a:lnTo>
                      <a:lnTo>
                        <a:pt x="432" y="70"/>
                      </a:lnTo>
                      <a:lnTo>
                        <a:pt x="440" y="76"/>
                      </a:lnTo>
                      <a:lnTo>
                        <a:pt x="350" y="172"/>
                      </a:lnTo>
                      <a:lnTo>
                        <a:pt x="350" y="172"/>
                      </a:lnTo>
                      <a:lnTo>
                        <a:pt x="350" y="184"/>
                      </a:lnTo>
                      <a:lnTo>
                        <a:pt x="350" y="184"/>
                      </a:lnTo>
                      <a:lnTo>
                        <a:pt x="346" y="254"/>
                      </a:lnTo>
                      <a:lnTo>
                        <a:pt x="346" y="288"/>
                      </a:lnTo>
                      <a:lnTo>
                        <a:pt x="348" y="324"/>
                      </a:lnTo>
                      <a:lnTo>
                        <a:pt x="348" y="324"/>
                      </a:lnTo>
                      <a:lnTo>
                        <a:pt x="360" y="302"/>
                      </a:lnTo>
                      <a:lnTo>
                        <a:pt x="372" y="280"/>
                      </a:lnTo>
                      <a:lnTo>
                        <a:pt x="372" y="280"/>
                      </a:lnTo>
                      <a:lnTo>
                        <a:pt x="380" y="262"/>
                      </a:lnTo>
                      <a:lnTo>
                        <a:pt x="380" y="262"/>
                      </a:lnTo>
                      <a:lnTo>
                        <a:pt x="394" y="234"/>
                      </a:lnTo>
                      <a:lnTo>
                        <a:pt x="410" y="206"/>
                      </a:lnTo>
                      <a:lnTo>
                        <a:pt x="426" y="182"/>
                      </a:lnTo>
                      <a:lnTo>
                        <a:pt x="444" y="160"/>
                      </a:lnTo>
                      <a:lnTo>
                        <a:pt x="446" y="156"/>
                      </a:lnTo>
                      <a:lnTo>
                        <a:pt x="460" y="164"/>
                      </a:lnTo>
                      <a:lnTo>
                        <a:pt x="458" y="168"/>
                      </a:lnTo>
                      <a:lnTo>
                        <a:pt x="458" y="168"/>
                      </a:lnTo>
                      <a:lnTo>
                        <a:pt x="446" y="196"/>
                      </a:lnTo>
                      <a:lnTo>
                        <a:pt x="432" y="224"/>
                      </a:lnTo>
                      <a:lnTo>
                        <a:pt x="418" y="250"/>
                      </a:lnTo>
                      <a:lnTo>
                        <a:pt x="402" y="274"/>
                      </a:lnTo>
                      <a:lnTo>
                        <a:pt x="402" y="274"/>
                      </a:lnTo>
                      <a:lnTo>
                        <a:pt x="390" y="294"/>
                      </a:lnTo>
                      <a:lnTo>
                        <a:pt x="390" y="294"/>
                      </a:lnTo>
                      <a:lnTo>
                        <a:pt x="376" y="316"/>
                      </a:lnTo>
                      <a:lnTo>
                        <a:pt x="364" y="338"/>
                      </a:lnTo>
                      <a:lnTo>
                        <a:pt x="364" y="338"/>
                      </a:lnTo>
                      <a:lnTo>
                        <a:pt x="396" y="322"/>
                      </a:lnTo>
                      <a:lnTo>
                        <a:pt x="428" y="304"/>
                      </a:lnTo>
                      <a:lnTo>
                        <a:pt x="488" y="266"/>
                      </a:lnTo>
                      <a:lnTo>
                        <a:pt x="488" y="266"/>
                      </a:lnTo>
                      <a:lnTo>
                        <a:pt x="496" y="260"/>
                      </a:lnTo>
                      <a:lnTo>
                        <a:pt x="534" y="130"/>
                      </a:lnTo>
                      <a:lnTo>
                        <a:pt x="544" y="134"/>
                      </a:lnTo>
                      <a:lnTo>
                        <a:pt x="516" y="246"/>
                      </a:lnTo>
                      <a:lnTo>
                        <a:pt x="516" y="246"/>
                      </a:lnTo>
                      <a:lnTo>
                        <a:pt x="566" y="216"/>
                      </a:lnTo>
                      <a:lnTo>
                        <a:pt x="586" y="148"/>
                      </a:lnTo>
                      <a:lnTo>
                        <a:pt x="594" y="150"/>
                      </a:lnTo>
                      <a:lnTo>
                        <a:pt x="580" y="208"/>
                      </a:lnTo>
                      <a:lnTo>
                        <a:pt x="580" y="208"/>
                      </a:lnTo>
                      <a:lnTo>
                        <a:pt x="614" y="192"/>
                      </a:lnTo>
                      <a:lnTo>
                        <a:pt x="648" y="180"/>
                      </a:lnTo>
                      <a:lnTo>
                        <a:pt x="650" y="178"/>
                      </a:lnTo>
                      <a:lnTo>
                        <a:pt x="652" y="182"/>
                      </a:lnTo>
                      <a:lnTo>
                        <a:pt x="652" y="182"/>
                      </a:lnTo>
                      <a:lnTo>
                        <a:pt x="658" y="192"/>
                      </a:lnTo>
                      <a:lnTo>
                        <a:pt x="660" y="196"/>
                      </a:lnTo>
                      <a:lnTo>
                        <a:pt x="658" y="198"/>
                      </a:lnTo>
                      <a:lnTo>
                        <a:pt x="658" y="198"/>
                      </a:lnTo>
                      <a:lnTo>
                        <a:pt x="630" y="222"/>
                      </a:lnTo>
                      <a:lnTo>
                        <a:pt x="602" y="242"/>
                      </a:lnTo>
                      <a:lnTo>
                        <a:pt x="658" y="258"/>
                      </a:lnTo>
                      <a:lnTo>
                        <a:pt x="654" y="268"/>
                      </a:lnTo>
                      <a:lnTo>
                        <a:pt x="588" y="250"/>
                      </a:lnTo>
                      <a:lnTo>
                        <a:pt x="588" y="250"/>
                      </a:lnTo>
                      <a:lnTo>
                        <a:pt x="538" y="278"/>
                      </a:lnTo>
                      <a:lnTo>
                        <a:pt x="646" y="310"/>
                      </a:lnTo>
                      <a:lnTo>
                        <a:pt x="644" y="320"/>
                      </a:lnTo>
                      <a:lnTo>
                        <a:pt x="516" y="290"/>
                      </a:lnTo>
                      <a:lnTo>
                        <a:pt x="516" y="290"/>
                      </a:lnTo>
                      <a:lnTo>
                        <a:pt x="504" y="296"/>
                      </a:lnTo>
                      <a:lnTo>
                        <a:pt x="504" y="296"/>
                      </a:lnTo>
                      <a:lnTo>
                        <a:pt x="444" y="326"/>
                      </a:lnTo>
                      <a:lnTo>
                        <a:pt x="416" y="344"/>
                      </a:lnTo>
                      <a:lnTo>
                        <a:pt x="386" y="362"/>
                      </a:lnTo>
                      <a:lnTo>
                        <a:pt x="386" y="362"/>
                      </a:lnTo>
                      <a:lnTo>
                        <a:pt x="388" y="362"/>
                      </a:lnTo>
                      <a:lnTo>
                        <a:pt x="388" y="362"/>
                      </a:lnTo>
                      <a:lnTo>
                        <a:pt x="410" y="362"/>
                      </a:lnTo>
                      <a:lnTo>
                        <a:pt x="432" y="360"/>
                      </a:lnTo>
                      <a:lnTo>
                        <a:pt x="432" y="360"/>
                      </a:lnTo>
                      <a:lnTo>
                        <a:pt x="452" y="358"/>
                      </a:lnTo>
                      <a:lnTo>
                        <a:pt x="452" y="358"/>
                      </a:lnTo>
                      <a:lnTo>
                        <a:pt x="484" y="356"/>
                      </a:lnTo>
                      <a:lnTo>
                        <a:pt x="514" y="356"/>
                      </a:lnTo>
                      <a:lnTo>
                        <a:pt x="544" y="358"/>
                      </a:lnTo>
                      <a:lnTo>
                        <a:pt x="572" y="362"/>
                      </a:lnTo>
                      <a:lnTo>
                        <a:pt x="576" y="362"/>
                      </a:lnTo>
                      <a:lnTo>
                        <a:pt x="576" y="378"/>
                      </a:lnTo>
                      <a:lnTo>
                        <a:pt x="572" y="378"/>
                      </a:lnTo>
                      <a:lnTo>
                        <a:pt x="572" y="378"/>
                      </a:lnTo>
                      <a:lnTo>
                        <a:pt x="530" y="384"/>
                      </a:lnTo>
                      <a:lnTo>
                        <a:pt x="488" y="384"/>
                      </a:lnTo>
                      <a:lnTo>
                        <a:pt x="488" y="384"/>
                      </a:lnTo>
                      <a:lnTo>
                        <a:pt x="488" y="384"/>
                      </a:lnTo>
                      <a:lnTo>
                        <a:pt x="488" y="384"/>
                      </a:lnTo>
                      <a:lnTo>
                        <a:pt x="452" y="384"/>
                      </a:lnTo>
                      <a:lnTo>
                        <a:pt x="452" y="384"/>
                      </a:lnTo>
                      <a:lnTo>
                        <a:pt x="430" y="382"/>
                      </a:lnTo>
                      <a:lnTo>
                        <a:pt x="430" y="382"/>
                      </a:lnTo>
                      <a:lnTo>
                        <a:pt x="392" y="382"/>
                      </a:lnTo>
                      <a:lnTo>
                        <a:pt x="392" y="382"/>
                      </a:lnTo>
                      <a:lnTo>
                        <a:pt x="374" y="382"/>
                      </a:lnTo>
                      <a:lnTo>
                        <a:pt x="374" y="382"/>
                      </a:lnTo>
                      <a:lnTo>
                        <a:pt x="406" y="402"/>
                      </a:lnTo>
                      <a:lnTo>
                        <a:pt x="438" y="422"/>
                      </a:lnTo>
                      <a:lnTo>
                        <a:pt x="470" y="440"/>
                      </a:lnTo>
                      <a:lnTo>
                        <a:pt x="502" y="456"/>
                      </a:lnTo>
                      <a:lnTo>
                        <a:pt x="502" y="456"/>
                      </a:lnTo>
                      <a:lnTo>
                        <a:pt x="512" y="460"/>
                      </a:lnTo>
                      <a:lnTo>
                        <a:pt x="644" y="428"/>
                      </a:lnTo>
                      <a:lnTo>
                        <a:pt x="646" y="438"/>
                      </a:lnTo>
                      <a:lnTo>
                        <a:pt x="534" y="470"/>
                      </a:lnTo>
                      <a:lnTo>
                        <a:pt x="534" y="470"/>
                      </a:lnTo>
                      <a:lnTo>
                        <a:pt x="586" y="498"/>
                      </a:lnTo>
                      <a:lnTo>
                        <a:pt x="654" y="482"/>
                      </a:lnTo>
                      <a:lnTo>
                        <a:pt x="658" y="490"/>
                      </a:lnTo>
                      <a:lnTo>
                        <a:pt x="600" y="508"/>
                      </a:lnTo>
                      <a:lnTo>
                        <a:pt x="600" y="508"/>
                      </a:lnTo>
                      <a:lnTo>
                        <a:pt x="630" y="528"/>
                      </a:lnTo>
                      <a:lnTo>
                        <a:pt x="658" y="550"/>
                      </a:lnTo>
                      <a:lnTo>
                        <a:pt x="660" y="554"/>
                      </a:lnTo>
                      <a:close/>
                    </a:path>
                  </a:pathLst>
                </a:custGeom>
                <a:solidFill>
                  <a:srgbClr val="FEFFFF">
                    <a:alpha val="2000"/>
                  </a:srgbClr>
                </a:solidFill>
                <a:ln>
                  <a:solidFill>
                    <a:srgbClr val="FEFFFF">
                      <a:alpha val="5000"/>
                    </a:srgbClr>
                  </a:solidFill>
                </a:ln>
                <a:effectLst>
                  <a:glow rad="101600">
                    <a:srgbClr val="FEFEFE">
                      <a:alpha val="7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8" name="Freeform 37"/>
                <p:cNvSpPr>
                  <a:spLocks noChangeAspect="1" noEditPoints="1"/>
                </p:cNvSpPr>
                <p:nvPr/>
              </p:nvSpPr>
              <p:spPr bwMode="auto">
                <a:xfrm rot="1068398">
                  <a:off x="7584101" y="5390385"/>
                  <a:ext cx="1184990" cy="1349332"/>
                </a:xfrm>
                <a:custGeom>
                  <a:avLst/>
                  <a:gdLst>
                    <a:gd name="T0" fmla="*/ 810 w 822"/>
                    <a:gd name="T1" fmla="*/ 600 h 936"/>
                    <a:gd name="T2" fmla="*/ 784 w 822"/>
                    <a:gd name="T3" fmla="*/ 560 h 936"/>
                    <a:gd name="T4" fmla="*/ 684 w 822"/>
                    <a:gd name="T5" fmla="*/ 478 h 936"/>
                    <a:gd name="T6" fmla="*/ 684 w 822"/>
                    <a:gd name="T7" fmla="*/ 452 h 936"/>
                    <a:gd name="T8" fmla="*/ 782 w 822"/>
                    <a:gd name="T9" fmla="*/ 366 h 936"/>
                    <a:gd name="T10" fmla="*/ 808 w 822"/>
                    <a:gd name="T11" fmla="*/ 326 h 936"/>
                    <a:gd name="T12" fmla="*/ 810 w 822"/>
                    <a:gd name="T13" fmla="*/ 220 h 936"/>
                    <a:gd name="T14" fmla="*/ 700 w 822"/>
                    <a:gd name="T15" fmla="*/ 280 h 936"/>
                    <a:gd name="T16" fmla="*/ 644 w 822"/>
                    <a:gd name="T17" fmla="*/ 312 h 936"/>
                    <a:gd name="T18" fmla="*/ 554 w 822"/>
                    <a:gd name="T19" fmla="*/ 232 h 936"/>
                    <a:gd name="T20" fmla="*/ 526 w 822"/>
                    <a:gd name="T21" fmla="*/ 260 h 936"/>
                    <a:gd name="T22" fmla="*/ 498 w 822"/>
                    <a:gd name="T23" fmla="*/ 80 h 936"/>
                    <a:gd name="T24" fmla="*/ 476 w 822"/>
                    <a:gd name="T25" fmla="*/ 38 h 936"/>
                    <a:gd name="T26" fmla="*/ 396 w 822"/>
                    <a:gd name="T27" fmla="*/ 94 h 936"/>
                    <a:gd name="T28" fmla="*/ 396 w 822"/>
                    <a:gd name="T29" fmla="*/ 154 h 936"/>
                    <a:gd name="T30" fmla="*/ 392 w 822"/>
                    <a:gd name="T31" fmla="*/ 352 h 936"/>
                    <a:gd name="T32" fmla="*/ 288 w 822"/>
                    <a:gd name="T33" fmla="*/ 252 h 936"/>
                    <a:gd name="T34" fmla="*/ 322 w 822"/>
                    <a:gd name="T35" fmla="*/ 392 h 936"/>
                    <a:gd name="T36" fmla="*/ 146 w 822"/>
                    <a:gd name="T37" fmla="*/ 294 h 936"/>
                    <a:gd name="T38" fmla="*/ 92 w 822"/>
                    <a:gd name="T39" fmla="*/ 264 h 936"/>
                    <a:gd name="T40" fmla="*/ 6 w 822"/>
                    <a:gd name="T41" fmla="*/ 312 h 936"/>
                    <a:gd name="T42" fmla="*/ 32 w 822"/>
                    <a:gd name="T43" fmla="*/ 352 h 936"/>
                    <a:gd name="T44" fmla="*/ 176 w 822"/>
                    <a:gd name="T45" fmla="*/ 462 h 936"/>
                    <a:gd name="T46" fmla="*/ 136 w 822"/>
                    <a:gd name="T47" fmla="*/ 472 h 936"/>
                    <a:gd name="T48" fmla="*/ 158 w 822"/>
                    <a:gd name="T49" fmla="*/ 592 h 936"/>
                    <a:gd name="T50" fmla="*/ 104 w 822"/>
                    <a:gd name="T51" fmla="*/ 626 h 936"/>
                    <a:gd name="T52" fmla="*/ 0 w 822"/>
                    <a:gd name="T53" fmla="*/ 688 h 936"/>
                    <a:gd name="T54" fmla="*/ 94 w 822"/>
                    <a:gd name="T55" fmla="*/ 744 h 936"/>
                    <a:gd name="T56" fmla="*/ 142 w 822"/>
                    <a:gd name="T57" fmla="*/ 742 h 936"/>
                    <a:gd name="T58" fmla="*/ 262 w 822"/>
                    <a:gd name="T59" fmla="*/ 696 h 936"/>
                    <a:gd name="T60" fmla="*/ 284 w 822"/>
                    <a:gd name="T61" fmla="*/ 708 h 936"/>
                    <a:gd name="T62" fmla="*/ 310 w 822"/>
                    <a:gd name="T63" fmla="*/ 836 h 936"/>
                    <a:gd name="T64" fmla="*/ 332 w 822"/>
                    <a:gd name="T65" fmla="*/ 878 h 936"/>
                    <a:gd name="T66" fmla="*/ 422 w 822"/>
                    <a:gd name="T67" fmla="*/ 936 h 936"/>
                    <a:gd name="T68" fmla="*/ 426 w 822"/>
                    <a:gd name="T69" fmla="*/ 808 h 936"/>
                    <a:gd name="T70" fmla="*/ 426 w 822"/>
                    <a:gd name="T71" fmla="*/ 742 h 936"/>
                    <a:gd name="T72" fmla="*/ 540 w 822"/>
                    <a:gd name="T73" fmla="*/ 706 h 936"/>
                    <a:gd name="T74" fmla="*/ 530 w 822"/>
                    <a:gd name="T75" fmla="*/ 666 h 936"/>
                    <a:gd name="T76" fmla="*/ 700 w 822"/>
                    <a:gd name="T77" fmla="*/ 734 h 936"/>
                    <a:gd name="T78" fmla="*/ 746 w 822"/>
                    <a:gd name="T79" fmla="*/ 736 h 936"/>
                    <a:gd name="T80" fmla="*/ 306 w 822"/>
                    <a:gd name="T81" fmla="*/ 494 h 936"/>
                    <a:gd name="T82" fmla="*/ 302 w 822"/>
                    <a:gd name="T83" fmla="*/ 450 h 936"/>
                    <a:gd name="T84" fmla="*/ 306 w 822"/>
                    <a:gd name="T85" fmla="*/ 494 h 936"/>
                    <a:gd name="T86" fmla="*/ 488 w 822"/>
                    <a:gd name="T87" fmla="*/ 388 h 936"/>
                    <a:gd name="T88" fmla="*/ 438 w 822"/>
                    <a:gd name="T89" fmla="*/ 360 h 936"/>
                    <a:gd name="T90" fmla="*/ 382 w 822"/>
                    <a:gd name="T91" fmla="*/ 360 h 936"/>
                    <a:gd name="T92" fmla="*/ 334 w 822"/>
                    <a:gd name="T93" fmla="*/ 388 h 936"/>
                    <a:gd name="T94" fmla="*/ 334 w 822"/>
                    <a:gd name="T95" fmla="*/ 542 h 936"/>
                    <a:gd name="T96" fmla="*/ 382 w 822"/>
                    <a:gd name="T97" fmla="*/ 570 h 936"/>
                    <a:gd name="T98" fmla="*/ 396 w 822"/>
                    <a:gd name="T99" fmla="*/ 540 h 936"/>
                    <a:gd name="T100" fmla="*/ 346 w 822"/>
                    <a:gd name="T101" fmla="*/ 508 h 936"/>
                    <a:gd name="T102" fmla="*/ 334 w 822"/>
                    <a:gd name="T103" fmla="*/ 464 h 936"/>
                    <a:gd name="T104" fmla="*/ 356 w 822"/>
                    <a:gd name="T105" fmla="*/ 410 h 936"/>
                    <a:gd name="T106" fmla="*/ 410 w 822"/>
                    <a:gd name="T107" fmla="*/ 388 h 936"/>
                    <a:gd name="T108" fmla="*/ 454 w 822"/>
                    <a:gd name="T109" fmla="*/ 400 h 936"/>
                    <a:gd name="T110" fmla="*/ 486 w 822"/>
                    <a:gd name="T111" fmla="*/ 450 h 936"/>
                    <a:gd name="T112" fmla="*/ 482 w 822"/>
                    <a:gd name="T113" fmla="*/ 494 h 936"/>
                    <a:gd name="T114" fmla="*/ 440 w 822"/>
                    <a:gd name="T115" fmla="*/ 536 h 936"/>
                    <a:gd name="T116" fmla="*/ 522 w 822"/>
                    <a:gd name="T117" fmla="*/ 656 h 936"/>
                    <a:gd name="T118" fmla="*/ 466 w 822"/>
                    <a:gd name="T119" fmla="*/ 560 h 936"/>
                    <a:gd name="T120" fmla="*/ 516 w 822"/>
                    <a:gd name="T121" fmla="*/ 436 h 936"/>
                    <a:gd name="T122" fmla="*/ 520 w 822"/>
                    <a:gd name="T123" fmla="*/ 480 h 936"/>
                    <a:gd name="T124" fmla="*/ 516 w 822"/>
                    <a:gd name="T125" fmla="*/ 43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2" h="936">
                      <a:moveTo>
                        <a:pt x="822" y="688"/>
                      </a:moveTo>
                      <a:lnTo>
                        <a:pt x="740" y="638"/>
                      </a:lnTo>
                      <a:lnTo>
                        <a:pt x="814" y="618"/>
                      </a:lnTo>
                      <a:lnTo>
                        <a:pt x="810" y="600"/>
                      </a:lnTo>
                      <a:lnTo>
                        <a:pt x="714" y="624"/>
                      </a:lnTo>
                      <a:lnTo>
                        <a:pt x="688" y="606"/>
                      </a:lnTo>
                      <a:lnTo>
                        <a:pt x="790" y="578"/>
                      </a:lnTo>
                      <a:lnTo>
                        <a:pt x="784" y="560"/>
                      </a:lnTo>
                      <a:lnTo>
                        <a:pt x="660" y="590"/>
                      </a:lnTo>
                      <a:lnTo>
                        <a:pt x="518" y="504"/>
                      </a:lnTo>
                      <a:lnTo>
                        <a:pt x="646" y="468"/>
                      </a:lnTo>
                      <a:lnTo>
                        <a:pt x="684" y="478"/>
                      </a:lnTo>
                      <a:lnTo>
                        <a:pt x="686" y="472"/>
                      </a:lnTo>
                      <a:lnTo>
                        <a:pt x="656" y="464"/>
                      </a:lnTo>
                      <a:lnTo>
                        <a:pt x="686" y="456"/>
                      </a:lnTo>
                      <a:lnTo>
                        <a:pt x="684" y="452"/>
                      </a:lnTo>
                      <a:lnTo>
                        <a:pt x="646" y="462"/>
                      </a:lnTo>
                      <a:lnTo>
                        <a:pt x="518" y="426"/>
                      </a:lnTo>
                      <a:lnTo>
                        <a:pt x="662" y="338"/>
                      </a:lnTo>
                      <a:lnTo>
                        <a:pt x="782" y="366"/>
                      </a:lnTo>
                      <a:lnTo>
                        <a:pt x="788" y="348"/>
                      </a:lnTo>
                      <a:lnTo>
                        <a:pt x="690" y="320"/>
                      </a:lnTo>
                      <a:lnTo>
                        <a:pt x="718" y="304"/>
                      </a:lnTo>
                      <a:lnTo>
                        <a:pt x="808" y="326"/>
                      </a:lnTo>
                      <a:lnTo>
                        <a:pt x="812" y="310"/>
                      </a:lnTo>
                      <a:lnTo>
                        <a:pt x="742" y="290"/>
                      </a:lnTo>
                      <a:lnTo>
                        <a:pt x="822" y="242"/>
                      </a:lnTo>
                      <a:lnTo>
                        <a:pt x="810" y="220"/>
                      </a:lnTo>
                      <a:lnTo>
                        <a:pt x="726" y="266"/>
                      </a:lnTo>
                      <a:lnTo>
                        <a:pt x="744" y="192"/>
                      </a:lnTo>
                      <a:lnTo>
                        <a:pt x="728" y="186"/>
                      </a:lnTo>
                      <a:lnTo>
                        <a:pt x="700" y="280"/>
                      </a:lnTo>
                      <a:lnTo>
                        <a:pt x="672" y="296"/>
                      </a:lnTo>
                      <a:lnTo>
                        <a:pt x="698" y="194"/>
                      </a:lnTo>
                      <a:lnTo>
                        <a:pt x="680" y="188"/>
                      </a:lnTo>
                      <a:lnTo>
                        <a:pt x="644" y="312"/>
                      </a:lnTo>
                      <a:lnTo>
                        <a:pt x="498" y="392"/>
                      </a:lnTo>
                      <a:lnTo>
                        <a:pt x="530" y="262"/>
                      </a:lnTo>
                      <a:lnTo>
                        <a:pt x="558" y="234"/>
                      </a:lnTo>
                      <a:lnTo>
                        <a:pt x="554" y="232"/>
                      </a:lnTo>
                      <a:lnTo>
                        <a:pt x="534" y="252"/>
                      </a:lnTo>
                      <a:lnTo>
                        <a:pt x="540" y="222"/>
                      </a:lnTo>
                      <a:lnTo>
                        <a:pt x="536" y="222"/>
                      </a:lnTo>
                      <a:lnTo>
                        <a:pt x="526" y="260"/>
                      </a:lnTo>
                      <a:lnTo>
                        <a:pt x="430" y="352"/>
                      </a:lnTo>
                      <a:lnTo>
                        <a:pt x="426" y="182"/>
                      </a:lnTo>
                      <a:lnTo>
                        <a:pt x="512" y="94"/>
                      </a:lnTo>
                      <a:lnTo>
                        <a:pt x="498" y="80"/>
                      </a:lnTo>
                      <a:lnTo>
                        <a:pt x="426" y="150"/>
                      </a:lnTo>
                      <a:lnTo>
                        <a:pt x="426" y="118"/>
                      </a:lnTo>
                      <a:lnTo>
                        <a:pt x="490" y="52"/>
                      </a:lnTo>
                      <a:lnTo>
                        <a:pt x="476" y="38"/>
                      </a:lnTo>
                      <a:lnTo>
                        <a:pt x="424" y="90"/>
                      </a:lnTo>
                      <a:lnTo>
                        <a:pt x="422" y="0"/>
                      </a:lnTo>
                      <a:lnTo>
                        <a:pt x="398" y="0"/>
                      </a:lnTo>
                      <a:lnTo>
                        <a:pt x="396" y="94"/>
                      </a:lnTo>
                      <a:lnTo>
                        <a:pt x="340" y="40"/>
                      </a:lnTo>
                      <a:lnTo>
                        <a:pt x="328" y="52"/>
                      </a:lnTo>
                      <a:lnTo>
                        <a:pt x="396" y="122"/>
                      </a:lnTo>
                      <a:lnTo>
                        <a:pt x="396" y="154"/>
                      </a:lnTo>
                      <a:lnTo>
                        <a:pt x="318" y="80"/>
                      </a:lnTo>
                      <a:lnTo>
                        <a:pt x="306" y="94"/>
                      </a:lnTo>
                      <a:lnTo>
                        <a:pt x="394" y="186"/>
                      </a:lnTo>
                      <a:lnTo>
                        <a:pt x="392" y="352"/>
                      </a:lnTo>
                      <a:lnTo>
                        <a:pt x="296" y="260"/>
                      </a:lnTo>
                      <a:lnTo>
                        <a:pt x="284" y="222"/>
                      </a:lnTo>
                      <a:lnTo>
                        <a:pt x="280" y="222"/>
                      </a:lnTo>
                      <a:lnTo>
                        <a:pt x="288" y="252"/>
                      </a:lnTo>
                      <a:lnTo>
                        <a:pt x="266" y="232"/>
                      </a:lnTo>
                      <a:lnTo>
                        <a:pt x="262" y="234"/>
                      </a:lnTo>
                      <a:lnTo>
                        <a:pt x="290" y="262"/>
                      </a:lnTo>
                      <a:lnTo>
                        <a:pt x="322" y="392"/>
                      </a:lnTo>
                      <a:lnTo>
                        <a:pt x="174" y="310"/>
                      </a:lnTo>
                      <a:lnTo>
                        <a:pt x="140" y="192"/>
                      </a:lnTo>
                      <a:lnTo>
                        <a:pt x="122" y="196"/>
                      </a:lnTo>
                      <a:lnTo>
                        <a:pt x="146" y="294"/>
                      </a:lnTo>
                      <a:lnTo>
                        <a:pt x="118" y="280"/>
                      </a:lnTo>
                      <a:lnTo>
                        <a:pt x="92" y="190"/>
                      </a:lnTo>
                      <a:lnTo>
                        <a:pt x="74" y="194"/>
                      </a:lnTo>
                      <a:lnTo>
                        <a:pt x="92" y="264"/>
                      </a:lnTo>
                      <a:lnTo>
                        <a:pt x="12" y="220"/>
                      </a:lnTo>
                      <a:lnTo>
                        <a:pt x="0" y="242"/>
                      </a:lnTo>
                      <a:lnTo>
                        <a:pt x="82" y="290"/>
                      </a:lnTo>
                      <a:lnTo>
                        <a:pt x="6" y="312"/>
                      </a:lnTo>
                      <a:lnTo>
                        <a:pt x="12" y="330"/>
                      </a:lnTo>
                      <a:lnTo>
                        <a:pt x="106" y="306"/>
                      </a:lnTo>
                      <a:lnTo>
                        <a:pt x="134" y="322"/>
                      </a:lnTo>
                      <a:lnTo>
                        <a:pt x="32" y="352"/>
                      </a:lnTo>
                      <a:lnTo>
                        <a:pt x="36" y="370"/>
                      </a:lnTo>
                      <a:lnTo>
                        <a:pt x="162" y="340"/>
                      </a:lnTo>
                      <a:lnTo>
                        <a:pt x="304" y="424"/>
                      </a:lnTo>
                      <a:lnTo>
                        <a:pt x="176" y="462"/>
                      </a:lnTo>
                      <a:lnTo>
                        <a:pt x="138" y="452"/>
                      </a:lnTo>
                      <a:lnTo>
                        <a:pt x="136" y="456"/>
                      </a:lnTo>
                      <a:lnTo>
                        <a:pt x="164" y="464"/>
                      </a:lnTo>
                      <a:lnTo>
                        <a:pt x="136" y="472"/>
                      </a:lnTo>
                      <a:lnTo>
                        <a:pt x="138" y="478"/>
                      </a:lnTo>
                      <a:lnTo>
                        <a:pt x="176" y="468"/>
                      </a:lnTo>
                      <a:lnTo>
                        <a:pt x="302" y="504"/>
                      </a:lnTo>
                      <a:lnTo>
                        <a:pt x="158" y="592"/>
                      </a:lnTo>
                      <a:lnTo>
                        <a:pt x="38" y="562"/>
                      </a:lnTo>
                      <a:lnTo>
                        <a:pt x="34" y="580"/>
                      </a:lnTo>
                      <a:lnTo>
                        <a:pt x="130" y="608"/>
                      </a:lnTo>
                      <a:lnTo>
                        <a:pt x="104" y="626"/>
                      </a:lnTo>
                      <a:lnTo>
                        <a:pt x="14" y="604"/>
                      </a:lnTo>
                      <a:lnTo>
                        <a:pt x="8" y="620"/>
                      </a:lnTo>
                      <a:lnTo>
                        <a:pt x="78" y="640"/>
                      </a:lnTo>
                      <a:lnTo>
                        <a:pt x="0" y="688"/>
                      </a:lnTo>
                      <a:lnTo>
                        <a:pt x="12" y="710"/>
                      </a:lnTo>
                      <a:lnTo>
                        <a:pt x="96" y="664"/>
                      </a:lnTo>
                      <a:lnTo>
                        <a:pt x="76" y="738"/>
                      </a:lnTo>
                      <a:lnTo>
                        <a:pt x="94" y="744"/>
                      </a:lnTo>
                      <a:lnTo>
                        <a:pt x="122" y="648"/>
                      </a:lnTo>
                      <a:lnTo>
                        <a:pt x="150" y="634"/>
                      </a:lnTo>
                      <a:lnTo>
                        <a:pt x="124" y="736"/>
                      </a:lnTo>
                      <a:lnTo>
                        <a:pt x="142" y="742"/>
                      </a:lnTo>
                      <a:lnTo>
                        <a:pt x="178" y="618"/>
                      </a:lnTo>
                      <a:lnTo>
                        <a:pt x="322" y="538"/>
                      </a:lnTo>
                      <a:lnTo>
                        <a:pt x="290" y="666"/>
                      </a:lnTo>
                      <a:lnTo>
                        <a:pt x="262" y="696"/>
                      </a:lnTo>
                      <a:lnTo>
                        <a:pt x="266" y="698"/>
                      </a:lnTo>
                      <a:lnTo>
                        <a:pt x="288" y="678"/>
                      </a:lnTo>
                      <a:lnTo>
                        <a:pt x="280" y="706"/>
                      </a:lnTo>
                      <a:lnTo>
                        <a:pt x="284" y="708"/>
                      </a:lnTo>
                      <a:lnTo>
                        <a:pt x="296" y="670"/>
                      </a:lnTo>
                      <a:lnTo>
                        <a:pt x="390" y="578"/>
                      </a:lnTo>
                      <a:lnTo>
                        <a:pt x="394" y="746"/>
                      </a:lnTo>
                      <a:lnTo>
                        <a:pt x="310" y="836"/>
                      </a:lnTo>
                      <a:lnTo>
                        <a:pt x="322" y="850"/>
                      </a:lnTo>
                      <a:lnTo>
                        <a:pt x="396" y="780"/>
                      </a:lnTo>
                      <a:lnTo>
                        <a:pt x="396" y="812"/>
                      </a:lnTo>
                      <a:lnTo>
                        <a:pt x="332" y="878"/>
                      </a:lnTo>
                      <a:lnTo>
                        <a:pt x="344" y="890"/>
                      </a:lnTo>
                      <a:lnTo>
                        <a:pt x="396" y="842"/>
                      </a:lnTo>
                      <a:lnTo>
                        <a:pt x="398" y="936"/>
                      </a:lnTo>
                      <a:lnTo>
                        <a:pt x="422" y="936"/>
                      </a:lnTo>
                      <a:lnTo>
                        <a:pt x="424" y="838"/>
                      </a:lnTo>
                      <a:lnTo>
                        <a:pt x="480" y="892"/>
                      </a:lnTo>
                      <a:lnTo>
                        <a:pt x="494" y="878"/>
                      </a:lnTo>
                      <a:lnTo>
                        <a:pt x="426" y="808"/>
                      </a:lnTo>
                      <a:lnTo>
                        <a:pt x="426" y="776"/>
                      </a:lnTo>
                      <a:lnTo>
                        <a:pt x="502" y="850"/>
                      </a:lnTo>
                      <a:lnTo>
                        <a:pt x="516" y="836"/>
                      </a:lnTo>
                      <a:lnTo>
                        <a:pt x="426" y="742"/>
                      </a:lnTo>
                      <a:lnTo>
                        <a:pt x="430" y="578"/>
                      </a:lnTo>
                      <a:lnTo>
                        <a:pt x="526" y="670"/>
                      </a:lnTo>
                      <a:lnTo>
                        <a:pt x="536" y="708"/>
                      </a:lnTo>
                      <a:lnTo>
                        <a:pt x="540" y="706"/>
                      </a:lnTo>
                      <a:lnTo>
                        <a:pt x="534" y="678"/>
                      </a:lnTo>
                      <a:lnTo>
                        <a:pt x="554" y="698"/>
                      </a:lnTo>
                      <a:lnTo>
                        <a:pt x="558" y="696"/>
                      </a:lnTo>
                      <a:lnTo>
                        <a:pt x="530" y="666"/>
                      </a:lnTo>
                      <a:lnTo>
                        <a:pt x="498" y="538"/>
                      </a:lnTo>
                      <a:lnTo>
                        <a:pt x="646" y="620"/>
                      </a:lnTo>
                      <a:lnTo>
                        <a:pt x="682" y="738"/>
                      </a:lnTo>
                      <a:lnTo>
                        <a:pt x="700" y="734"/>
                      </a:lnTo>
                      <a:lnTo>
                        <a:pt x="674" y="636"/>
                      </a:lnTo>
                      <a:lnTo>
                        <a:pt x="704" y="650"/>
                      </a:lnTo>
                      <a:lnTo>
                        <a:pt x="730" y="740"/>
                      </a:lnTo>
                      <a:lnTo>
                        <a:pt x="746" y="736"/>
                      </a:lnTo>
                      <a:lnTo>
                        <a:pt x="728" y="664"/>
                      </a:lnTo>
                      <a:lnTo>
                        <a:pt x="810" y="710"/>
                      </a:lnTo>
                      <a:lnTo>
                        <a:pt x="822" y="688"/>
                      </a:lnTo>
                      <a:close/>
                      <a:moveTo>
                        <a:pt x="306" y="494"/>
                      </a:moveTo>
                      <a:lnTo>
                        <a:pt x="188" y="464"/>
                      </a:lnTo>
                      <a:lnTo>
                        <a:pt x="306" y="436"/>
                      </a:lnTo>
                      <a:lnTo>
                        <a:pt x="306" y="436"/>
                      </a:lnTo>
                      <a:lnTo>
                        <a:pt x="302" y="450"/>
                      </a:lnTo>
                      <a:lnTo>
                        <a:pt x="302" y="464"/>
                      </a:lnTo>
                      <a:lnTo>
                        <a:pt x="302" y="464"/>
                      </a:lnTo>
                      <a:lnTo>
                        <a:pt x="302" y="480"/>
                      </a:lnTo>
                      <a:lnTo>
                        <a:pt x="306" y="494"/>
                      </a:lnTo>
                      <a:lnTo>
                        <a:pt x="306" y="494"/>
                      </a:lnTo>
                      <a:close/>
                      <a:moveTo>
                        <a:pt x="522" y="272"/>
                      </a:moveTo>
                      <a:lnTo>
                        <a:pt x="488" y="388"/>
                      </a:lnTo>
                      <a:lnTo>
                        <a:pt x="488" y="388"/>
                      </a:lnTo>
                      <a:lnTo>
                        <a:pt x="478" y="378"/>
                      </a:lnTo>
                      <a:lnTo>
                        <a:pt x="466" y="370"/>
                      </a:lnTo>
                      <a:lnTo>
                        <a:pt x="452" y="364"/>
                      </a:lnTo>
                      <a:lnTo>
                        <a:pt x="438" y="360"/>
                      </a:lnTo>
                      <a:lnTo>
                        <a:pt x="522" y="272"/>
                      </a:lnTo>
                      <a:close/>
                      <a:moveTo>
                        <a:pt x="300" y="272"/>
                      </a:moveTo>
                      <a:lnTo>
                        <a:pt x="382" y="360"/>
                      </a:lnTo>
                      <a:lnTo>
                        <a:pt x="382" y="360"/>
                      </a:lnTo>
                      <a:lnTo>
                        <a:pt x="368" y="364"/>
                      </a:lnTo>
                      <a:lnTo>
                        <a:pt x="356" y="370"/>
                      </a:lnTo>
                      <a:lnTo>
                        <a:pt x="344" y="378"/>
                      </a:lnTo>
                      <a:lnTo>
                        <a:pt x="334" y="388"/>
                      </a:lnTo>
                      <a:lnTo>
                        <a:pt x="300" y="272"/>
                      </a:lnTo>
                      <a:close/>
                      <a:moveTo>
                        <a:pt x="300" y="656"/>
                      </a:moveTo>
                      <a:lnTo>
                        <a:pt x="334" y="542"/>
                      </a:lnTo>
                      <a:lnTo>
                        <a:pt x="334" y="542"/>
                      </a:lnTo>
                      <a:lnTo>
                        <a:pt x="344" y="552"/>
                      </a:lnTo>
                      <a:lnTo>
                        <a:pt x="356" y="560"/>
                      </a:lnTo>
                      <a:lnTo>
                        <a:pt x="368" y="566"/>
                      </a:lnTo>
                      <a:lnTo>
                        <a:pt x="382" y="570"/>
                      </a:lnTo>
                      <a:lnTo>
                        <a:pt x="300" y="656"/>
                      </a:lnTo>
                      <a:close/>
                      <a:moveTo>
                        <a:pt x="410" y="542"/>
                      </a:moveTo>
                      <a:lnTo>
                        <a:pt x="410" y="542"/>
                      </a:lnTo>
                      <a:lnTo>
                        <a:pt x="396" y="540"/>
                      </a:lnTo>
                      <a:lnTo>
                        <a:pt x="380" y="536"/>
                      </a:lnTo>
                      <a:lnTo>
                        <a:pt x="368" y="528"/>
                      </a:lnTo>
                      <a:lnTo>
                        <a:pt x="356" y="520"/>
                      </a:lnTo>
                      <a:lnTo>
                        <a:pt x="346" y="508"/>
                      </a:lnTo>
                      <a:lnTo>
                        <a:pt x="340" y="494"/>
                      </a:lnTo>
                      <a:lnTo>
                        <a:pt x="336" y="480"/>
                      </a:lnTo>
                      <a:lnTo>
                        <a:pt x="334" y="464"/>
                      </a:lnTo>
                      <a:lnTo>
                        <a:pt x="334" y="464"/>
                      </a:lnTo>
                      <a:lnTo>
                        <a:pt x="336" y="450"/>
                      </a:lnTo>
                      <a:lnTo>
                        <a:pt x="340" y="434"/>
                      </a:lnTo>
                      <a:lnTo>
                        <a:pt x="346" y="422"/>
                      </a:lnTo>
                      <a:lnTo>
                        <a:pt x="356" y="410"/>
                      </a:lnTo>
                      <a:lnTo>
                        <a:pt x="368" y="400"/>
                      </a:lnTo>
                      <a:lnTo>
                        <a:pt x="380" y="394"/>
                      </a:lnTo>
                      <a:lnTo>
                        <a:pt x="396" y="390"/>
                      </a:lnTo>
                      <a:lnTo>
                        <a:pt x="410" y="388"/>
                      </a:lnTo>
                      <a:lnTo>
                        <a:pt x="410" y="388"/>
                      </a:lnTo>
                      <a:lnTo>
                        <a:pt x="426" y="390"/>
                      </a:lnTo>
                      <a:lnTo>
                        <a:pt x="440" y="394"/>
                      </a:lnTo>
                      <a:lnTo>
                        <a:pt x="454" y="400"/>
                      </a:lnTo>
                      <a:lnTo>
                        <a:pt x="466" y="410"/>
                      </a:lnTo>
                      <a:lnTo>
                        <a:pt x="474" y="422"/>
                      </a:lnTo>
                      <a:lnTo>
                        <a:pt x="482" y="434"/>
                      </a:lnTo>
                      <a:lnTo>
                        <a:pt x="486" y="450"/>
                      </a:lnTo>
                      <a:lnTo>
                        <a:pt x="488" y="464"/>
                      </a:lnTo>
                      <a:lnTo>
                        <a:pt x="488" y="464"/>
                      </a:lnTo>
                      <a:lnTo>
                        <a:pt x="486" y="480"/>
                      </a:lnTo>
                      <a:lnTo>
                        <a:pt x="482" y="494"/>
                      </a:lnTo>
                      <a:lnTo>
                        <a:pt x="474" y="508"/>
                      </a:lnTo>
                      <a:lnTo>
                        <a:pt x="466" y="520"/>
                      </a:lnTo>
                      <a:lnTo>
                        <a:pt x="454" y="528"/>
                      </a:lnTo>
                      <a:lnTo>
                        <a:pt x="440" y="536"/>
                      </a:lnTo>
                      <a:lnTo>
                        <a:pt x="426" y="540"/>
                      </a:lnTo>
                      <a:lnTo>
                        <a:pt x="410" y="542"/>
                      </a:lnTo>
                      <a:lnTo>
                        <a:pt x="410" y="542"/>
                      </a:lnTo>
                      <a:close/>
                      <a:moveTo>
                        <a:pt x="522" y="656"/>
                      </a:moveTo>
                      <a:lnTo>
                        <a:pt x="438" y="570"/>
                      </a:lnTo>
                      <a:lnTo>
                        <a:pt x="438" y="570"/>
                      </a:lnTo>
                      <a:lnTo>
                        <a:pt x="452" y="566"/>
                      </a:lnTo>
                      <a:lnTo>
                        <a:pt x="466" y="560"/>
                      </a:lnTo>
                      <a:lnTo>
                        <a:pt x="478" y="552"/>
                      </a:lnTo>
                      <a:lnTo>
                        <a:pt x="488" y="542"/>
                      </a:lnTo>
                      <a:lnTo>
                        <a:pt x="522" y="656"/>
                      </a:lnTo>
                      <a:close/>
                      <a:moveTo>
                        <a:pt x="516" y="436"/>
                      </a:moveTo>
                      <a:lnTo>
                        <a:pt x="632" y="464"/>
                      </a:lnTo>
                      <a:lnTo>
                        <a:pt x="516" y="494"/>
                      </a:lnTo>
                      <a:lnTo>
                        <a:pt x="516" y="494"/>
                      </a:lnTo>
                      <a:lnTo>
                        <a:pt x="520" y="480"/>
                      </a:lnTo>
                      <a:lnTo>
                        <a:pt x="520" y="464"/>
                      </a:lnTo>
                      <a:lnTo>
                        <a:pt x="520" y="464"/>
                      </a:lnTo>
                      <a:lnTo>
                        <a:pt x="520" y="450"/>
                      </a:lnTo>
                      <a:lnTo>
                        <a:pt x="516" y="436"/>
                      </a:lnTo>
                      <a:lnTo>
                        <a:pt x="516" y="436"/>
                      </a:lnTo>
                      <a:close/>
                    </a:path>
                  </a:pathLst>
                </a:custGeom>
                <a:solidFill>
                  <a:srgbClr val="FEFFFF">
                    <a:alpha val="2000"/>
                  </a:srgbClr>
                </a:solidFill>
                <a:ln>
                  <a:noFill/>
                </a:ln>
                <a:effectLst>
                  <a:glow rad="101600">
                    <a:srgbClr val="FEFEFE">
                      <a:alpha val="8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9"/>
                <p:cNvSpPr>
                  <a:spLocks noChangeAspect="1"/>
                </p:cNvSpPr>
                <p:nvPr/>
              </p:nvSpPr>
              <p:spPr bwMode="auto">
                <a:xfrm rot="18879730">
                  <a:off x="6967777" y="1936282"/>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25" name="Group 50"/>
              <p:cNvGrpSpPr/>
              <p:nvPr/>
            </p:nvGrpSpPr>
            <p:grpSpPr>
              <a:xfrm>
                <a:off x="7693251" y="122250"/>
                <a:ext cx="1404769" cy="5155321"/>
                <a:chOff x="7693251" y="122250"/>
                <a:chExt cx="1404769" cy="5155321"/>
              </a:xfrm>
            </p:grpSpPr>
            <p:sp>
              <p:nvSpPr>
                <p:cNvPr id="231" name="Freeform 45"/>
                <p:cNvSpPr>
                  <a:spLocks noChangeAspect="1" noEditPoints="1"/>
                </p:cNvSpPr>
                <p:nvPr/>
              </p:nvSpPr>
              <p:spPr bwMode="auto">
                <a:xfrm rot="20600525">
                  <a:off x="7870177" y="4209243"/>
                  <a:ext cx="943524" cy="1068328"/>
                </a:xfrm>
                <a:custGeom>
                  <a:avLst/>
                  <a:gdLst>
                    <a:gd name="T0" fmla="*/ 554 w 756"/>
                    <a:gd name="T1" fmla="*/ 508 h 856"/>
                    <a:gd name="T2" fmla="*/ 482 w 756"/>
                    <a:gd name="T3" fmla="*/ 444 h 856"/>
                    <a:gd name="T4" fmla="*/ 482 w 756"/>
                    <a:gd name="T5" fmla="*/ 416 h 856"/>
                    <a:gd name="T6" fmla="*/ 714 w 756"/>
                    <a:gd name="T7" fmla="*/ 390 h 856"/>
                    <a:gd name="T8" fmla="*/ 754 w 756"/>
                    <a:gd name="T9" fmla="*/ 228 h 856"/>
                    <a:gd name="T10" fmla="*/ 754 w 756"/>
                    <a:gd name="T11" fmla="*/ 222 h 856"/>
                    <a:gd name="T12" fmla="*/ 556 w 756"/>
                    <a:gd name="T13" fmla="*/ 304 h 856"/>
                    <a:gd name="T14" fmla="*/ 534 w 756"/>
                    <a:gd name="T15" fmla="*/ 316 h 856"/>
                    <a:gd name="T16" fmla="*/ 444 w 756"/>
                    <a:gd name="T17" fmla="*/ 348 h 856"/>
                    <a:gd name="T18" fmla="*/ 406 w 756"/>
                    <a:gd name="T19" fmla="*/ 330 h 856"/>
                    <a:gd name="T20" fmla="*/ 504 w 756"/>
                    <a:gd name="T21" fmla="*/ 110 h 856"/>
                    <a:gd name="T22" fmla="*/ 388 w 756"/>
                    <a:gd name="T23" fmla="*/ 0 h 856"/>
                    <a:gd name="T24" fmla="*/ 358 w 756"/>
                    <a:gd name="T25" fmla="*/ 214 h 856"/>
                    <a:gd name="T26" fmla="*/ 358 w 756"/>
                    <a:gd name="T27" fmla="*/ 238 h 856"/>
                    <a:gd name="T28" fmla="*/ 340 w 756"/>
                    <a:gd name="T29" fmla="*/ 334 h 856"/>
                    <a:gd name="T30" fmla="*/ 308 w 756"/>
                    <a:gd name="T31" fmla="*/ 356 h 856"/>
                    <a:gd name="T32" fmla="*/ 166 w 756"/>
                    <a:gd name="T33" fmla="*/ 160 h 856"/>
                    <a:gd name="T34" fmla="*/ 12 w 756"/>
                    <a:gd name="T35" fmla="*/ 204 h 856"/>
                    <a:gd name="T36" fmla="*/ 2 w 756"/>
                    <a:gd name="T37" fmla="*/ 220 h 856"/>
                    <a:gd name="T38" fmla="*/ 38 w 756"/>
                    <a:gd name="T39" fmla="*/ 380 h 856"/>
                    <a:gd name="T40" fmla="*/ 282 w 756"/>
                    <a:gd name="T41" fmla="*/ 402 h 856"/>
                    <a:gd name="T42" fmla="*/ 278 w 756"/>
                    <a:gd name="T43" fmla="*/ 430 h 856"/>
                    <a:gd name="T44" fmla="*/ 280 w 756"/>
                    <a:gd name="T45" fmla="*/ 452 h 856"/>
                    <a:gd name="T46" fmla="*/ 38 w 756"/>
                    <a:gd name="T47" fmla="*/ 480 h 856"/>
                    <a:gd name="T48" fmla="*/ 2 w 756"/>
                    <a:gd name="T49" fmla="*/ 636 h 856"/>
                    <a:gd name="T50" fmla="*/ 12 w 756"/>
                    <a:gd name="T51" fmla="*/ 654 h 856"/>
                    <a:gd name="T52" fmla="*/ 176 w 756"/>
                    <a:gd name="T53" fmla="*/ 702 h 856"/>
                    <a:gd name="T54" fmla="*/ 306 w 756"/>
                    <a:gd name="T55" fmla="*/ 500 h 856"/>
                    <a:gd name="T56" fmla="*/ 338 w 756"/>
                    <a:gd name="T57" fmla="*/ 522 h 856"/>
                    <a:gd name="T58" fmla="*/ 244 w 756"/>
                    <a:gd name="T59" fmla="*/ 740 h 856"/>
                    <a:gd name="T60" fmla="*/ 364 w 756"/>
                    <a:gd name="T61" fmla="*/ 856 h 856"/>
                    <a:gd name="T62" fmla="*/ 390 w 756"/>
                    <a:gd name="T63" fmla="*/ 856 h 856"/>
                    <a:gd name="T64" fmla="*/ 512 w 756"/>
                    <a:gd name="T65" fmla="*/ 740 h 856"/>
                    <a:gd name="T66" fmla="*/ 402 w 756"/>
                    <a:gd name="T67" fmla="*/ 530 h 856"/>
                    <a:gd name="T68" fmla="*/ 440 w 756"/>
                    <a:gd name="T69" fmla="*/ 512 h 856"/>
                    <a:gd name="T70" fmla="*/ 580 w 756"/>
                    <a:gd name="T71" fmla="*/ 702 h 856"/>
                    <a:gd name="T72" fmla="*/ 744 w 756"/>
                    <a:gd name="T73" fmla="*/ 656 h 856"/>
                    <a:gd name="T74" fmla="*/ 748 w 756"/>
                    <a:gd name="T75" fmla="*/ 646 h 856"/>
                    <a:gd name="T76" fmla="*/ 716 w 756"/>
                    <a:gd name="T77" fmla="*/ 480 h 856"/>
                    <a:gd name="T78" fmla="*/ 366 w 756"/>
                    <a:gd name="T79" fmla="*/ 498 h 856"/>
                    <a:gd name="T80" fmla="*/ 330 w 756"/>
                    <a:gd name="T81" fmla="*/ 480 h 856"/>
                    <a:gd name="T82" fmla="*/ 312 w 756"/>
                    <a:gd name="T83" fmla="*/ 444 h 856"/>
                    <a:gd name="T84" fmla="*/ 312 w 756"/>
                    <a:gd name="T85" fmla="*/ 416 h 856"/>
                    <a:gd name="T86" fmla="*/ 330 w 756"/>
                    <a:gd name="T87" fmla="*/ 380 h 856"/>
                    <a:gd name="T88" fmla="*/ 366 w 756"/>
                    <a:gd name="T89" fmla="*/ 360 h 856"/>
                    <a:gd name="T90" fmla="*/ 394 w 756"/>
                    <a:gd name="T91" fmla="*/ 360 h 856"/>
                    <a:gd name="T92" fmla="*/ 430 w 756"/>
                    <a:gd name="T93" fmla="*/ 380 h 856"/>
                    <a:gd name="T94" fmla="*/ 448 w 756"/>
                    <a:gd name="T95" fmla="*/ 416 h 856"/>
                    <a:gd name="T96" fmla="*/ 448 w 756"/>
                    <a:gd name="T97" fmla="*/ 444 h 856"/>
                    <a:gd name="T98" fmla="*/ 430 w 756"/>
                    <a:gd name="T99" fmla="*/ 480 h 856"/>
                    <a:gd name="T100" fmla="*/ 394 w 756"/>
                    <a:gd name="T101" fmla="*/ 498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56" h="856">
                      <a:moveTo>
                        <a:pt x="716" y="480"/>
                      </a:moveTo>
                      <a:lnTo>
                        <a:pt x="714" y="468"/>
                      </a:lnTo>
                      <a:lnTo>
                        <a:pt x="554" y="508"/>
                      </a:lnTo>
                      <a:lnTo>
                        <a:pt x="478" y="460"/>
                      </a:lnTo>
                      <a:lnTo>
                        <a:pt x="478" y="460"/>
                      </a:lnTo>
                      <a:lnTo>
                        <a:pt x="482" y="444"/>
                      </a:lnTo>
                      <a:lnTo>
                        <a:pt x="482" y="430"/>
                      </a:lnTo>
                      <a:lnTo>
                        <a:pt x="482" y="430"/>
                      </a:lnTo>
                      <a:lnTo>
                        <a:pt x="482" y="416"/>
                      </a:lnTo>
                      <a:lnTo>
                        <a:pt x="480" y="404"/>
                      </a:lnTo>
                      <a:lnTo>
                        <a:pt x="558" y="352"/>
                      </a:lnTo>
                      <a:lnTo>
                        <a:pt x="714" y="390"/>
                      </a:lnTo>
                      <a:lnTo>
                        <a:pt x="716" y="380"/>
                      </a:lnTo>
                      <a:lnTo>
                        <a:pt x="580" y="340"/>
                      </a:lnTo>
                      <a:lnTo>
                        <a:pt x="754" y="228"/>
                      </a:lnTo>
                      <a:lnTo>
                        <a:pt x="756" y="226"/>
                      </a:lnTo>
                      <a:lnTo>
                        <a:pt x="754" y="222"/>
                      </a:lnTo>
                      <a:lnTo>
                        <a:pt x="754" y="222"/>
                      </a:lnTo>
                      <a:lnTo>
                        <a:pt x="750" y="214"/>
                      </a:lnTo>
                      <a:lnTo>
                        <a:pt x="744" y="204"/>
                      </a:lnTo>
                      <a:lnTo>
                        <a:pt x="556" y="304"/>
                      </a:lnTo>
                      <a:lnTo>
                        <a:pt x="590" y="160"/>
                      </a:lnTo>
                      <a:lnTo>
                        <a:pt x="580" y="158"/>
                      </a:lnTo>
                      <a:lnTo>
                        <a:pt x="534" y="316"/>
                      </a:lnTo>
                      <a:lnTo>
                        <a:pt x="454" y="358"/>
                      </a:lnTo>
                      <a:lnTo>
                        <a:pt x="454" y="358"/>
                      </a:lnTo>
                      <a:lnTo>
                        <a:pt x="444" y="348"/>
                      </a:lnTo>
                      <a:lnTo>
                        <a:pt x="432" y="342"/>
                      </a:lnTo>
                      <a:lnTo>
                        <a:pt x="420" y="336"/>
                      </a:lnTo>
                      <a:lnTo>
                        <a:pt x="406" y="330"/>
                      </a:lnTo>
                      <a:lnTo>
                        <a:pt x="402" y="234"/>
                      </a:lnTo>
                      <a:lnTo>
                        <a:pt x="512" y="120"/>
                      </a:lnTo>
                      <a:lnTo>
                        <a:pt x="504" y="110"/>
                      </a:lnTo>
                      <a:lnTo>
                        <a:pt x="400" y="210"/>
                      </a:lnTo>
                      <a:lnTo>
                        <a:pt x="392" y="0"/>
                      </a:lnTo>
                      <a:lnTo>
                        <a:pt x="388" y="0"/>
                      </a:lnTo>
                      <a:lnTo>
                        <a:pt x="372" y="0"/>
                      </a:lnTo>
                      <a:lnTo>
                        <a:pt x="366" y="0"/>
                      </a:lnTo>
                      <a:lnTo>
                        <a:pt x="358" y="214"/>
                      </a:lnTo>
                      <a:lnTo>
                        <a:pt x="252" y="110"/>
                      </a:lnTo>
                      <a:lnTo>
                        <a:pt x="244" y="120"/>
                      </a:lnTo>
                      <a:lnTo>
                        <a:pt x="358" y="238"/>
                      </a:lnTo>
                      <a:lnTo>
                        <a:pt x="354" y="330"/>
                      </a:lnTo>
                      <a:lnTo>
                        <a:pt x="354" y="330"/>
                      </a:lnTo>
                      <a:lnTo>
                        <a:pt x="340" y="334"/>
                      </a:lnTo>
                      <a:lnTo>
                        <a:pt x="330" y="340"/>
                      </a:lnTo>
                      <a:lnTo>
                        <a:pt x="318" y="348"/>
                      </a:lnTo>
                      <a:lnTo>
                        <a:pt x="308" y="356"/>
                      </a:lnTo>
                      <a:lnTo>
                        <a:pt x="222" y="312"/>
                      </a:lnTo>
                      <a:lnTo>
                        <a:pt x="176" y="158"/>
                      </a:lnTo>
                      <a:lnTo>
                        <a:pt x="166" y="160"/>
                      </a:lnTo>
                      <a:lnTo>
                        <a:pt x="200" y="300"/>
                      </a:lnTo>
                      <a:lnTo>
                        <a:pt x="16" y="204"/>
                      </a:lnTo>
                      <a:lnTo>
                        <a:pt x="12" y="204"/>
                      </a:lnTo>
                      <a:lnTo>
                        <a:pt x="10" y="206"/>
                      </a:lnTo>
                      <a:lnTo>
                        <a:pt x="2" y="220"/>
                      </a:lnTo>
                      <a:lnTo>
                        <a:pt x="2" y="220"/>
                      </a:lnTo>
                      <a:lnTo>
                        <a:pt x="0" y="224"/>
                      </a:lnTo>
                      <a:lnTo>
                        <a:pt x="180" y="338"/>
                      </a:lnTo>
                      <a:lnTo>
                        <a:pt x="38" y="380"/>
                      </a:lnTo>
                      <a:lnTo>
                        <a:pt x="42" y="390"/>
                      </a:lnTo>
                      <a:lnTo>
                        <a:pt x="202" y="352"/>
                      </a:lnTo>
                      <a:lnTo>
                        <a:pt x="282" y="402"/>
                      </a:lnTo>
                      <a:lnTo>
                        <a:pt x="282" y="402"/>
                      </a:lnTo>
                      <a:lnTo>
                        <a:pt x="278" y="416"/>
                      </a:lnTo>
                      <a:lnTo>
                        <a:pt x="278" y="430"/>
                      </a:lnTo>
                      <a:lnTo>
                        <a:pt x="278" y="430"/>
                      </a:lnTo>
                      <a:lnTo>
                        <a:pt x="278" y="442"/>
                      </a:lnTo>
                      <a:lnTo>
                        <a:pt x="280" y="452"/>
                      </a:lnTo>
                      <a:lnTo>
                        <a:pt x="198" y="506"/>
                      </a:lnTo>
                      <a:lnTo>
                        <a:pt x="42" y="468"/>
                      </a:lnTo>
                      <a:lnTo>
                        <a:pt x="38" y="480"/>
                      </a:lnTo>
                      <a:lnTo>
                        <a:pt x="176" y="520"/>
                      </a:lnTo>
                      <a:lnTo>
                        <a:pt x="0" y="632"/>
                      </a:lnTo>
                      <a:lnTo>
                        <a:pt x="2" y="636"/>
                      </a:lnTo>
                      <a:lnTo>
                        <a:pt x="2" y="636"/>
                      </a:lnTo>
                      <a:lnTo>
                        <a:pt x="2" y="638"/>
                      </a:lnTo>
                      <a:lnTo>
                        <a:pt x="12" y="654"/>
                      </a:lnTo>
                      <a:lnTo>
                        <a:pt x="200" y="554"/>
                      </a:lnTo>
                      <a:lnTo>
                        <a:pt x="166" y="698"/>
                      </a:lnTo>
                      <a:lnTo>
                        <a:pt x="176" y="702"/>
                      </a:lnTo>
                      <a:lnTo>
                        <a:pt x="222" y="542"/>
                      </a:lnTo>
                      <a:lnTo>
                        <a:pt x="306" y="500"/>
                      </a:lnTo>
                      <a:lnTo>
                        <a:pt x="306" y="500"/>
                      </a:lnTo>
                      <a:lnTo>
                        <a:pt x="316" y="508"/>
                      </a:lnTo>
                      <a:lnTo>
                        <a:pt x="326" y="516"/>
                      </a:lnTo>
                      <a:lnTo>
                        <a:pt x="338" y="522"/>
                      </a:lnTo>
                      <a:lnTo>
                        <a:pt x="350" y="528"/>
                      </a:lnTo>
                      <a:lnTo>
                        <a:pt x="354" y="624"/>
                      </a:lnTo>
                      <a:lnTo>
                        <a:pt x="244" y="740"/>
                      </a:lnTo>
                      <a:lnTo>
                        <a:pt x="252" y="748"/>
                      </a:lnTo>
                      <a:lnTo>
                        <a:pt x="356" y="648"/>
                      </a:lnTo>
                      <a:lnTo>
                        <a:pt x="364" y="856"/>
                      </a:lnTo>
                      <a:lnTo>
                        <a:pt x="368" y="856"/>
                      </a:lnTo>
                      <a:lnTo>
                        <a:pt x="384" y="856"/>
                      </a:lnTo>
                      <a:lnTo>
                        <a:pt x="390" y="856"/>
                      </a:lnTo>
                      <a:lnTo>
                        <a:pt x="398" y="644"/>
                      </a:lnTo>
                      <a:lnTo>
                        <a:pt x="504" y="748"/>
                      </a:lnTo>
                      <a:lnTo>
                        <a:pt x="512" y="740"/>
                      </a:lnTo>
                      <a:lnTo>
                        <a:pt x="398" y="620"/>
                      </a:lnTo>
                      <a:lnTo>
                        <a:pt x="402" y="530"/>
                      </a:lnTo>
                      <a:lnTo>
                        <a:pt x="402" y="530"/>
                      </a:lnTo>
                      <a:lnTo>
                        <a:pt x="416" y="526"/>
                      </a:lnTo>
                      <a:lnTo>
                        <a:pt x="428" y="520"/>
                      </a:lnTo>
                      <a:lnTo>
                        <a:pt x="440" y="512"/>
                      </a:lnTo>
                      <a:lnTo>
                        <a:pt x="450" y="504"/>
                      </a:lnTo>
                      <a:lnTo>
                        <a:pt x="534" y="548"/>
                      </a:lnTo>
                      <a:lnTo>
                        <a:pt x="580" y="702"/>
                      </a:lnTo>
                      <a:lnTo>
                        <a:pt x="590" y="698"/>
                      </a:lnTo>
                      <a:lnTo>
                        <a:pt x="556" y="558"/>
                      </a:lnTo>
                      <a:lnTo>
                        <a:pt x="744" y="656"/>
                      </a:lnTo>
                      <a:lnTo>
                        <a:pt x="746" y="652"/>
                      </a:lnTo>
                      <a:lnTo>
                        <a:pt x="746" y="652"/>
                      </a:lnTo>
                      <a:lnTo>
                        <a:pt x="748" y="646"/>
                      </a:lnTo>
                      <a:lnTo>
                        <a:pt x="756" y="634"/>
                      </a:lnTo>
                      <a:lnTo>
                        <a:pt x="574" y="520"/>
                      </a:lnTo>
                      <a:lnTo>
                        <a:pt x="716" y="480"/>
                      </a:lnTo>
                      <a:close/>
                      <a:moveTo>
                        <a:pt x="380" y="500"/>
                      </a:moveTo>
                      <a:lnTo>
                        <a:pt x="380" y="500"/>
                      </a:lnTo>
                      <a:lnTo>
                        <a:pt x="366" y="498"/>
                      </a:lnTo>
                      <a:lnTo>
                        <a:pt x="352" y="494"/>
                      </a:lnTo>
                      <a:lnTo>
                        <a:pt x="340" y="488"/>
                      </a:lnTo>
                      <a:lnTo>
                        <a:pt x="330" y="480"/>
                      </a:lnTo>
                      <a:lnTo>
                        <a:pt x="322" y="468"/>
                      </a:lnTo>
                      <a:lnTo>
                        <a:pt x="316" y="456"/>
                      </a:lnTo>
                      <a:lnTo>
                        <a:pt x="312" y="444"/>
                      </a:lnTo>
                      <a:lnTo>
                        <a:pt x="310" y="430"/>
                      </a:lnTo>
                      <a:lnTo>
                        <a:pt x="310" y="430"/>
                      </a:lnTo>
                      <a:lnTo>
                        <a:pt x="312" y="416"/>
                      </a:lnTo>
                      <a:lnTo>
                        <a:pt x="316" y="402"/>
                      </a:lnTo>
                      <a:lnTo>
                        <a:pt x="322" y="390"/>
                      </a:lnTo>
                      <a:lnTo>
                        <a:pt x="330" y="380"/>
                      </a:lnTo>
                      <a:lnTo>
                        <a:pt x="340" y="372"/>
                      </a:lnTo>
                      <a:lnTo>
                        <a:pt x="352" y="364"/>
                      </a:lnTo>
                      <a:lnTo>
                        <a:pt x="366" y="360"/>
                      </a:lnTo>
                      <a:lnTo>
                        <a:pt x="380" y="358"/>
                      </a:lnTo>
                      <a:lnTo>
                        <a:pt x="380" y="358"/>
                      </a:lnTo>
                      <a:lnTo>
                        <a:pt x="394" y="360"/>
                      </a:lnTo>
                      <a:lnTo>
                        <a:pt x="408" y="364"/>
                      </a:lnTo>
                      <a:lnTo>
                        <a:pt x="420" y="372"/>
                      </a:lnTo>
                      <a:lnTo>
                        <a:pt x="430" y="380"/>
                      </a:lnTo>
                      <a:lnTo>
                        <a:pt x="438" y="390"/>
                      </a:lnTo>
                      <a:lnTo>
                        <a:pt x="444" y="402"/>
                      </a:lnTo>
                      <a:lnTo>
                        <a:pt x="448" y="416"/>
                      </a:lnTo>
                      <a:lnTo>
                        <a:pt x="450" y="430"/>
                      </a:lnTo>
                      <a:lnTo>
                        <a:pt x="450" y="430"/>
                      </a:lnTo>
                      <a:lnTo>
                        <a:pt x="448" y="444"/>
                      </a:lnTo>
                      <a:lnTo>
                        <a:pt x="444" y="456"/>
                      </a:lnTo>
                      <a:lnTo>
                        <a:pt x="438" y="468"/>
                      </a:lnTo>
                      <a:lnTo>
                        <a:pt x="430" y="480"/>
                      </a:lnTo>
                      <a:lnTo>
                        <a:pt x="420" y="488"/>
                      </a:lnTo>
                      <a:lnTo>
                        <a:pt x="408" y="494"/>
                      </a:lnTo>
                      <a:lnTo>
                        <a:pt x="394" y="498"/>
                      </a:lnTo>
                      <a:lnTo>
                        <a:pt x="380" y="500"/>
                      </a:lnTo>
                      <a:lnTo>
                        <a:pt x="380" y="500"/>
                      </a:lnTo>
                      <a:close/>
                    </a:path>
                  </a:pathLst>
                </a:custGeom>
                <a:solidFill>
                  <a:srgbClr val="FEFFFF">
                    <a:alpha val="6000"/>
                  </a:srgbClr>
                </a:solidFill>
                <a:ln>
                  <a:solidFill>
                    <a:srgbClr val="FEFFFF">
                      <a:alpha val="4000"/>
                    </a:srgbClr>
                  </a:solidFill>
                </a:ln>
                <a:effectLst>
                  <a:glow rad="76200">
                    <a:srgbClr val="FEFFFF">
                      <a:alpha val="8000"/>
                    </a:srgbClr>
                  </a:glow>
                  <a:softEdge rad="12700"/>
                </a:effectLst>
                <a:extLst/>
              </p:spPr>
              <p:txBody>
                <a:bodyPr vert="horz" wrap="square" lIns="91440" tIns="45720" rIns="91440" bIns="45720" numCol="1" anchor="t" anchorCtr="0" compatLnSpc="1">
                  <a:prstTxWarp prst="textNoShape">
                    <a:avLst/>
                  </a:prstTxWarp>
                </a:bodyPr>
                <a:lstStyle/>
                <a:p>
                  <a:pPr marL="0" algn="l" defTabSz="215524" rtl="0" eaLnBrk="1" latinLnBrk="0" hangingPunct="1"/>
                  <a:endParaRPr lang="en-US" sz="800" kern="1200">
                    <a:solidFill>
                      <a:schemeClr val="tx1"/>
                    </a:solidFill>
                    <a:latin typeface="+mn-lt"/>
                    <a:ea typeface="+mn-ea"/>
                    <a:cs typeface="+mn-cs"/>
                  </a:endParaRPr>
                </a:p>
              </p:txBody>
            </p:sp>
            <p:sp>
              <p:nvSpPr>
                <p:cNvPr id="232" name="Freeform 49"/>
                <p:cNvSpPr>
                  <a:spLocks noChangeAspect="1"/>
                </p:cNvSpPr>
                <p:nvPr/>
              </p:nvSpPr>
              <p:spPr bwMode="auto">
                <a:xfrm rot="19358761">
                  <a:off x="7693251" y="1112517"/>
                  <a:ext cx="853440" cy="975360"/>
                </a:xfrm>
                <a:custGeom>
                  <a:avLst/>
                  <a:gdLst>
                    <a:gd name="T0" fmla="*/ 722 w 728"/>
                    <a:gd name="T1" fmla="*/ 534 h 832"/>
                    <a:gd name="T2" fmla="*/ 712 w 728"/>
                    <a:gd name="T3" fmla="*/ 486 h 832"/>
                    <a:gd name="T4" fmla="*/ 442 w 728"/>
                    <a:gd name="T5" fmla="*/ 434 h 832"/>
                    <a:gd name="T6" fmla="*/ 446 w 728"/>
                    <a:gd name="T7" fmla="*/ 410 h 832"/>
                    <a:gd name="T8" fmla="*/ 568 w 728"/>
                    <a:gd name="T9" fmla="*/ 320 h 832"/>
                    <a:gd name="T10" fmla="*/ 588 w 728"/>
                    <a:gd name="T11" fmla="*/ 308 h 832"/>
                    <a:gd name="T12" fmla="*/ 724 w 728"/>
                    <a:gd name="T13" fmla="*/ 286 h 832"/>
                    <a:gd name="T14" fmla="*/ 728 w 728"/>
                    <a:gd name="T15" fmla="*/ 218 h 832"/>
                    <a:gd name="T16" fmla="*/ 720 w 728"/>
                    <a:gd name="T17" fmla="*/ 202 h 832"/>
                    <a:gd name="T18" fmla="*/ 656 w 728"/>
                    <a:gd name="T19" fmla="*/ 166 h 832"/>
                    <a:gd name="T20" fmla="*/ 568 w 728"/>
                    <a:gd name="T21" fmla="*/ 278 h 832"/>
                    <a:gd name="T22" fmla="*/ 546 w 728"/>
                    <a:gd name="T23" fmla="*/ 290 h 832"/>
                    <a:gd name="T24" fmla="*/ 416 w 728"/>
                    <a:gd name="T25" fmla="*/ 348 h 832"/>
                    <a:gd name="T26" fmla="*/ 390 w 728"/>
                    <a:gd name="T27" fmla="*/ 334 h 832"/>
                    <a:gd name="T28" fmla="*/ 476 w 728"/>
                    <a:gd name="T29" fmla="*/ 78 h 832"/>
                    <a:gd name="T30" fmla="*/ 440 w 728"/>
                    <a:gd name="T31" fmla="*/ 46 h 832"/>
                    <a:gd name="T32" fmla="*/ 376 w 728"/>
                    <a:gd name="T33" fmla="*/ 0 h 832"/>
                    <a:gd name="T34" fmla="*/ 352 w 728"/>
                    <a:gd name="T35" fmla="*/ 0 h 832"/>
                    <a:gd name="T36" fmla="*/ 288 w 728"/>
                    <a:gd name="T37" fmla="*/ 46 h 832"/>
                    <a:gd name="T38" fmla="*/ 252 w 728"/>
                    <a:gd name="T39" fmla="*/ 78 h 832"/>
                    <a:gd name="T40" fmla="*/ 342 w 728"/>
                    <a:gd name="T41" fmla="*/ 334 h 832"/>
                    <a:gd name="T42" fmla="*/ 310 w 728"/>
                    <a:gd name="T43" fmla="*/ 354 h 832"/>
                    <a:gd name="T44" fmla="*/ 128 w 728"/>
                    <a:gd name="T45" fmla="*/ 148 h 832"/>
                    <a:gd name="T46" fmla="*/ 82 w 728"/>
                    <a:gd name="T47" fmla="*/ 164 h 832"/>
                    <a:gd name="T48" fmla="*/ 16 w 728"/>
                    <a:gd name="T49" fmla="*/ 198 h 832"/>
                    <a:gd name="T50" fmla="*/ 78 w 728"/>
                    <a:gd name="T51" fmla="*/ 266 h 832"/>
                    <a:gd name="T52" fmla="*/ 92 w 728"/>
                    <a:gd name="T53" fmla="*/ 274 h 832"/>
                    <a:gd name="T54" fmla="*/ 20 w 728"/>
                    <a:gd name="T55" fmla="*/ 354 h 832"/>
                    <a:gd name="T56" fmla="*/ 288 w 728"/>
                    <a:gd name="T57" fmla="*/ 396 h 832"/>
                    <a:gd name="T58" fmla="*/ 288 w 728"/>
                    <a:gd name="T59" fmla="*/ 428 h 832"/>
                    <a:gd name="T60" fmla="*/ 16 w 728"/>
                    <a:gd name="T61" fmla="*/ 486 h 832"/>
                    <a:gd name="T62" fmla="*/ 6 w 728"/>
                    <a:gd name="T63" fmla="*/ 534 h 832"/>
                    <a:gd name="T64" fmla="*/ 2 w 728"/>
                    <a:gd name="T65" fmla="*/ 608 h 832"/>
                    <a:gd name="T66" fmla="*/ 2 w 728"/>
                    <a:gd name="T67" fmla="*/ 614 h 832"/>
                    <a:gd name="T68" fmla="*/ 92 w 728"/>
                    <a:gd name="T69" fmla="*/ 588 h 832"/>
                    <a:gd name="T70" fmla="*/ 108 w 728"/>
                    <a:gd name="T71" fmla="*/ 580 h 832"/>
                    <a:gd name="T72" fmla="*/ 140 w 728"/>
                    <a:gd name="T73" fmla="*/ 684 h 832"/>
                    <a:gd name="T74" fmla="*/ 312 w 728"/>
                    <a:gd name="T75" fmla="*/ 470 h 832"/>
                    <a:gd name="T76" fmla="*/ 344 w 728"/>
                    <a:gd name="T77" fmla="*/ 638 h 832"/>
                    <a:gd name="T78" fmla="*/ 344 w 728"/>
                    <a:gd name="T79" fmla="*/ 662 h 832"/>
                    <a:gd name="T80" fmla="*/ 296 w 728"/>
                    <a:gd name="T81" fmla="*/ 790 h 832"/>
                    <a:gd name="T82" fmla="*/ 354 w 728"/>
                    <a:gd name="T83" fmla="*/ 832 h 832"/>
                    <a:gd name="T84" fmla="*/ 376 w 728"/>
                    <a:gd name="T85" fmla="*/ 832 h 832"/>
                    <a:gd name="T86" fmla="*/ 440 w 728"/>
                    <a:gd name="T87" fmla="*/ 784 h 832"/>
                    <a:gd name="T88" fmla="*/ 476 w 728"/>
                    <a:gd name="T89" fmla="*/ 752 h 832"/>
                    <a:gd name="T90" fmla="*/ 386 w 728"/>
                    <a:gd name="T91" fmla="*/ 488 h 832"/>
                    <a:gd name="T92" fmla="*/ 416 w 728"/>
                    <a:gd name="T93" fmla="*/ 474 h 832"/>
                    <a:gd name="T94" fmla="*/ 600 w 728"/>
                    <a:gd name="T95" fmla="*/ 680 h 832"/>
                    <a:gd name="T96" fmla="*/ 646 w 728"/>
                    <a:gd name="T97" fmla="*/ 664 h 832"/>
                    <a:gd name="T98" fmla="*/ 712 w 728"/>
                    <a:gd name="T99" fmla="*/ 630 h 832"/>
                    <a:gd name="T100" fmla="*/ 718 w 728"/>
                    <a:gd name="T101" fmla="*/ 630 h 832"/>
                    <a:gd name="T102" fmla="*/ 728 w 728"/>
                    <a:gd name="T103" fmla="*/ 612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28" h="832">
                      <a:moveTo>
                        <a:pt x="650" y="564"/>
                      </a:moveTo>
                      <a:lnTo>
                        <a:pt x="724" y="542"/>
                      </a:lnTo>
                      <a:lnTo>
                        <a:pt x="722" y="534"/>
                      </a:lnTo>
                      <a:lnTo>
                        <a:pt x="636" y="554"/>
                      </a:lnTo>
                      <a:lnTo>
                        <a:pt x="584" y="522"/>
                      </a:lnTo>
                      <a:lnTo>
                        <a:pt x="712" y="486"/>
                      </a:lnTo>
                      <a:lnTo>
                        <a:pt x="708" y="474"/>
                      </a:lnTo>
                      <a:lnTo>
                        <a:pt x="564" y="510"/>
                      </a:lnTo>
                      <a:lnTo>
                        <a:pt x="442" y="434"/>
                      </a:lnTo>
                      <a:lnTo>
                        <a:pt x="442" y="434"/>
                      </a:lnTo>
                      <a:lnTo>
                        <a:pt x="444" y="422"/>
                      </a:lnTo>
                      <a:lnTo>
                        <a:pt x="446" y="410"/>
                      </a:lnTo>
                      <a:lnTo>
                        <a:pt x="446" y="410"/>
                      </a:lnTo>
                      <a:lnTo>
                        <a:pt x="444" y="398"/>
                      </a:lnTo>
                      <a:lnTo>
                        <a:pt x="568" y="320"/>
                      </a:lnTo>
                      <a:lnTo>
                        <a:pt x="708" y="354"/>
                      </a:lnTo>
                      <a:lnTo>
                        <a:pt x="712" y="344"/>
                      </a:lnTo>
                      <a:lnTo>
                        <a:pt x="588" y="308"/>
                      </a:lnTo>
                      <a:lnTo>
                        <a:pt x="638" y="276"/>
                      </a:lnTo>
                      <a:lnTo>
                        <a:pt x="722" y="296"/>
                      </a:lnTo>
                      <a:lnTo>
                        <a:pt x="724" y="286"/>
                      </a:lnTo>
                      <a:lnTo>
                        <a:pt x="654" y="266"/>
                      </a:lnTo>
                      <a:lnTo>
                        <a:pt x="726" y="220"/>
                      </a:lnTo>
                      <a:lnTo>
                        <a:pt x="728" y="218"/>
                      </a:lnTo>
                      <a:lnTo>
                        <a:pt x="726" y="216"/>
                      </a:lnTo>
                      <a:lnTo>
                        <a:pt x="720" y="202"/>
                      </a:lnTo>
                      <a:lnTo>
                        <a:pt x="720" y="202"/>
                      </a:lnTo>
                      <a:lnTo>
                        <a:pt x="716" y="198"/>
                      </a:lnTo>
                      <a:lnTo>
                        <a:pt x="636" y="240"/>
                      </a:lnTo>
                      <a:lnTo>
                        <a:pt x="656" y="166"/>
                      </a:lnTo>
                      <a:lnTo>
                        <a:pt x="646" y="164"/>
                      </a:lnTo>
                      <a:lnTo>
                        <a:pt x="620" y="250"/>
                      </a:lnTo>
                      <a:lnTo>
                        <a:pt x="568" y="278"/>
                      </a:lnTo>
                      <a:lnTo>
                        <a:pt x="600" y="148"/>
                      </a:lnTo>
                      <a:lnTo>
                        <a:pt x="588" y="146"/>
                      </a:lnTo>
                      <a:lnTo>
                        <a:pt x="546" y="290"/>
                      </a:lnTo>
                      <a:lnTo>
                        <a:pt x="424" y="356"/>
                      </a:lnTo>
                      <a:lnTo>
                        <a:pt x="424" y="356"/>
                      </a:lnTo>
                      <a:lnTo>
                        <a:pt x="416" y="348"/>
                      </a:lnTo>
                      <a:lnTo>
                        <a:pt x="408" y="342"/>
                      </a:lnTo>
                      <a:lnTo>
                        <a:pt x="398" y="338"/>
                      </a:lnTo>
                      <a:lnTo>
                        <a:pt x="390" y="334"/>
                      </a:lnTo>
                      <a:lnTo>
                        <a:pt x="384" y="192"/>
                      </a:lnTo>
                      <a:lnTo>
                        <a:pt x="484" y="86"/>
                      </a:lnTo>
                      <a:lnTo>
                        <a:pt x="476" y="78"/>
                      </a:lnTo>
                      <a:lnTo>
                        <a:pt x="384" y="168"/>
                      </a:lnTo>
                      <a:lnTo>
                        <a:pt x="380" y="108"/>
                      </a:lnTo>
                      <a:lnTo>
                        <a:pt x="440" y="46"/>
                      </a:lnTo>
                      <a:lnTo>
                        <a:pt x="432" y="38"/>
                      </a:lnTo>
                      <a:lnTo>
                        <a:pt x="380" y="88"/>
                      </a:lnTo>
                      <a:lnTo>
                        <a:pt x="376" y="0"/>
                      </a:lnTo>
                      <a:lnTo>
                        <a:pt x="374" y="0"/>
                      </a:lnTo>
                      <a:lnTo>
                        <a:pt x="358" y="0"/>
                      </a:lnTo>
                      <a:lnTo>
                        <a:pt x="352" y="0"/>
                      </a:lnTo>
                      <a:lnTo>
                        <a:pt x="350" y="90"/>
                      </a:lnTo>
                      <a:lnTo>
                        <a:pt x="296" y="38"/>
                      </a:lnTo>
                      <a:lnTo>
                        <a:pt x="288" y="46"/>
                      </a:lnTo>
                      <a:lnTo>
                        <a:pt x="350" y="110"/>
                      </a:lnTo>
                      <a:lnTo>
                        <a:pt x="348" y="170"/>
                      </a:lnTo>
                      <a:lnTo>
                        <a:pt x="252" y="78"/>
                      </a:lnTo>
                      <a:lnTo>
                        <a:pt x="244" y="86"/>
                      </a:lnTo>
                      <a:lnTo>
                        <a:pt x="346" y="194"/>
                      </a:lnTo>
                      <a:lnTo>
                        <a:pt x="342" y="334"/>
                      </a:lnTo>
                      <a:lnTo>
                        <a:pt x="342" y="334"/>
                      </a:lnTo>
                      <a:lnTo>
                        <a:pt x="324" y="342"/>
                      </a:lnTo>
                      <a:lnTo>
                        <a:pt x="310" y="354"/>
                      </a:lnTo>
                      <a:lnTo>
                        <a:pt x="180" y="286"/>
                      </a:lnTo>
                      <a:lnTo>
                        <a:pt x="140" y="146"/>
                      </a:lnTo>
                      <a:lnTo>
                        <a:pt x="128" y="148"/>
                      </a:lnTo>
                      <a:lnTo>
                        <a:pt x="160" y="274"/>
                      </a:lnTo>
                      <a:lnTo>
                        <a:pt x="106" y="246"/>
                      </a:lnTo>
                      <a:lnTo>
                        <a:pt x="82" y="164"/>
                      </a:lnTo>
                      <a:lnTo>
                        <a:pt x="72" y="166"/>
                      </a:lnTo>
                      <a:lnTo>
                        <a:pt x="90" y="238"/>
                      </a:lnTo>
                      <a:lnTo>
                        <a:pt x="16" y="198"/>
                      </a:lnTo>
                      <a:lnTo>
                        <a:pt x="12" y="196"/>
                      </a:lnTo>
                      <a:lnTo>
                        <a:pt x="0" y="218"/>
                      </a:lnTo>
                      <a:lnTo>
                        <a:pt x="78" y="266"/>
                      </a:lnTo>
                      <a:lnTo>
                        <a:pt x="4" y="286"/>
                      </a:lnTo>
                      <a:lnTo>
                        <a:pt x="6" y="296"/>
                      </a:lnTo>
                      <a:lnTo>
                        <a:pt x="92" y="274"/>
                      </a:lnTo>
                      <a:lnTo>
                        <a:pt x="144" y="306"/>
                      </a:lnTo>
                      <a:lnTo>
                        <a:pt x="16" y="344"/>
                      </a:lnTo>
                      <a:lnTo>
                        <a:pt x="20" y="354"/>
                      </a:lnTo>
                      <a:lnTo>
                        <a:pt x="164" y="320"/>
                      </a:lnTo>
                      <a:lnTo>
                        <a:pt x="288" y="396"/>
                      </a:lnTo>
                      <a:lnTo>
                        <a:pt x="288" y="396"/>
                      </a:lnTo>
                      <a:lnTo>
                        <a:pt x="286" y="410"/>
                      </a:lnTo>
                      <a:lnTo>
                        <a:pt x="286" y="410"/>
                      </a:lnTo>
                      <a:lnTo>
                        <a:pt x="288" y="428"/>
                      </a:lnTo>
                      <a:lnTo>
                        <a:pt x="160" y="508"/>
                      </a:lnTo>
                      <a:lnTo>
                        <a:pt x="20" y="474"/>
                      </a:lnTo>
                      <a:lnTo>
                        <a:pt x="16" y="486"/>
                      </a:lnTo>
                      <a:lnTo>
                        <a:pt x="140" y="522"/>
                      </a:lnTo>
                      <a:lnTo>
                        <a:pt x="90" y="554"/>
                      </a:lnTo>
                      <a:lnTo>
                        <a:pt x="6" y="534"/>
                      </a:lnTo>
                      <a:lnTo>
                        <a:pt x="4" y="542"/>
                      </a:lnTo>
                      <a:lnTo>
                        <a:pt x="74" y="564"/>
                      </a:lnTo>
                      <a:lnTo>
                        <a:pt x="2" y="608"/>
                      </a:lnTo>
                      <a:lnTo>
                        <a:pt x="0" y="610"/>
                      </a:lnTo>
                      <a:lnTo>
                        <a:pt x="2" y="614"/>
                      </a:lnTo>
                      <a:lnTo>
                        <a:pt x="2" y="614"/>
                      </a:lnTo>
                      <a:lnTo>
                        <a:pt x="6" y="622"/>
                      </a:lnTo>
                      <a:lnTo>
                        <a:pt x="12" y="630"/>
                      </a:lnTo>
                      <a:lnTo>
                        <a:pt x="92" y="588"/>
                      </a:lnTo>
                      <a:lnTo>
                        <a:pt x="72" y="662"/>
                      </a:lnTo>
                      <a:lnTo>
                        <a:pt x="82" y="664"/>
                      </a:lnTo>
                      <a:lnTo>
                        <a:pt x="108" y="580"/>
                      </a:lnTo>
                      <a:lnTo>
                        <a:pt x="160" y="550"/>
                      </a:lnTo>
                      <a:lnTo>
                        <a:pt x="128" y="680"/>
                      </a:lnTo>
                      <a:lnTo>
                        <a:pt x="140" y="684"/>
                      </a:lnTo>
                      <a:lnTo>
                        <a:pt x="182" y="540"/>
                      </a:lnTo>
                      <a:lnTo>
                        <a:pt x="312" y="470"/>
                      </a:lnTo>
                      <a:lnTo>
                        <a:pt x="312" y="470"/>
                      </a:lnTo>
                      <a:lnTo>
                        <a:pt x="324" y="478"/>
                      </a:lnTo>
                      <a:lnTo>
                        <a:pt x="338" y="486"/>
                      </a:lnTo>
                      <a:lnTo>
                        <a:pt x="344" y="638"/>
                      </a:lnTo>
                      <a:lnTo>
                        <a:pt x="244" y="744"/>
                      </a:lnTo>
                      <a:lnTo>
                        <a:pt x="252" y="752"/>
                      </a:lnTo>
                      <a:lnTo>
                        <a:pt x="344" y="662"/>
                      </a:lnTo>
                      <a:lnTo>
                        <a:pt x="348" y="722"/>
                      </a:lnTo>
                      <a:lnTo>
                        <a:pt x="288" y="784"/>
                      </a:lnTo>
                      <a:lnTo>
                        <a:pt x="296" y="790"/>
                      </a:lnTo>
                      <a:lnTo>
                        <a:pt x="348" y="742"/>
                      </a:lnTo>
                      <a:lnTo>
                        <a:pt x="352" y="832"/>
                      </a:lnTo>
                      <a:lnTo>
                        <a:pt x="354" y="832"/>
                      </a:lnTo>
                      <a:lnTo>
                        <a:pt x="370" y="832"/>
                      </a:lnTo>
                      <a:lnTo>
                        <a:pt x="370" y="832"/>
                      </a:lnTo>
                      <a:lnTo>
                        <a:pt x="376" y="832"/>
                      </a:lnTo>
                      <a:lnTo>
                        <a:pt x="378" y="740"/>
                      </a:lnTo>
                      <a:lnTo>
                        <a:pt x="432" y="792"/>
                      </a:lnTo>
                      <a:lnTo>
                        <a:pt x="440" y="784"/>
                      </a:lnTo>
                      <a:lnTo>
                        <a:pt x="378" y="720"/>
                      </a:lnTo>
                      <a:lnTo>
                        <a:pt x="380" y="658"/>
                      </a:lnTo>
                      <a:lnTo>
                        <a:pt x="476" y="752"/>
                      </a:lnTo>
                      <a:lnTo>
                        <a:pt x="484" y="744"/>
                      </a:lnTo>
                      <a:lnTo>
                        <a:pt x="382" y="636"/>
                      </a:lnTo>
                      <a:lnTo>
                        <a:pt x="386" y="488"/>
                      </a:lnTo>
                      <a:lnTo>
                        <a:pt x="386" y="488"/>
                      </a:lnTo>
                      <a:lnTo>
                        <a:pt x="402" y="482"/>
                      </a:lnTo>
                      <a:lnTo>
                        <a:pt x="416" y="474"/>
                      </a:lnTo>
                      <a:lnTo>
                        <a:pt x="548" y="544"/>
                      </a:lnTo>
                      <a:lnTo>
                        <a:pt x="588" y="684"/>
                      </a:lnTo>
                      <a:lnTo>
                        <a:pt x="600" y="680"/>
                      </a:lnTo>
                      <a:lnTo>
                        <a:pt x="568" y="554"/>
                      </a:lnTo>
                      <a:lnTo>
                        <a:pt x="622" y="582"/>
                      </a:lnTo>
                      <a:lnTo>
                        <a:pt x="646" y="664"/>
                      </a:lnTo>
                      <a:lnTo>
                        <a:pt x="656" y="662"/>
                      </a:lnTo>
                      <a:lnTo>
                        <a:pt x="638" y="592"/>
                      </a:lnTo>
                      <a:lnTo>
                        <a:pt x="712" y="630"/>
                      </a:lnTo>
                      <a:lnTo>
                        <a:pt x="716" y="632"/>
                      </a:lnTo>
                      <a:lnTo>
                        <a:pt x="718" y="630"/>
                      </a:lnTo>
                      <a:lnTo>
                        <a:pt x="718" y="630"/>
                      </a:lnTo>
                      <a:lnTo>
                        <a:pt x="726" y="616"/>
                      </a:lnTo>
                      <a:lnTo>
                        <a:pt x="726" y="616"/>
                      </a:lnTo>
                      <a:lnTo>
                        <a:pt x="728" y="612"/>
                      </a:lnTo>
                      <a:lnTo>
                        <a:pt x="650" y="564"/>
                      </a:lnTo>
                      <a:close/>
                    </a:path>
                  </a:pathLst>
                </a:custGeom>
                <a:solidFill>
                  <a:srgbClr val="FEFFFF">
                    <a:alpha val="3000"/>
                  </a:srgbClr>
                </a:solidFill>
                <a:ln>
                  <a:solidFill>
                    <a:srgbClr val="FEFFFF">
                      <a:alpha val="8000"/>
                    </a:srgbClr>
                  </a:solidFill>
                </a:ln>
                <a:effectLst>
                  <a:glow rad="114300">
                    <a:srgbClr val="FEFFFF">
                      <a:alpha val="7000"/>
                    </a:srgbClr>
                  </a:glow>
                  <a:softEdge rad="12700"/>
                </a:effectLst>
                <a:extLst/>
              </p:spPr>
              <p:txBody>
                <a:bodyPr vert="horz" wrap="square" lIns="91440" tIns="45720" rIns="91440" bIns="45720" numCol="1" anchor="t" anchorCtr="0" compatLnSpc="1">
                  <a:prstTxWarp prst="textNoShape">
                    <a:avLst/>
                  </a:prstTxWarp>
                </a:bodyPr>
                <a:lstStyle/>
                <a:p>
                  <a:pPr marL="0" algn="l" defTabSz="215524" rtl="0" eaLnBrk="1" latinLnBrk="0" hangingPunct="1"/>
                  <a:endParaRPr lang="en-US" sz="800" kern="1200">
                    <a:solidFill>
                      <a:schemeClr val="tx1"/>
                    </a:solidFill>
                    <a:latin typeface="+mn-lt"/>
                    <a:ea typeface="+mn-ea"/>
                    <a:cs typeface="+mn-cs"/>
                  </a:endParaRPr>
                </a:p>
              </p:txBody>
            </p:sp>
            <p:sp>
              <p:nvSpPr>
                <p:cNvPr id="233" name="Freeform 53"/>
                <p:cNvSpPr>
                  <a:spLocks noChangeAspect="1"/>
                </p:cNvSpPr>
                <p:nvPr/>
              </p:nvSpPr>
              <p:spPr bwMode="auto">
                <a:xfrm rot="19929985">
                  <a:off x="8345362" y="122250"/>
                  <a:ext cx="730152" cy="833347"/>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endParaRPr lang="en-US"/>
                </a:p>
              </p:txBody>
            </p:sp>
            <p:sp>
              <p:nvSpPr>
                <p:cNvPr id="28" name="Freeform 53"/>
                <p:cNvSpPr>
                  <a:spLocks noChangeAspect="1"/>
                </p:cNvSpPr>
                <p:nvPr/>
              </p:nvSpPr>
              <p:spPr bwMode="auto">
                <a:xfrm rot="1160251">
                  <a:off x="8324628" y="3308607"/>
                  <a:ext cx="491754" cy="561254"/>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215524" rtl="0" eaLnBrk="1" latinLnBrk="0" hangingPunct="1"/>
                  <a:endParaRPr lang="en-US" sz="800" kern="1200">
                    <a:solidFill>
                      <a:schemeClr val="tx1"/>
                    </a:solidFill>
                    <a:latin typeface="+mn-lt"/>
                    <a:ea typeface="+mn-ea"/>
                    <a:cs typeface="+mn-cs"/>
                  </a:endParaRPr>
                </a:p>
              </p:txBody>
            </p:sp>
            <p:sp>
              <p:nvSpPr>
                <p:cNvPr id="30" name="Freeform 53"/>
                <p:cNvSpPr>
                  <a:spLocks noChangeAspect="1"/>
                </p:cNvSpPr>
                <p:nvPr/>
              </p:nvSpPr>
              <p:spPr bwMode="auto">
                <a:xfrm rot="20991253">
                  <a:off x="8713407" y="888239"/>
                  <a:ext cx="384613" cy="438971"/>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215524" rtl="0" eaLnBrk="1" latinLnBrk="0" hangingPunct="1"/>
                  <a:endParaRPr lang="en-US" sz="800" kern="1200">
                    <a:solidFill>
                      <a:schemeClr val="tx1"/>
                    </a:solidFill>
                    <a:latin typeface="+mn-lt"/>
                    <a:ea typeface="+mn-ea"/>
                    <a:cs typeface="+mn-cs"/>
                  </a:endParaRPr>
                </a:p>
              </p:txBody>
            </p:sp>
          </p:grpSp>
          <p:grpSp>
            <p:nvGrpSpPr>
              <p:cNvPr id="226" name="Group 56"/>
              <p:cNvGrpSpPr/>
              <p:nvPr/>
            </p:nvGrpSpPr>
            <p:grpSpPr>
              <a:xfrm>
                <a:off x="7564131" y="154734"/>
                <a:ext cx="1470366" cy="5948886"/>
                <a:chOff x="7564131" y="154734"/>
                <a:chExt cx="1470366" cy="5948886"/>
              </a:xfrm>
            </p:grpSpPr>
            <p:sp>
              <p:nvSpPr>
                <p:cNvPr id="227" name="Freeform 69"/>
                <p:cNvSpPr>
                  <a:spLocks noChangeAspect="1" noEditPoints="1"/>
                </p:cNvSpPr>
                <p:nvPr/>
              </p:nvSpPr>
              <p:spPr bwMode="auto">
                <a:xfrm rot="474405">
                  <a:off x="8001987" y="4921668"/>
                  <a:ext cx="1032510" cy="1181952"/>
                </a:xfrm>
                <a:custGeom>
                  <a:avLst/>
                  <a:gdLst>
                    <a:gd name="T0" fmla="*/ 658 w 760"/>
                    <a:gd name="T1" fmla="*/ 586 h 870"/>
                    <a:gd name="T2" fmla="*/ 728 w 760"/>
                    <a:gd name="T3" fmla="*/ 526 h 870"/>
                    <a:gd name="T4" fmla="*/ 560 w 760"/>
                    <a:gd name="T5" fmla="*/ 466 h 870"/>
                    <a:gd name="T6" fmla="*/ 502 w 760"/>
                    <a:gd name="T7" fmla="*/ 436 h 870"/>
                    <a:gd name="T8" fmla="*/ 560 w 760"/>
                    <a:gd name="T9" fmla="*/ 406 h 870"/>
                    <a:gd name="T10" fmla="*/ 728 w 760"/>
                    <a:gd name="T11" fmla="*/ 346 h 870"/>
                    <a:gd name="T12" fmla="*/ 662 w 760"/>
                    <a:gd name="T13" fmla="*/ 286 h 870"/>
                    <a:gd name="T14" fmla="*/ 688 w 760"/>
                    <a:gd name="T15" fmla="*/ 272 h 870"/>
                    <a:gd name="T16" fmla="*/ 674 w 760"/>
                    <a:gd name="T17" fmla="*/ 256 h 870"/>
                    <a:gd name="T18" fmla="*/ 648 w 760"/>
                    <a:gd name="T19" fmla="*/ 270 h 870"/>
                    <a:gd name="T20" fmla="*/ 632 w 760"/>
                    <a:gd name="T21" fmla="*/ 178 h 870"/>
                    <a:gd name="T22" fmla="*/ 496 w 760"/>
                    <a:gd name="T23" fmla="*/ 296 h 870"/>
                    <a:gd name="T24" fmla="*/ 442 w 760"/>
                    <a:gd name="T25" fmla="*/ 336 h 870"/>
                    <a:gd name="T26" fmla="*/ 444 w 760"/>
                    <a:gd name="T27" fmla="*/ 266 h 870"/>
                    <a:gd name="T28" fmla="*/ 476 w 760"/>
                    <a:gd name="T29" fmla="*/ 90 h 870"/>
                    <a:gd name="T30" fmla="*/ 392 w 760"/>
                    <a:gd name="T31" fmla="*/ 116 h 870"/>
                    <a:gd name="T32" fmla="*/ 392 w 760"/>
                    <a:gd name="T33" fmla="*/ 86 h 870"/>
                    <a:gd name="T34" fmla="*/ 372 w 760"/>
                    <a:gd name="T35" fmla="*/ 90 h 870"/>
                    <a:gd name="T36" fmla="*/ 372 w 760"/>
                    <a:gd name="T37" fmla="*/ 120 h 870"/>
                    <a:gd name="T38" fmla="*/ 282 w 760"/>
                    <a:gd name="T39" fmla="*/ 90 h 870"/>
                    <a:gd name="T40" fmla="*/ 316 w 760"/>
                    <a:gd name="T41" fmla="*/ 266 h 870"/>
                    <a:gd name="T42" fmla="*/ 322 w 760"/>
                    <a:gd name="T43" fmla="*/ 336 h 870"/>
                    <a:gd name="T44" fmla="*/ 264 w 760"/>
                    <a:gd name="T45" fmla="*/ 296 h 870"/>
                    <a:gd name="T46" fmla="*/ 128 w 760"/>
                    <a:gd name="T47" fmla="*/ 178 h 870"/>
                    <a:gd name="T48" fmla="*/ 110 w 760"/>
                    <a:gd name="T49" fmla="*/ 266 h 870"/>
                    <a:gd name="T50" fmla="*/ 84 w 760"/>
                    <a:gd name="T51" fmla="*/ 252 h 870"/>
                    <a:gd name="T52" fmla="*/ 76 w 760"/>
                    <a:gd name="T53" fmla="*/ 270 h 870"/>
                    <a:gd name="T54" fmla="*/ 102 w 760"/>
                    <a:gd name="T55" fmla="*/ 286 h 870"/>
                    <a:gd name="T56" fmla="*/ 30 w 760"/>
                    <a:gd name="T57" fmla="*/ 346 h 870"/>
                    <a:gd name="T58" fmla="*/ 200 w 760"/>
                    <a:gd name="T59" fmla="*/ 406 h 870"/>
                    <a:gd name="T60" fmla="*/ 262 w 760"/>
                    <a:gd name="T61" fmla="*/ 436 h 870"/>
                    <a:gd name="T62" fmla="*/ 200 w 760"/>
                    <a:gd name="T63" fmla="*/ 466 h 870"/>
                    <a:gd name="T64" fmla="*/ 30 w 760"/>
                    <a:gd name="T65" fmla="*/ 526 h 870"/>
                    <a:gd name="T66" fmla="*/ 98 w 760"/>
                    <a:gd name="T67" fmla="*/ 586 h 870"/>
                    <a:gd name="T68" fmla="*/ 72 w 760"/>
                    <a:gd name="T69" fmla="*/ 600 h 870"/>
                    <a:gd name="T70" fmla="*/ 84 w 760"/>
                    <a:gd name="T71" fmla="*/ 616 h 870"/>
                    <a:gd name="T72" fmla="*/ 110 w 760"/>
                    <a:gd name="T73" fmla="*/ 602 h 870"/>
                    <a:gd name="T74" fmla="*/ 128 w 760"/>
                    <a:gd name="T75" fmla="*/ 694 h 870"/>
                    <a:gd name="T76" fmla="*/ 264 w 760"/>
                    <a:gd name="T77" fmla="*/ 576 h 870"/>
                    <a:gd name="T78" fmla="*/ 322 w 760"/>
                    <a:gd name="T79" fmla="*/ 536 h 870"/>
                    <a:gd name="T80" fmla="*/ 316 w 760"/>
                    <a:gd name="T81" fmla="*/ 606 h 870"/>
                    <a:gd name="T82" fmla="*/ 282 w 760"/>
                    <a:gd name="T83" fmla="*/ 782 h 870"/>
                    <a:gd name="T84" fmla="*/ 368 w 760"/>
                    <a:gd name="T85" fmla="*/ 754 h 870"/>
                    <a:gd name="T86" fmla="*/ 368 w 760"/>
                    <a:gd name="T87" fmla="*/ 784 h 870"/>
                    <a:gd name="T88" fmla="*/ 388 w 760"/>
                    <a:gd name="T89" fmla="*/ 780 h 870"/>
                    <a:gd name="T90" fmla="*/ 388 w 760"/>
                    <a:gd name="T91" fmla="*/ 752 h 870"/>
                    <a:gd name="T92" fmla="*/ 476 w 760"/>
                    <a:gd name="T93" fmla="*/ 782 h 870"/>
                    <a:gd name="T94" fmla="*/ 444 w 760"/>
                    <a:gd name="T95" fmla="*/ 606 h 870"/>
                    <a:gd name="T96" fmla="*/ 442 w 760"/>
                    <a:gd name="T97" fmla="*/ 536 h 870"/>
                    <a:gd name="T98" fmla="*/ 496 w 760"/>
                    <a:gd name="T99" fmla="*/ 576 h 870"/>
                    <a:gd name="T100" fmla="*/ 632 w 760"/>
                    <a:gd name="T101" fmla="*/ 694 h 870"/>
                    <a:gd name="T102" fmla="*/ 650 w 760"/>
                    <a:gd name="T103" fmla="*/ 606 h 870"/>
                    <a:gd name="T104" fmla="*/ 676 w 760"/>
                    <a:gd name="T105" fmla="*/ 620 h 870"/>
                    <a:gd name="T106" fmla="*/ 682 w 760"/>
                    <a:gd name="T107" fmla="*/ 602 h 870"/>
                    <a:gd name="T108" fmla="*/ 346 w 760"/>
                    <a:gd name="T109" fmla="*/ 496 h 870"/>
                    <a:gd name="T110" fmla="*/ 418 w 760"/>
                    <a:gd name="T111" fmla="*/ 376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60" h="870">
                      <a:moveTo>
                        <a:pt x="756" y="580"/>
                      </a:moveTo>
                      <a:lnTo>
                        <a:pt x="752" y="564"/>
                      </a:lnTo>
                      <a:lnTo>
                        <a:pt x="658" y="586"/>
                      </a:lnTo>
                      <a:lnTo>
                        <a:pt x="634" y="572"/>
                      </a:lnTo>
                      <a:lnTo>
                        <a:pt x="734" y="542"/>
                      </a:lnTo>
                      <a:lnTo>
                        <a:pt x="728" y="526"/>
                      </a:lnTo>
                      <a:lnTo>
                        <a:pt x="606" y="556"/>
                      </a:lnTo>
                      <a:lnTo>
                        <a:pt x="490" y="486"/>
                      </a:lnTo>
                      <a:lnTo>
                        <a:pt x="560" y="466"/>
                      </a:lnTo>
                      <a:lnTo>
                        <a:pt x="552" y="442"/>
                      </a:lnTo>
                      <a:lnTo>
                        <a:pt x="490" y="456"/>
                      </a:lnTo>
                      <a:lnTo>
                        <a:pt x="502" y="436"/>
                      </a:lnTo>
                      <a:lnTo>
                        <a:pt x="490" y="414"/>
                      </a:lnTo>
                      <a:lnTo>
                        <a:pt x="552" y="430"/>
                      </a:lnTo>
                      <a:lnTo>
                        <a:pt x="560" y="406"/>
                      </a:lnTo>
                      <a:lnTo>
                        <a:pt x="496" y="388"/>
                      </a:lnTo>
                      <a:lnTo>
                        <a:pt x="610" y="318"/>
                      </a:lnTo>
                      <a:lnTo>
                        <a:pt x="728" y="346"/>
                      </a:lnTo>
                      <a:lnTo>
                        <a:pt x="734" y="328"/>
                      </a:lnTo>
                      <a:lnTo>
                        <a:pt x="638" y="302"/>
                      </a:lnTo>
                      <a:lnTo>
                        <a:pt x="662" y="286"/>
                      </a:lnTo>
                      <a:lnTo>
                        <a:pt x="752" y="308"/>
                      </a:lnTo>
                      <a:lnTo>
                        <a:pt x="756" y="292"/>
                      </a:lnTo>
                      <a:lnTo>
                        <a:pt x="688" y="272"/>
                      </a:lnTo>
                      <a:lnTo>
                        <a:pt x="760" y="228"/>
                      </a:lnTo>
                      <a:lnTo>
                        <a:pt x="752" y="214"/>
                      </a:lnTo>
                      <a:lnTo>
                        <a:pt x="674" y="256"/>
                      </a:lnTo>
                      <a:lnTo>
                        <a:pt x="694" y="182"/>
                      </a:lnTo>
                      <a:lnTo>
                        <a:pt x="676" y="176"/>
                      </a:lnTo>
                      <a:lnTo>
                        <a:pt x="648" y="270"/>
                      </a:lnTo>
                      <a:lnTo>
                        <a:pt x="624" y="284"/>
                      </a:lnTo>
                      <a:lnTo>
                        <a:pt x="650" y="184"/>
                      </a:lnTo>
                      <a:lnTo>
                        <a:pt x="632" y="178"/>
                      </a:lnTo>
                      <a:lnTo>
                        <a:pt x="596" y="300"/>
                      </a:lnTo>
                      <a:lnTo>
                        <a:pt x="478" y="364"/>
                      </a:lnTo>
                      <a:lnTo>
                        <a:pt x="496" y="296"/>
                      </a:lnTo>
                      <a:lnTo>
                        <a:pt x="470" y="288"/>
                      </a:lnTo>
                      <a:lnTo>
                        <a:pt x="452" y="354"/>
                      </a:lnTo>
                      <a:lnTo>
                        <a:pt x="442" y="336"/>
                      </a:lnTo>
                      <a:lnTo>
                        <a:pt x="414" y="336"/>
                      </a:lnTo>
                      <a:lnTo>
                        <a:pt x="462" y="286"/>
                      </a:lnTo>
                      <a:lnTo>
                        <a:pt x="444" y="266"/>
                      </a:lnTo>
                      <a:lnTo>
                        <a:pt x="396" y="312"/>
                      </a:lnTo>
                      <a:lnTo>
                        <a:pt x="392" y="176"/>
                      </a:lnTo>
                      <a:lnTo>
                        <a:pt x="476" y="90"/>
                      </a:lnTo>
                      <a:lnTo>
                        <a:pt x="464" y="76"/>
                      </a:lnTo>
                      <a:lnTo>
                        <a:pt x="392" y="146"/>
                      </a:lnTo>
                      <a:lnTo>
                        <a:pt x="392" y="116"/>
                      </a:lnTo>
                      <a:lnTo>
                        <a:pt x="456" y="50"/>
                      </a:lnTo>
                      <a:lnTo>
                        <a:pt x="444" y="38"/>
                      </a:lnTo>
                      <a:lnTo>
                        <a:pt x="392" y="86"/>
                      </a:lnTo>
                      <a:lnTo>
                        <a:pt x="390" y="0"/>
                      </a:lnTo>
                      <a:lnTo>
                        <a:pt x="374" y="0"/>
                      </a:lnTo>
                      <a:lnTo>
                        <a:pt x="372" y="90"/>
                      </a:lnTo>
                      <a:lnTo>
                        <a:pt x="316" y="36"/>
                      </a:lnTo>
                      <a:lnTo>
                        <a:pt x="304" y="50"/>
                      </a:lnTo>
                      <a:lnTo>
                        <a:pt x="372" y="120"/>
                      </a:lnTo>
                      <a:lnTo>
                        <a:pt x="370" y="148"/>
                      </a:lnTo>
                      <a:lnTo>
                        <a:pt x="296" y="76"/>
                      </a:lnTo>
                      <a:lnTo>
                        <a:pt x="282" y="90"/>
                      </a:lnTo>
                      <a:lnTo>
                        <a:pt x="370" y="180"/>
                      </a:lnTo>
                      <a:lnTo>
                        <a:pt x="368" y="316"/>
                      </a:lnTo>
                      <a:lnTo>
                        <a:pt x="316" y="266"/>
                      </a:lnTo>
                      <a:lnTo>
                        <a:pt x="298" y="286"/>
                      </a:lnTo>
                      <a:lnTo>
                        <a:pt x="344" y="336"/>
                      </a:lnTo>
                      <a:lnTo>
                        <a:pt x="322" y="336"/>
                      </a:lnTo>
                      <a:lnTo>
                        <a:pt x="308" y="358"/>
                      </a:lnTo>
                      <a:lnTo>
                        <a:pt x="288" y="290"/>
                      </a:lnTo>
                      <a:lnTo>
                        <a:pt x="264" y="296"/>
                      </a:lnTo>
                      <a:lnTo>
                        <a:pt x="280" y="360"/>
                      </a:lnTo>
                      <a:lnTo>
                        <a:pt x="162" y="294"/>
                      </a:lnTo>
                      <a:lnTo>
                        <a:pt x="128" y="178"/>
                      </a:lnTo>
                      <a:lnTo>
                        <a:pt x="110" y="184"/>
                      </a:lnTo>
                      <a:lnTo>
                        <a:pt x="134" y="280"/>
                      </a:lnTo>
                      <a:lnTo>
                        <a:pt x="110" y="266"/>
                      </a:lnTo>
                      <a:lnTo>
                        <a:pt x="84" y="176"/>
                      </a:lnTo>
                      <a:lnTo>
                        <a:pt x="66" y="182"/>
                      </a:lnTo>
                      <a:lnTo>
                        <a:pt x="84" y="252"/>
                      </a:lnTo>
                      <a:lnTo>
                        <a:pt x="10" y="210"/>
                      </a:lnTo>
                      <a:lnTo>
                        <a:pt x="2" y="224"/>
                      </a:lnTo>
                      <a:lnTo>
                        <a:pt x="76" y="270"/>
                      </a:lnTo>
                      <a:lnTo>
                        <a:pt x="2" y="292"/>
                      </a:lnTo>
                      <a:lnTo>
                        <a:pt x="8" y="308"/>
                      </a:lnTo>
                      <a:lnTo>
                        <a:pt x="102" y="286"/>
                      </a:lnTo>
                      <a:lnTo>
                        <a:pt x="126" y="300"/>
                      </a:lnTo>
                      <a:lnTo>
                        <a:pt x="26" y="328"/>
                      </a:lnTo>
                      <a:lnTo>
                        <a:pt x="30" y="346"/>
                      </a:lnTo>
                      <a:lnTo>
                        <a:pt x="154" y="316"/>
                      </a:lnTo>
                      <a:lnTo>
                        <a:pt x="270" y="386"/>
                      </a:lnTo>
                      <a:lnTo>
                        <a:pt x="200" y="406"/>
                      </a:lnTo>
                      <a:lnTo>
                        <a:pt x="206" y="430"/>
                      </a:lnTo>
                      <a:lnTo>
                        <a:pt x="276" y="414"/>
                      </a:lnTo>
                      <a:lnTo>
                        <a:pt x="262" y="436"/>
                      </a:lnTo>
                      <a:lnTo>
                        <a:pt x="276" y="458"/>
                      </a:lnTo>
                      <a:lnTo>
                        <a:pt x="206" y="442"/>
                      </a:lnTo>
                      <a:lnTo>
                        <a:pt x="200" y="466"/>
                      </a:lnTo>
                      <a:lnTo>
                        <a:pt x="264" y="484"/>
                      </a:lnTo>
                      <a:lnTo>
                        <a:pt x="148" y="554"/>
                      </a:lnTo>
                      <a:lnTo>
                        <a:pt x="30" y="526"/>
                      </a:lnTo>
                      <a:lnTo>
                        <a:pt x="26" y="542"/>
                      </a:lnTo>
                      <a:lnTo>
                        <a:pt x="122" y="570"/>
                      </a:lnTo>
                      <a:lnTo>
                        <a:pt x="98" y="586"/>
                      </a:lnTo>
                      <a:lnTo>
                        <a:pt x="8" y="562"/>
                      </a:lnTo>
                      <a:lnTo>
                        <a:pt x="2" y="580"/>
                      </a:lnTo>
                      <a:lnTo>
                        <a:pt x="72" y="600"/>
                      </a:lnTo>
                      <a:lnTo>
                        <a:pt x="0" y="644"/>
                      </a:lnTo>
                      <a:lnTo>
                        <a:pt x="8" y="658"/>
                      </a:lnTo>
                      <a:lnTo>
                        <a:pt x="84" y="616"/>
                      </a:lnTo>
                      <a:lnTo>
                        <a:pt x="66" y="690"/>
                      </a:lnTo>
                      <a:lnTo>
                        <a:pt x="84" y="694"/>
                      </a:lnTo>
                      <a:lnTo>
                        <a:pt x="110" y="602"/>
                      </a:lnTo>
                      <a:lnTo>
                        <a:pt x="136" y="588"/>
                      </a:lnTo>
                      <a:lnTo>
                        <a:pt x="110" y="688"/>
                      </a:lnTo>
                      <a:lnTo>
                        <a:pt x="128" y="694"/>
                      </a:lnTo>
                      <a:lnTo>
                        <a:pt x="164" y="572"/>
                      </a:lnTo>
                      <a:lnTo>
                        <a:pt x="282" y="506"/>
                      </a:lnTo>
                      <a:lnTo>
                        <a:pt x="264" y="576"/>
                      </a:lnTo>
                      <a:lnTo>
                        <a:pt x="288" y="582"/>
                      </a:lnTo>
                      <a:lnTo>
                        <a:pt x="308" y="514"/>
                      </a:lnTo>
                      <a:lnTo>
                        <a:pt x="322" y="536"/>
                      </a:lnTo>
                      <a:lnTo>
                        <a:pt x="344" y="536"/>
                      </a:lnTo>
                      <a:lnTo>
                        <a:pt x="298" y="586"/>
                      </a:lnTo>
                      <a:lnTo>
                        <a:pt x="316" y="606"/>
                      </a:lnTo>
                      <a:lnTo>
                        <a:pt x="364" y="560"/>
                      </a:lnTo>
                      <a:lnTo>
                        <a:pt x="366" y="694"/>
                      </a:lnTo>
                      <a:lnTo>
                        <a:pt x="282" y="782"/>
                      </a:lnTo>
                      <a:lnTo>
                        <a:pt x="296" y="796"/>
                      </a:lnTo>
                      <a:lnTo>
                        <a:pt x="368" y="726"/>
                      </a:lnTo>
                      <a:lnTo>
                        <a:pt x="368" y="754"/>
                      </a:lnTo>
                      <a:lnTo>
                        <a:pt x="304" y="822"/>
                      </a:lnTo>
                      <a:lnTo>
                        <a:pt x="316" y="834"/>
                      </a:lnTo>
                      <a:lnTo>
                        <a:pt x="368" y="784"/>
                      </a:lnTo>
                      <a:lnTo>
                        <a:pt x="370" y="870"/>
                      </a:lnTo>
                      <a:lnTo>
                        <a:pt x="386" y="870"/>
                      </a:lnTo>
                      <a:lnTo>
                        <a:pt x="388" y="780"/>
                      </a:lnTo>
                      <a:lnTo>
                        <a:pt x="444" y="834"/>
                      </a:lnTo>
                      <a:lnTo>
                        <a:pt x="456" y="822"/>
                      </a:lnTo>
                      <a:lnTo>
                        <a:pt x="388" y="752"/>
                      </a:lnTo>
                      <a:lnTo>
                        <a:pt x="388" y="724"/>
                      </a:lnTo>
                      <a:lnTo>
                        <a:pt x="464" y="796"/>
                      </a:lnTo>
                      <a:lnTo>
                        <a:pt x="476" y="782"/>
                      </a:lnTo>
                      <a:lnTo>
                        <a:pt x="390" y="692"/>
                      </a:lnTo>
                      <a:lnTo>
                        <a:pt x="392" y="556"/>
                      </a:lnTo>
                      <a:lnTo>
                        <a:pt x="444" y="606"/>
                      </a:lnTo>
                      <a:lnTo>
                        <a:pt x="462" y="586"/>
                      </a:lnTo>
                      <a:lnTo>
                        <a:pt x="414" y="536"/>
                      </a:lnTo>
                      <a:lnTo>
                        <a:pt x="442" y="536"/>
                      </a:lnTo>
                      <a:lnTo>
                        <a:pt x="452" y="518"/>
                      </a:lnTo>
                      <a:lnTo>
                        <a:pt x="470" y="582"/>
                      </a:lnTo>
                      <a:lnTo>
                        <a:pt x="496" y="576"/>
                      </a:lnTo>
                      <a:lnTo>
                        <a:pt x="480" y="512"/>
                      </a:lnTo>
                      <a:lnTo>
                        <a:pt x="598" y="576"/>
                      </a:lnTo>
                      <a:lnTo>
                        <a:pt x="632" y="694"/>
                      </a:lnTo>
                      <a:lnTo>
                        <a:pt x="650" y="688"/>
                      </a:lnTo>
                      <a:lnTo>
                        <a:pt x="626" y="592"/>
                      </a:lnTo>
                      <a:lnTo>
                        <a:pt x="650" y="606"/>
                      </a:lnTo>
                      <a:lnTo>
                        <a:pt x="676" y="694"/>
                      </a:lnTo>
                      <a:lnTo>
                        <a:pt x="694" y="690"/>
                      </a:lnTo>
                      <a:lnTo>
                        <a:pt x="676" y="620"/>
                      </a:lnTo>
                      <a:lnTo>
                        <a:pt x="750" y="660"/>
                      </a:lnTo>
                      <a:lnTo>
                        <a:pt x="758" y="648"/>
                      </a:lnTo>
                      <a:lnTo>
                        <a:pt x="682" y="602"/>
                      </a:lnTo>
                      <a:lnTo>
                        <a:pt x="756" y="580"/>
                      </a:lnTo>
                      <a:close/>
                      <a:moveTo>
                        <a:pt x="418" y="496"/>
                      </a:moveTo>
                      <a:lnTo>
                        <a:pt x="346" y="496"/>
                      </a:lnTo>
                      <a:lnTo>
                        <a:pt x="308" y="436"/>
                      </a:lnTo>
                      <a:lnTo>
                        <a:pt x="346" y="376"/>
                      </a:lnTo>
                      <a:lnTo>
                        <a:pt x="418" y="376"/>
                      </a:lnTo>
                      <a:lnTo>
                        <a:pt x="456" y="436"/>
                      </a:lnTo>
                      <a:lnTo>
                        <a:pt x="418" y="496"/>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 name="Freeform 73"/>
                <p:cNvSpPr>
                  <a:spLocks noChangeAspect="1" noEditPoints="1"/>
                </p:cNvSpPr>
                <p:nvPr/>
              </p:nvSpPr>
              <p:spPr bwMode="auto">
                <a:xfrm rot="20414437">
                  <a:off x="7564131" y="154734"/>
                  <a:ext cx="722936" cy="825205"/>
                </a:xfrm>
                <a:custGeom>
                  <a:avLst/>
                  <a:gdLst>
                    <a:gd name="T0" fmla="*/ 678 w 820"/>
                    <a:gd name="T1" fmla="*/ 610 h 936"/>
                    <a:gd name="T2" fmla="*/ 656 w 820"/>
                    <a:gd name="T3" fmla="*/ 598 h 936"/>
                    <a:gd name="T4" fmla="*/ 514 w 820"/>
                    <a:gd name="T5" fmla="*/ 512 h 936"/>
                    <a:gd name="T6" fmla="*/ 522 w 820"/>
                    <a:gd name="T7" fmla="*/ 468 h 936"/>
                    <a:gd name="T8" fmla="*/ 564 w 820"/>
                    <a:gd name="T9" fmla="*/ 414 h 936"/>
                    <a:gd name="T10" fmla="*/ 684 w 820"/>
                    <a:gd name="T11" fmla="*/ 324 h 936"/>
                    <a:gd name="T12" fmla="*/ 736 w 820"/>
                    <a:gd name="T13" fmla="*/ 292 h 936"/>
                    <a:gd name="T14" fmla="*/ 744 w 820"/>
                    <a:gd name="T15" fmla="*/ 196 h 936"/>
                    <a:gd name="T16" fmla="*/ 696 w 820"/>
                    <a:gd name="T17" fmla="*/ 198 h 936"/>
                    <a:gd name="T18" fmla="*/ 536 w 820"/>
                    <a:gd name="T19" fmla="*/ 364 h 936"/>
                    <a:gd name="T20" fmla="*/ 486 w 820"/>
                    <a:gd name="T21" fmla="*/ 384 h 936"/>
                    <a:gd name="T22" fmla="*/ 428 w 820"/>
                    <a:gd name="T23" fmla="*/ 356 h 936"/>
                    <a:gd name="T24" fmla="*/ 508 w 820"/>
                    <a:gd name="T25" fmla="*/ 92 h 936"/>
                    <a:gd name="T26" fmla="*/ 486 w 820"/>
                    <a:gd name="T27" fmla="*/ 50 h 936"/>
                    <a:gd name="T28" fmla="*/ 404 w 820"/>
                    <a:gd name="T29" fmla="*/ 0 h 936"/>
                    <a:gd name="T30" fmla="*/ 402 w 820"/>
                    <a:gd name="T31" fmla="*/ 120 h 936"/>
                    <a:gd name="T32" fmla="*/ 400 w 820"/>
                    <a:gd name="T33" fmla="*/ 184 h 936"/>
                    <a:gd name="T34" fmla="*/ 398 w 820"/>
                    <a:gd name="T35" fmla="*/ 356 h 936"/>
                    <a:gd name="T36" fmla="*/ 340 w 820"/>
                    <a:gd name="T37" fmla="*/ 382 h 936"/>
                    <a:gd name="T38" fmla="*/ 168 w 820"/>
                    <a:gd name="T39" fmla="*/ 312 h 936"/>
                    <a:gd name="T40" fmla="*/ 112 w 820"/>
                    <a:gd name="T41" fmla="*/ 280 h 936"/>
                    <a:gd name="T42" fmla="*/ 10 w 820"/>
                    <a:gd name="T43" fmla="*/ 224 h 936"/>
                    <a:gd name="T44" fmla="*/ 10 w 820"/>
                    <a:gd name="T45" fmla="*/ 324 h 936"/>
                    <a:gd name="T46" fmla="*/ 36 w 820"/>
                    <a:gd name="T47" fmla="*/ 364 h 936"/>
                    <a:gd name="T48" fmla="*/ 266 w 820"/>
                    <a:gd name="T49" fmla="*/ 398 h 936"/>
                    <a:gd name="T50" fmla="*/ 302 w 820"/>
                    <a:gd name="T51" fmla="*/ 468 h 936"/>
                    <a:gd name="T52" fmla="*/ 264 w 820"/>
                    <a:gd name="T53" fmla="*/ 532 h 936"/>
                    <a:gd name="T54" fmla="*/ 34 w 820"/>
                    <a:gd name="T55" fmla="*/ 580 h 936"/>
                    <a:gd name="T56" fmla="*/ 8 w 820"/>
                    <a:gd name="T57" fmla="*/ 620 h 936"/>
                    <a:gd name="T58" fmla="*/ 96 w 820"/>
                    <a:gd name="T59" fmla="*/ 658 h 936"/>
                    <a:gd name="T60" fmla="*/ 152 w 820"/>
                    <a:gd name="T61" fmla="*/ 628 h 936"/>
                    <a:gd name="T62" fmla="*/ 174 w 820"/>
                    <a:gd name="T63" fmla="*/ 616 h 936"/>
                    <a:gd name="T64" fmla="*/ 324 w 820"/>
                    <a:gd name="T65" fmla="*/ 532 h 936"/>
                    <a:gd name="T66" fmla="*/ 392 w 820"/>
                    <a:gd name="T67" fmla="*/ 574 h 936"/>
                    <a:gd name="T68" fmla="*/ 312 w 820"/>
                    <a:gd name="T69" fmla="*/ 842 h 936"/>
                    <a:gd name="T70" fmla="*/ 334 w 820"/>
                    <a:gd name="T71" fmla="*/ 884 h 936"/>
                    <a:gd name="T72" fmla="*/ 416 w 820"/>
                    <a:gd name="T73" fmla="*/ 936 h 936"/>
                    <a:gd name="T74" fmla="*/ 420 w 820"/>
                    <a:gd name="T75" fmla="*/ 814 h 936"/>
                    <a:gd name="T76" fmla="*/ 420 w 820"/>
                    <a:gd name="T77" fmla="*/ 750 h 936"/>
                    <a:gd name="T78" fmla="*/ 424 w 820"/>
                    <a:gd name="T79" fmla="*/ 576 h 936"/>
                    <a:gd name="T80" fmla="*/ 482 w 820"/>
                    <a:gd name="T81" fmla="*/ 552 h 936"/>
                    <a:gd name="T82" fmla="*/ 652 w 820"/>
                    <a:gd name="T83" fmla="*/ 622 h 936"/>
                    <a:gd name="T84" fmla="*/ 708 w 820"/>
                    <a:gd name="T85" fmla="*/ 654 h 936"/>
                    <a:gd name="T86" fmla="*/ 812 w 820"/>
                    <a:gd name="T87" fmla="*/ 710 h 936"/>
                    <a:gd name="T88" fmla="*/ 412 w 820"/>
                    <a:gd name="T89" fmla="*/ 546 h 936"/>
                    <a:gd name="T90" fmla="*/ 368 w 820"/>
                    <a:gd name="T91" fmla="*/ 532 h 936"/>
                    <a:gd name="T92" fmla="*/ 336 w 820"/>
                    <a:gd name="T93" fmla="*/ 482 h 936"/>
                    <a:gd name="T94" fmla="*/ 340 w 820"/>
                    <a:gd name="T95" fmla="*/ 436 h 936"/>
                    <a:gd name="T96" fmla="*/ 382 w 820"/>
                    <a:gd name="T97" fmla="*/ 394 h 936"/>
                    <a:gd name="T98" fmla="*/ 428 w 820"/>
                    <a:gd name="T99" fmla="*/ 390 h 936"/>
                    <a:gd name="T100" fmla="*/ 478 w 820"/>
                    <a:gd name="T101" fmla="*/ 424 h 936"/>
                    <a:gd name="T102" fmla="*/ 490 w 820"/>
                    <a:gd name="T103" fmla="*/ 468 h 936"/>
                    <a:gd name="T104" fmla="*/ 468 w 820"/>
                    <a:gd name="T105" fmla="*/ 522 h 936"/>
                    <a:gd name="T106" fmla="*/ 412 w 820"/>
                    <a:gd name="T107" fmla="*/ 54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20" h="936">
                      <a:moveTo>
                        <a:pt x="812" y="620"/>
                      </a:moveTo>
                      <a:lnTo>
                        <a:pt x="810" y="610"/>
                      </a:lnTo>
                      <a:lnTo>
                        <a:pt x="716" y="634"/>
                      </a:lnTo>
                      <a:lnTo>
                        <a:pt x="678" y="610"/>
                      </a:lnTo>
                      <a:lnTo>
                        <a:pt x="788" y="580"/>
                      </a:lnTo>
                      <a:lnTo>
                        <a:pt x="784" y="570"/>
                      </a:lnTo>
                      <a:lnTo>
                        <a:pt x="660" y="600"/>
                      </a:lnTo>
                      <a:lnTo>
                        <a:pt x="656" y="598"/>
                      </a:lnTo>
                      <a:lnTo>
                        <a:pt x="562" y="524"/>
                      </a:lnTo>
                      <a:lnTo>
                        <a:pt x="556" y="536"/>
                      </a:lnTo>
                      <a:lnTo>
                        <a:pt x="514" y="512"/>
                      </a:lnTo>
                      <a:lnTo>
                        <a:pt x="514" y="512"/>
                      </a:lnTo>
                      <a:lnTo>
                        <a:pt x="520" y="490"/>
                      </a:lnTo>
                      <a:lnTo>
                        <a:pt x="522" y="478"/>
                      </a:lnTo>
                      <a:lnTo>
                        <a:pt x="522" y="468"/>
                      </a:lnTo>
                      <a:lnTo>
                        <a:pt x="522" y="468"/>
                      </a:lnTo>
                      <a:lnTo>
                        <a:pt x="520" y="446"/>
                      </a:lnTo>
                      <a:lnTo>
                        <a:pt x="516" y="426"/>
                      </a:lnTo>
                      <a:lnTo>
                        <a:pt x="558" y="402"/>
                      </a:lnTo>
                      <a:lnTo>
                        <a:pt x="564" y="414"/>
                      </a:lnTo>
                      <a:lnTo>
                        <a:pt x="666" y="336"/>
                      </a:lnTo>
                      <a:lnTo>
                        <a:pt x="784" y="364"/>
                      </a:lnTo>
                      <a:lnTo>
                        <a:pt x="788" y="354"/>
                      </a:lnTo>
                      <a:lnTo>
                        <a:pt x="684" y="324"/>
                      </a:lnTo>
                      <a:lnTo>
                        <a:pt x="720" y="302"/>
                      </a:lnTo>
                      <a:lnTo>
                        <a:pt x="810" y="324"/>
                      </a:lnTo>
                      <a:lnTo>
                        <a:pt x="812" y="314"/>
                      </a:lnTo>
                      <a:lnTo>
                        <a:pt x="736" y="292"/>
                      </a:lnTo>
                      <a:lnTo>
                        <a:pt x="820" y="242"/>
                      </a:lnTo>
                      <a:lnTo>
                        <a:pt x="812" y="228"/>
                      </a:lnTo>
                      <a:lnTo>
                        <a:pt x="724" y="276"/>
                      </a:lnTo>
                      <a:lnTo>
                        <a:pt x="744" y="196"/>
                      </a:lnTo>
                      <a:lnTo>
                        <a:pt x="734" y="192"/>
                      </a:lnTo>
                      <a:lnTo>
                        <a:pt x="706" y="286"/>
                      </a:lnTo>
                      <a:lnTo>
                        <a:pt x="670" y="306"/>
                      </a:lnTo>
                      <a:lnTo>
                        <a:pt x="696" y="198"/>
                      </a:lnTo>
                      <a:lnTo>
                        <a:pt x="686" y="194"/>
                      </a:lnTo>
                      <a:lnTo>
                        <a:pt x="650" y="318"/>
                      </a:lnTo>
                      <a:lnTo>
                        <a:pt x="646" y="320"/>
                      </a:lnTo>
                      <a:lnTo>
                        <a:pt x="536" y="364"/>
                      </a:lnTo>
                      <a:lnTo>
                        <a:pt x="542" y="376"/>
                      </a:lnTo>
                      <a:lnTo>
                        <a:pt x="500" y="400"/>
                      </a:lnTo>
                      <a:lnTo>
                        <a:pt x="500" y="400"/>
                      </a:lnTo>
                      <a:lnTo>
                        <a:pt x="486" y="384"/>
                      </a:lnTo>
                      <a:lnTo>
                        <a:pt x="468" y="372"/>
                      </a:lnTo>
                      <a:lnTo>
                        <a:pt x="450" y="362"/>
                      </a:lnTo>
                      <a:lnTo>
                        <a:pt x="438" y="358"/>
                      </a:lnTo>
                      <a:lnTo>
                        <a:pt x="428" y="356"/>
                      </a:lnTo>
                      <a:lnTo>
                        <a:pt x="426" y="304"/>
                      </a:lnTo>
                      <a:lnTo>
                        <a:pt x="442" y="304"/>
                      </a:lnTo>
                      <a:lnTo>
                        <a:pt x="424" y="178"/>
                      </a:lnTo>
                      <a:lnTo>
                        <a:pt x="508" y="92"/>
                      </a:lnTo>
                      <a:lnTo>
                        <a:pt x="502" y="84"/>
                      </a:lnTo>
                      <a:lnTo>
                        <a:pt x="424" y="158"/>
                      </a:lnTo>
                      <a:lnTo>
                        <a:pt x="422" y="116"/>
                      </a:lnTo>
                      <a:lnTo>
                        <a:pt x="486" y="50"/>
                      </a:lnTo>
                      <a:lnTo>
                        <a:pt x="478" y="42"/>
                      </a:lnTo>
                      <a:lnTo>
                        <a:pt x="422" y="98"/>
                      </a:lnTo>
                      <a:lnTo>
                        <a:pt x="420" y="0"/>
                      </a:lnTo>
                      <a:lnTo>
                        <a:pt x="404" y="0"/>
                      </a:lnTo>
                      <a:lnTo>
                        <a:pt x="402" y="102"/>
                      </a:lnTo>
                      <a:lnTo>
                        <a:pt x="342" y="42"/>
                      </a:lnTo>
                      <a:lnTo>
                        <a:pt x="334" y="50"/>
                      </a:lnTo>
                      <a:lnTo>
                        <a:pt x="402" y="120"/>
                      </a:lnTo>
                      <a:lnTo>
                        <a:pt x="400" y="162"/>
                      </a:lnTo>
                      <a:lnTo>
                        <a:pt x="320" y="84"/>
                      </a:lnTo>
                      <a:lnTo>
                        <a:pt x="312" y="92"/>
                      </a:lnTo>
                      <a:lnTo>
                        <a:pt x="400" y="184"/>
                      </a:lnTo>
                      <a:lnTo>
                        <a:pt x="400" y="188"/>
                      </a:lnTo>
                      <a:lnTo>
                        <a:pt x="384" y="304"/>
                      </a:lnTo>
                      <a:lnTo>
                        <a:pt x="398" y="304"/>
                      </a:lnTo>
                      <a:lnTo>
                        <a:pt x="398" y="356"/>
                      </a:lnTo>
                      <a:lnTo>
                        <a:pt x="398" y="356"/>
                      </a:lnTo>
                      <a:lnTo>
                        <a:pt x="376" y="362"/>
                      </a:lnTo>
                      <a:lnTo>
                        <a:pt x="358" y="370"/>
                      </a:lnTo>
                      <a:lnTo>
                        <a:pt x="340" y="382"/>
                      </a:lnTo>
                      <a:lnTo>
                        <a:pt x="326" y="398"/>
                      </a:lnTo>
                      <a:lnTo>
                        <a:pt x="280" y="372"/>
                      </a:lnTo>
                      <a:lnTo>
                        <a:pt x="286" y="360"/>
                      </a:lnTo>
                      <a:lnTo>
                        <a:pt x="168" y="312"/>
                      </a:lnTo>
                      <a:lnTo>
                        <a:pt x="134" y="194"/>
                      </a:lnTo>
                      <a:lnTo>
                        <a:pt x="124" y="198"/>
                      </a:lnTo>
                      <a:lnTo>
                        <a:pt x="150" y="302"/>
                      </a:lnTo>
                      <a:lnTo>
                        <a:pt x="112" y="280"/>
                      </a:lnTo>
                      <a:lnTo>
                        <a:pt x="86" y="192"/>
                      </a:lnTo>
                      <a:lnTo>
                        <a:pt x="76" y="196"/>
                      </a:lnTo>
                      <a:lnTo>
                        <a:pt x="96" y="272"/>
                      </a:lnTo>
                      <a:lnTo>
                        <a:pt x="10" y="224"/>
                      </a:lnTo>
                      <a:lnTo>
                        <a:pt x="2" y="238"/>
                      </a:lnTo>
                      <a:lnTo>
                        <a:pt x="88" y="292"/>
                      </a:lnTo>
                      <a:lnTo>
                        <a:pt x="8" y="314"/>
                      </a:lnTo>
                      <a:lnTo>
                        <a:pt x="10" y="324"/>
                      </a:lnTo>
                      <a:lnTo>
                        <a:pt x="104" y="300"/>
                      </a:lnTo>
                      <a:lnTo>
                        <a:pt x="142" y="324"/>
                      </a:lnTo>
                      <a:lnTo>
                        <a:pt x="34" y="354"/>
                      </a:lnTo>
                      <a:lnTo>
                        <a:pt x="36" y="364"/>
                      </a:lnTo>
                      <a:lnTo>
                        <a:pt x="160" y="334"/>
                      </a:lnTo>
                      <a:lnTo>
                        <a:pt x="164" y="336"/>
                      </a:lnTo>
                      <a:lnTo>
                        <a:pt x="258" y="410"/>
                      </a:lnTo>
                      <a:lnTo>
                        <a:pt x="266" y="398"/>
                      </a:lnTo>
                      <a:lnTo>
                        <a:pt x="310" y="424"/>
                      </a:lnTo>
                      <a:lnTo>
                        <a:pt x="310" y="424"/>
                      </a:lnTo>
                      <a:lnTo>
                        <a:pt x="304" y="446"/>
                      </a:lnTo>
                      <a:lnTo>
                        <a:pt x="302" y="468"/>
                      </a:lnTo>
                      <a:lnTo>
                        <a:pt x="302" y="468"/>
                      </a:lnTo>
                      <a:lnTo>
                        <a:pt x="304" y="486"/>
                      </a:lnTo>
                      <a:lnTo>
                        <a:pt x="310" y="506"/>
                      </a:lnTo>
                      <a:lnTo>
                        <a:pt x="264" y="532"/>
                      </a:lnTo>
                      <a:lnTo>
                        <a:pt x="256" y="520"/>
                      </a:lnTo>
                      <a:lnTo>
                        <a:pt x="154" y="598"/>
                      </a:lnTo>
                      <a:lnTo>
                        <a:pt x="36" y="570"/>
                      </a:lnTo>
                      <a:lnTo>
                        <a:pt x="34" y="580"/>
                      </a:lnTo>
                      <a:lnTo>
                        <a:pt x="136" y="610"/>
                      </a:lnTo>
                      <a:lnTo>
                        <a:pt x="100" y="632"/>
                      </a:lnTo>
                      <a:lnTo>
                        <a:pt x="10" y="610"/>
                      </a:lnTo>
                      <a:lnTo>
                        <a:pt x="8" y="620"/>
                      </a:lnTo>
                      <a:lnTo>
                        <a:pt x="84" y="642"/>
                      </a:lnTo>
                      <a:lnTo>
                        <a:pt x="0" y="692"/>
                      </a:lnTo>
                      <a:lnTo>
                        <a:pt x="8" y="708"/>
                      </a:lnTo>
                      <a:lnTo>
                        <a:pt x="96" y="658"/>
                      </a:lnTo>
                      <a:lnTo>
                        <a:pt x="76" y="738"/>
                      </a:lnTo>
                      <a:lnTo>
                        <a:pt x="86" y="742"/>
                      </a:lnTo>
                      <a:lnTo>
                        <a:pt x="114" y="648"/>
                      </a:lnTo>
                      <a:lnTo>
                        <a:pt x="152" y="628"/>
                      </a:lnTo>
                      <a:lnTo>
                        <a:pt x="124" y="738"/>
                      </a:lnTo>
                      <a:lnTo>
                        <a:pt x="134" y="740"/>
                      </a:lnTo>
                      <a:lnTo>
                        <a:pt x="170" y="618"/>
                      </a:lnTo>
                      <a:lnTo>
                        <a:pt x="174" y="616"/>
                      </a:lnTo>
                      <a:lnTo>
                        <a:pt x="284" y="570"/>
                      </a:lnTo>
                      <a:lnTo>
                        <a:pt x="278" y="558"/>
                      </a:lnTo>
                      <a:lnTo>
                        <a:pt x="324" y="532"/>
                      </a:lnTo>
                      <a:lnTo>
                        <a:pt x="324" y="532"/>
                      </a:lnTo>
                      <a:lnTo>
                        <a:pt x="338" y="548"/>
                      </a:lnTo>
                      <a:lnTo>
                        <a:pt x="354" y="560"/>
                      </a:lnTo>
                      <a:lnTo>
                        <a:pt x="372" y="568"/>
                      </a:lnTo>
                      <a:lnTo>
                        <a:pt x="392" y="574"/>
                      </a:lnTo>
                      <a:lnTo>
                        <a:pt x="394" y="624"/>
                      </a:lnTo>
                      <a:lnTo>
                        <a:pt x="380" y="624"/>
                      </a:lnTo>
                      <a:lnTo>
                        <a:pt x="396" y="752"/>
                      </a:lnTo>
                      <a:lnTo>
                        <a:pt x="312" y="842"/>
                      </a:lnTo>
                      <a:lnTo>
                        <a:pt x="320" y="850"/>
                      </a:lnTo>
                      <a:lnTo>
                        <a:pt x="396" y="774"/>
                      </a:lnTo>
                      <a:lnTo>
                        <a:pt x="398" y="818"/>
                      </a:lnTo>
                      <a:lnTo>
                        <a:pt x="334" y="884"/>
                      </a:lnTo>
                      <a:lnTo>
                        <a:pt x="342" y="892"/>
                      </a:lnTo>
                      <a:lnTo>
                        <a:pt x="398" y="838"/>
                      </a:lnTo>
                      <a:lnTo>
                        <a:pt x="400" y="936"/>
                      </a:lnTo>
                      <a:lnTo>
                        <a:pt x="416" y="936"/>
                      </a:lnTo>
                      <a:lnTo>
                        <a:pt x="418" y="834"/>
                      </a:lnTo>
                      <a:lnTo>
                        <a:pt x="478" y="892"/>
                      </a:lnTo>
                      <a:lnTo>
                        <a:pt x="486" y="884"/>
                      </a:lnTo>
                      <a:lnTo>
                        <a:pt x="420" y="814"/>
                      </a:lnTo>
                      <a:lnTo>
                        <a:pt x="420" y="772"/>
                      </a:lnTo>
                      <a:lnTo>
                        <a:pt x="502" y="850"/>
                      </a:lnTo>
                      <a:lnTo>
                        <a:pt x="508" y="842"/>
                      </a:lnTo>
                      <a:lnTo>
                        <a:pt x="420" y="750"/>
                      </a:lnTo>
                      <a:lnTo>
                        <a:pt x="420" y="744"/>
                      </a:lnTo>
                      <a:lnTo>
                        <a:pt x="436" y="624"/>
                      </a:lnTo>
                      <a:lnTo>
                        <a:pt x="422" y="624"/>
                      </a:lnTo>
                      <a:lnTo>
                        <a:pt x="424" y="576"/>
                      </a:lnTo>
                      <a:lnTo>
                        <a:pt x="424" y="576"/>
                      </a:lnTo>
                      <a:lnTo>
                        <a:pt x="444" y="570"/>
                      </a:lnTo>
                      <a:lnTo>
                        <a:pt x="464" y="564"/>
                      </a:lnTo>
                      <a:lnTo>
                        <a:pt x="482" y="552"/>
                      </a:lnTo>
                      <a:lnTo>
                        <a:pt x="498" y="536"/>
                      </a:lnTo>
                      <a:lnTo>
                        <a:pt x="540" y="562"/>
                      </a:lnTo>
                      <a:lnTo>
                        <a:pt x="534" y="574"/>
                      </a:lnTo>
                      <a:lnTo>
                        <a:pt x="652" y="622"/>
                      </a:lnTo>
                      <a:lnTo>
                        <a:pt x="686" y="740"/>
                      </a:lnTo>
                      <a:lnTo>
                        <a:pt x="696" y="738"/>
                      </a:lnTo>
                      <a:lnTo>
                        <a:pt x="670" y="632"/>
                      </a:lnTo>
                      <a:lnTo>
                        <a:pt x="708" y="654"/>
                      </a:lnTo>
                      <a:lnTo>
                        <a:pt x="734" y="742"/>
                      </a:lnTo>
                      <a:lnTo>
                        <a:pt x="744" y="738"/>
                      </a:lnTo>
                      <a:lnTo>
                        <a:pt x="724" y="662"/>
                      </a:lnTo>
                      <a:lnTo>
                        <a:pt x="812" y="710"/>
                      </a:lnTo>
                      <a:lnTo>
                        <a:pt x="820" y="696"/>
                      </a:lnTo>
                      <a:lnTo>
                        <a:pt x="732" y="644"/>
                      </a:lnTo>
                      <a:lnTo>
                        <a:pt x="812" y="620"/>
                      </a:lnTo>
                      <a:close/>
                      <a:moveTo>
                        <a:pt x="412" y="546"/>
                      </a:moveTo>
                      <a:lnTo>
                        <a:pt x="412" y="546"/>
                      </a:lnTo>
                      <a:lnTo>
                        <a:pt x="396" y="544"/>
                      </a:lnTo>
                      <a:lnTo>
                        <a:pt x="382" y="540"/>
                      </a:lnTo>
                      <a:lnTo>
                        <a:pt x="368" y="532"/>
                      </a:lnTo>
                      <a:lnTo>
                        <a:pt x="358" y="522"/>
                      </a:lnTo>
                      <a:lnTo>
                        <a:pt x="348" y="510"/>
                      </a:lnTo>
                      <a:lnTo>
                        <a:pt x="340" y="498"/>
                      </a:lnTo>
                      <a:lnTo>
                        <a:pt x="336" y="482"/>
                      </a:lnTo>
                      <a:lnTo>
                        <a:pt x="334" y="468"/>
                      </a:lnTo>
                      <a:lnTo>
                        <a:pt x="334" y="468"/>
                      </a:lnTo>
                      <a:lnTo>
                        <a:pt x="336" y="452"/>
                      </a:lnTo>
                      <a:lnTo>
                        <a:pt x="340" y="436"/>
                      </a:lnTo>
                      <a:lnTo>
                        <a:pt x="348" y="424"/>
                      </a:lnTo>
                      <a:lnTo>
                        <a:pt x="358" y="412"/>
                      </a:lnTo>
                      <a:lnTo>
                        <a:pt x="368" y="402"/>
                      </a:lnTo>
                      <a:lnTo>
                        <a:pt x="382" y="394"/>
                      </a:lnTo>
                      <a:lnTo>
                        <a:pt x="396" y="390"/>
                      </a:lnTo>
                      <a:lnTo>
                        <a:pt x="412" y="388"/>
                      </a:lnTo>
                      <a:lnTo>
                        <a:pt x="412" y="388"/>
                      </a:lnTo>
                      <a:lnTo>
                        <a:pt x="428" y="390"/>
                      </a:lnTo>
                      <a:lnTo>
                        <a:pt x="442" y="394"/>
                      </a:lnTo>
                      <a:lnTo>
                        <a:pt x="456" y="402"/>
                      </a:lnTo>
                      <a:lnTo>
                        <a:pt x="468" y="412"/>
                      </a:lnTo>
                      <a:lnTo>
                        <a:pt x="478" y="424"/>
                      </a:lnTo>
                      <a:lnTo>
                        <a:pt x="484" y="436"/>
                      </a:lnTo>
                      <a:lnTo>
                        <a:pt x="490" y="452"/>
                      </a:lnTo>
                      <a:lnTo>
                        <a:pt x="490" y="468"/>
                      </a:lnTo>
                      <a:lnTo>
                        <a:pt x="490" y="468"/>
                      </a:lnTo>
                      <a:lnTo>
                        <a:pt x="490" y="482"/>
                      </a:lnTo>
                      <a:lnTo>
                        <a:pt x="484" y="498"/>
                      </a:lnTo>
                      <a:lnTo>
                        <a:pt x="478" y="510"/>
                      </a:lnTo>
                      <a:lnTo>
                        <a:pt x="468" y="522"/>
                      </a:lnTo>
                      <a:lnTo>
                        <a:pt x="456" y="532"/>
                      </a:lnTo>
                      <a:lnTo>
                        <a:pt x="442" y="540"/>
                      </a:lnTo>
                      <a:lnTo>
                        <a:pt x="428" y="544"/>
                      </a:lnTo>
                      <a:lnTo>
                        <a:pt x="412" y="546"/>
                      </a:lnTo>
                      <a:lnTo>
                        <a:pt x="412" y="546"/>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 name="Freeform 77"/>
                <p:cNvSpPr>
                  <a:spLocks noChangeAspect="1" noEditPoints="1"/>
                </p:cNvSpPr>
                <p:nvPr/>
              </p:nvSpPr>
              <p:spPr bwMode="auto">
                <a:xfrm rot="20957513">
                  <a:off x="7869058" y="3830515"/>
                  <a:ext cx="639682" cy="729516"/>
                </a:xfrm>
                <a:custGeom>
                  <a:avLst/>
                  <a:gdLst>
                    <a:gd name="T0" fmla="*/ 718 w 826"/>
                    <a:gd name="T1" fmla="*/ 634 h 942"/>
                    <a:gd name="T2" fmla="*/ 788 w 826"/>
                    <a:gd name="T3" fmla="*/ 570 h 942"/>
                    <a:gd name="T4" fmla="*/ 542 w 826"/>
                    <a:gd name="T5" fmla="*/ 472 h 942"/>
                    <a:gd name="T6" fmla="*/ 788 w 826"/>
                    <a:gd name="T7" fmla="*/ 376 h 942"/>
                    <a:gd name="T8" fmla="*/ 722 w 826"/>
                    <a:gd name="T9" fmla="*/ 314 h 942"/>
                    <a:gd name="T10" fmla="*/ 748 w 826"/>
                    <a:gd name="T11" fmla="*/ 298 h 942"/>
                    <a:gd name="T12" fmla="*/ 730 w 826"/>
                    <a:gd name="T13" fmla="*/ 276 h 942"/>
                    <a:gd name="T14" fmla="*/ 704 w 826"/>
                    <a:gd name="T15" fmla="*/ 290 h 942"/>
                    <a:gd name="T16" fmla="*/ 684 w 826"/>
                    <a:gd name="T17" fmla="*/ 196 h 942"/>
                    <a:gd name="T18" fmla="*/ 478 w 826"/>
                    <a:gd name="T19" fmla="*/ 360 h 942"/>
                    <a:gd name="T20" fmla="*/ 516 w 826"/>
                    <a:gd name="T21" fmla="*/ 100 h 942"/>
                    <a:gd name="T22" fmla="*/ 430 w 826"/>
                    <a:gd name="T23" fmla="*/ 124 h 942"/>
                    <a:gd name="T24" fmla="*/ 430 w 826"/>
                    <a:gd name="T25" fmla="*/ 94 h 942"/>
                    <a:gd name="T26" fmla="*/ 402 w 826"/>
                    <a:gd name="T27" fmla="*/ 98 h 942"/>
                    <a:gd name="T28" fmla="*/ 400 w 826"/>
                    <a:gd name="T29" fmla="*/ 128 h 942"/>
                    <a:gd name="T30" fmla="*/ 310 w 826"/>
                    <a:gd name="T31" fmla="*/ 100 h 942"/>
                    <a:gd name="T32" fmla="*/ 352 w 826"/>
                    <a:gd name="T33" fmla="*/ 360 h 942"/>
                    <a:gd name="T34" fmla="*/ 142 w 826"/>
                    <a:gd name="T35" fmla="*/ 196 h 942"/>
                    <a:gd name="T36" fmla="*/ 120 w 826"/>
                    <a:gd name="T37" fmla="*/ 284 h 942"/>
                    <a:gd name="T38" fmla="*/ 94 w 826"/>
                    <a:gd name="T39" fmla="*/ 270 h 942"/>
                    <a:gd name="T40" fmla="*/ 84 w 826"/>
                    <a:gd name="T41" fmla="*/ 296 h 942"/>
                    <a:gd name="T42" fmla="*/ 110 w 826"/>
                    <a:gd name="T43" fmla="*/ 312 h 942"/>
                    <a:gd name="T44" fmla="*/ 40 w 826"/>
                    <a:gd name="T45" fmla="*/ 376 h 942"/>
                    <a:gd name="T46" fmla="*/ 290 w 826"/>
                    <a:gd name="T47" fmla="*/ 472 h 942"/>
                    <a:gd name="T48" fmla="*/ 40 w 826"/>
                    <a:gd name="T49" fmla="*/ 570 h 942"/>
                    <a:gd name="T50" fmla="*/ 104 w 826"/>
                    <a:gd name="T51" fmla="*/ 632 h 942"/>
                    <a:gd name="T52" fmla="*/ 80 w 826"/>
                    <a:gd name="T53" fmla="*/ 648 h 942"/>
                    <a:gd name="T54" fmla="*/ 96 w 826"/>
                    <a:gd name="T55" fmla="*/ 670 h 942"/>
                    <a:gd name="T56" fmla="*/ 122 w 826"/>
                    <a:gd name="T57" fmla="*/ 656 h 942"/>
                    <a:gd name="T58" fmla="*/ 142 w 826"/>
                    <a:gd name="T59" fmla="*/ 748 h 942"/>
                    <a:gd name="T60" fmla="*/ 352 w 826"/>
                    <a:gd name="T61" fmla="*/ 584 h 942"/>
                    <a:gd name="T62" fmla="*/ 310 w 826"/>
                    <a:gd name="T63" fmla="*/ 846 h 942"/>
                    <a:gd name="T64" fmla="*/ 396 w 826"/>
                    <a:gd name="T65" fmla="*/ 820 h 942"/>
                    <a:gd name="T66" fmla="*/ 398 w 826"/>
                    <a:gd name="T67" fmla="*/ 850 h 942"/>
                    <a:gd name="T68" fmla="*/ 426 w 826"/>
                    <a:gd name="T69" fmla="*/ 846 h 942"/>
                    <a:gd name="T70" fmla="*/ 426 w 826"/>
                    <a:gd name="T71" fmla="*/ 816 h 942"/>
                    <a:gd name="T72" fmla="*/ 516 w 826"/>
                    <a:gd name="T73" fmla="*/ 844 h 942"/>
                    <a:gd name="T74" fmla="*/ 478 w 826"/>
                    <a:gd name="T75" fmla="*/ 584 h 942"/>
                    <a:gd name="T76" fmla="*/ 684 w 826"/>
                    <a:gd name="T77" fmla="*/ 748 h 942"/>
                    <a:gd name="T78" fmla="*/ 706 w 826"/>
                    <a:gd name="T79" fmla="*/ 660 h 942"/>
                    <a:gd name="T80" fmla="*/ 732 w 826"/>
                    <a:gd name="T81" fmla="*/ 674 h 942"/>
                    <a:gd name="T82" fmla="*/ 742 w 826"/>
                    <a:gd name="T83" fmla="*/ 648 h 942"/>
                    <a:gd name="T84" fmla="*/ 376 w 826"/>
                    <a:gd name="T85" fmla="*/ 544 h 942"/>
                    <a:gd name="T86" fmla="*/ 456 w 826"/>
                    <a:gd name="T87" fmla="*/ 40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26" h="942">
                      <a:moveTo>
                        <a:pt x="818" y="628"/>
                      </a:moveTo>
                      <a:lnTo>
                        <a:pt x="814" y="610"/>
                      </a:lnTo>
                      <a:lnTo>
                        <a:pt x="718" y="634"/>
                      </a:lnTo>
                      <a:lnTo>
                        <a:pt x="690" y="616"/>
                      </a:lnTo>
                      <a:lnTo>
                        <a:pt x="792" y="588"/>
                      </a:lnTo>
                      <a:lnTo>
                        <a:pt x="788" y="570"/>
                      </a:lnTo>
                      <a:lnTo>
                        <a:pt x="662" y="600"/>
                      </a:lnTo>
                      <a:lnTo>
                        <a:pt x="518" y="514"/>
                      </a:lnTo>
                      <a:lnTo>
                        <a:pt x="542" y="472"/>
                      </a:lnTo>
                      <a:lnTo>
                        <a:pt x="520" y="436"/>
                      </a:lnTo>
                      <a:lnTo>
                        <a:pt x="668" y="346"/>
                      </a:lnTo>
                      <a:lnTo>
                        <a:pt x="788" y="376"/>
                      </a:lnTo>
                      <a:lnTo>
                        <a:pt x="792" y="358"/>
                      </a:lnTo>
                      <a:lnTo>
                        <a:pt x="694" y="330"/>
                      </a:lnTo>
                      <a:lnTo>
                        <a:pt x="722" y="314"/>
                      </a:lnTo>
                      <a:lnTo>
                        <a:pt x="814" y="336"/>
                      </a:lnTo>
                      <a:lnTo>
                        <a:pt x="818" y="318"/>
                      </a:lnTo>
                      <a:lnTo>
                        <a:pt x="748" y="298"/>
                      </a:lnTo>
                      <a:lnTo>
                        <a:pt x="826" y="250"/>
                      </a:lnTo>
                      <a:lnTo>
                        <a:pt x="814" y="228"/>
                      </a:lnTo>
                      <a:lnTo>
                        <a:pt x="730" y="276"/>
                      </a:lnTo>
                      <a:lnTo>
                        <a:pt x="750" y="200"/>
                      </a:lnTo>
                      <a:lnTo>
                        <a:pt x="732" y="196"/>
                      </a:lnTo>
                      <a:lnTo>
                        <a:pt x="704" y="290"/>
                      </a:lnTo>
                      <a:lnTo>
                        <a:pt x="676" y="306"/>
                      </a:lnTo>
                      <a:lnTo>
                        <a:pt x="702" y="202"/>
                      </a:lnTo>
                      <a:lnTo>
                        <a:pt x="684" y="196"/>
                      </a:lnTo>
                      <a:lnTo>
                        <a:pt x="648" y="320"/>
                      </a:lnTo>
                      <a:lnTo>
                        <a:pt x="502" y="400"/>
                      </a:lnTo>
                      <a:lnTo>
                        <a:pt x="478" y="360"/>
                      </a:lnTo>
                      <a:lnTo>
                        <a:pt x="434" y="360"/>
                      </a:lnTo>
                      <a:lnTo>
                        <a:pt x="432" y="188"/>
                      </a:lnTo>
                      <a:lnTo>
                        <a:pt x="516" y="100"/>
                      </a:lnTo>
                      <a:lnTo>
                        <a:pt x="504" y="86"/>
                      </a:lnTo>
                      <a:lnTo>
                        <a:pt x="430" y="158"/>
                      </a:lnTo>
                      <a:lnTo>
                        <a:pt x="430" y="124"/>
                      </a:lnTo>
                      <a:lnTo>
                        <a:pt x="494" y="58"/>
                      </a:lnTo>
                      <a:lnTo>
                        <a:pt x="482" y="46"/>
                      </a:lnTo>
                      <a:lnTo>
                        <a:pt x="430" y="94"/>
                      </a:lnTo>
                      <a:lnTo>
                        <a:pt x="428" y="0"/>
                      </a:lnTo>
                      <a:lnTo>
                        <a:pt x="402" y="0"/>
                      </a:lnTo>
                      <a:lnTo>
                        <a:pt x="402" y="98"/>
                      </a:lnTo>
                      <a:lnTo>
                        <a:pt x="346" y="44"/>
                      </a:lnTo>
                      <a:lnTo>
                        <a:pt x="332" y="58"/>
                      </a:lnTo>
                      <a:lnTo>
                        <a:pt x="400" y="128"/>
                      </a:lnTo>
                      <a:lnTo>
                        <a:pt x="400" y="160"/>
                      </a:lnTo>
                      <a:lnTo>
                        <a:pt x="324" y="86"/>
                      </a:lnTo>
                      <a:lnTo>
                        <a:pt x="310" y="100"/>
                      </a:lnTo>
                      <a:lnTo>
                        <a:pt x="400" y="192"/>
                      </a:lnTo>
                      <a:lnTo>
                        <a:pt x="396" y="360"/>
                      </a:lnTo>
                      <a:lnTo>
                        <a:pt x="352" y="360"/>
                      </a:lnTo>
                      <a:lnTo>
                        <a:pt x="332" y="398"/>
                      </a:lnTo>
                      <a:lnTo>
                        <a:pt x="178" y="314"/>
                      </a:lnTo>
                      <a:lnTo>
                        <a:pt x="142" y="196"/>
                      </a:lnTo>
                      <a:lnTo>
                        <a:pt x="124" y="202"/>
                      </a:lnTo>
                      <a:lnTo>
                        <a:pt x="150" y="300"/>
                      </a:lnTo>
                      <a:lnTo>
                        <a:pt x="120" y="284"/>
                      </a:lnTo>
                      <a:lnTo>
                        <a:pt x="94" y="194"/>
                      </a:lnTo>
                      <a:lnTo>
                        <a:pt x="78" y="200"/>
                      </a:lnTo>
                      <a:lnTo>
                        <a:pt x="94" y="270"/>
                      </a:lnTo>
                      <a:lnTo>
                        <a:pt x="14" y="226"/>
                      </a:lnTo>
                      <a:lnTo>
                        <a:pt x="2" y="246"/>
                      </a:lnTo>
                      <a:lnTo>
                        <a:pt x="84" y="296"/>
                      </a:lnTo>
                      <a:lnTo>
                        <a:pt x="10" y="318"/>
                      </a:lnTo>
                      <a:lnTo>
                        <a:pt x="14" y="336"/>
                      </a:lnTo>
                      <a:lnTo>
                        <a:pt x="110" y="312"/>
                      </a:lnTo>
                      <a:lnTo>
                        <a:pt x="136" y="328"/>
                      </a:lnTo>
                      <a:lnTo>
                        <a:pt x="34" y="358"/>
                      </a:lnTo>
                      <a:lnTo>
                        <a:pt x="40" y="376"/>
                      </a:lnTo>
                      <a:lnTo>
                        <a:pt x="164" y="346"/>
                      </a:lnTo>
                      <a:lnTo>
                        <a:pt x="312" y="434"/>
                      </a:lnTo>
                      <a:lnTo>
                        <a:pt x="290" y="472"/>
                      </a:lnTo>
                      <a:lnTo>
                        <a:pt x="310" y="508"/>
                      </a:lnTo>
                      <a:lnTo>
                        <a:pt x="160" y="598"/>
                      </a:lnTo>
                      <a:lnTo>
                        <a:pt x="40" y="570"/>
                      </a:lnTo>
                      <a:lnTo>
                        <a:pt x="34" y="588"/>
                      </a:lnTo>
                      <a:lnTo>
                        <a:pt x="132" y="616"/>
                      </a:lnTo>
                      <a:lnTo>
                        <a:pt x="104" y="632"/>
                      </a:lnTo>
                      <a:lnTo>
                        <a:pt x="14" y="610"/>
                      </a:lnTo>
                      <a:lnTo>
                        <a:pt x="10" y="628"/>
                      </a:lnTo>
                      <a:lnTo>
                        <a:pt x="80" y="648"/>
                      </a:lnTo>
                      <a:lnTo>
                        <a:pt x="0" y="696"/>
                      </a:lnTo>
                      <a:lnTo>
                        <a:pt x="12" y="716"/>
                      </a:lnTo>
                      <a:lnTo>
                        <a:pt x="96" y="670"/>
                      </a:lnTo>
                      <a:lnTo>
                        <a:pt x="78" y="746"/>
                      </a:lnTo>
                      <a:lnTo>
                        <a:pt x="94" y="750"/>
                      </a:lnTo>
                      <a:lnTo>
                        <a:pt x="122" y="656"/>
                      </a:lnTo>
                      <a:lnTo>
                        <a:pt x="150" y="640"/>
                      </a:lnTo>
                      <a:lnTo>
                        <a:pt x="124" y="744"/>
                      </a:lnTo>
                      <a:lnTo>
                        <a:pt x="142" y="748"/>
                      </a:lnTo>
                      <a:lnTo>
                        <a:pt x="178" y="624"/>
                      </a:lnTo>
                      <a:lnTo>
                        <a:pt x="328" y="542"/>
                      </a:lnTo>
                      <a:lnTo>
                        <a:pt x="352" y="584"/>
                      </a:lnTo>
                      <a:lnTo>
                        <a:pt x="392" y="584"/>
                      </a:lnTo>
                      <a:lnTo>
                        <a:pt x="396" y="756"/>
                      </a:lnTo>
                      <a:lnTo>
                        <a:pt x="310" y="846"/>
                      </a:lnTo>
                      <a:lnTo>
                        <a:pt x="324" y="858"/>
                      </a:lnTo>
                      <a:lnTo>
                        <a:pt x="396" y="788"/>
                      </a:lnTo>
                      <a:lnTo>
                        <a:pt x="396" y="820"/>
                      </a:lnTo>
                      <a:lnTo>
                        <a:pt x="332" y="888"/>
                      </a:lnTo>
                      <a:lnTo>
                        <a:pt x="346" y="900"/>
                      </a:lnTo>
                      <a:lnTo>
                        <a:pt x="398" y="850"/>
                      </a:lnTo>
                      <a:lnTo>
                        <a:pt x="400" y="942"/>
                      </a:lnTo>
                      <a:lnTo>
                        <a:pt x="424" y="942"/>
                      </a:lnTo>
                      <a:lnTo>
                        <a:pt x="426" y="846"/>
                      </a:lnTo>
                      <a:lnTo>
                        <a:pt x="482" y="900"/>
                      </a:lnTo>
                      <a:lnTo>
                        <a:pt x="494" y="888"/>
                      </a:lnTo>
                      <a:lnTo>
                        <a:pt x="426" y="816"/>
                      </a:lnTo>
                      <a:lnTo>
                        <a:pt x="426" y="784"/>
                      </a:lnTo>
                      <a:lnTo>
                        <a:pt x="504" y="858"/>
                      </a:lnTo>
                      <a:lnTo>
                        <a:pt x="516" y="844"/>
                      </a:lnTo>
                      <a:lnTo>
                        <a:pt x="428" y="752"/>
                      </a:lnTo>
                      <a:lnTo>
                        <a:pt x="430" y="584"/>
                      </a:lnTo>
                      <a:lnTo>
                        <a:pt x="478" y="584"/>
                      </a:lnTo>
                      <a:lnTo>
                        <a:pt x="500" y="548"/>
                      </a:lnTo>
                      <a:lnTo>
                        <a:pt x="650" y="630"/>
                      </a:lnTo>
                      <a:lnTo>
                        <a:pt x="684" y="748"/>
                      </a:lnTo>
                      <a:lnTo>
                        <a:pt x="702" y="744"/>
                      </a:lnTo>
                      <a:lnTo>
                        <a:pt x="678" y="646"/>
                      </a:lnTo>
                      <a:lnTo>
                        <a:pt x="706" y="660"/>
                      </a:lnTo>
                      <a:lnTo>
                        <a:pt x="732" y="750"/>
                      </a:lnTo>
                      <a:lnTo>
                        <a:pt x="750" y="746"/>
                      </a:lnTo>
                      <a:lnTo>
                        <a:pt x="732" y="674"/>
                      </a:lnTo>
                      <a:lnTo>
                        <a:pt x="812" y="720"/>
                      </a:lnTo>
                      <a:lnTo>
                        <a:pt x="826" y="698"/>
                      </a:lnTo>
                      <a:lnTo>
                        <a:pt x="742" y="648"/>
                      </a:lnTo>
                      <a:lnTo>
                        <a:pt x="818" y="628"/>
                      </a:lnTo>
                      <a:close/>
                      <a:moveTo>
                        <a:pt x="456" y="544"/>
                      </a:moveTo>
                      <a:lnTo>
                        <a:pt x="376" y="544"/>
                      </a:lnTo>
                      <a:lnTo>
                        <a:pt x="336" y="472"/>
                      </a:lnTo>
                      <a:lnTo>
                        <a:pt x="376" y="400"/>
                      </a:lnTo>
                      <a:lnTo>
                        <a:pt x="456" y="400"/>
                      </a:lnTo>
                      <a:lnTo>
                        <a:pt x="496" y="472"/>
                      </a:lnTo>
                      <a:lnTo>
                        <a:pt x="456" y="544"/>
                      </a:lnTo>
                      <a:close/>
                    </a:path>
                  </a:pathLst>
                </a:custGeom>
                <a:noFill/>
                <a:ln>
                  <a:solidFill>
                    <a:srgbClr val="FEFFFF">
                      <a:alpha val="26000"/>
                    </a:srgbClr>
                  </a:solidFill>
                </a:ln>
                <a:effectLst/>
                <a:extLst/>
              </p:spPr>
              <p:txBody>
                <a:bodyPr vert="horz" wrap="square" lIns="91440" tIns="45720" rIns="91440" bIns="45720" numCol="1" anchor="t" anchorCtr="0" compatLnSpc="1">
                  <a:prstTxWarp prst="textNoShape">
                    <a:avLst/>
                  </a:prstTxWarp>
                </a:bodyPr>
                <a:lstStyle/>
                <a:p>
                  <a:endParaRPr lang="en-US"/>
                </a:p>
              </p:txBody>
            </p:sp>
            <p:sp>
              <p:nvSpPr>
                <p:cNvPr id="230" name="Freeform 81"/>
                <p:cNvSpPr>
                  <a:spLocks noChangeAspect="1" noEditPoints="1"/>
                </p:cNvSpPr>
                <p:nvPr/>
              </p:nvSpPr>
              <p:spPr bwMode="auto">
                <a:xfrm rot="924218">
                  <a:off x="8027251" y="1799143"/>
                  <a:ext cx="766532" cy="869062"/>
                </a:xfrm>
                <a:custGeom>
                  <a:avLst/>
                  <a:gdLst>
                    <a:gd name="T0" fmla="*/ 546 w 628"/>
                    <a:gd name="T1" fmla="*/ 480 h 712"/>
                    <a:gd name="T2" fmla="*/ 598 w 628"/>
                    <a:gd name="T3" fmla="*/ 430 h 712"/>
                    <a:gd name="T4" fmla="*/ 400 w 628"/>
                    <a:gd name="T5" fmla="*/ 374 h 712"/>
                    <a:gd name="T6" fmla="*/ 402 w 628"/>
                    <a:gd name="T7" fmla="*/ 354 h 712"/>
                    <a:gd name="T8" fmla="*/ 508 w 628"/>
                    <a:gd name="T9" fmla="*/ 254 h 712"/>
                    <a:gd name="T10" fmla="*/ 524 w 628"/>
                    <a:gd name="T11" fmla="*/ 246 h 712"/>
                    <a:gd name="T12" fmla="*/ 620 w 628"/>
                    <a:gd name="T13" fmla="*/ 236 h 712"/>
                    <a:gd name="T14" fmla="*/ 620 w 628"/>
                    <a:gd name="T15" fmla="*/ 170 h 712"/>
                    <a:gd name="T16" fmla="*/ 558 w 628"/>
                    <a:gd name="T17" fmla="*/ 144 h 712"/>
                    <a:gd name="T18" fmla="*/ 532 w 628"/>
                    <a:gd name="T19" fmla="*/ 148 h 712"/>
                    <a:gd name="T20" fmla="*/ 450 w 628"/>
                    <a:gd name="T21" fmla="*/ 264 h 712"/>
                    <a:gd name="T22" fmla="*/ 360 w 628"/>
                    <a:gd name="T23" fmla="*/ 278 h 712"/>
                    <a:gd name="T24" fmla="*/ 324 w 628"/>
                    <a:gd name="T25" fmla="*/ 136 h 712"/>
                    <a:gd name="T26" fmla="*/ 324 w 628"/>
                    <a:gd name="T27" fmla="*/ 118 h 712"/>
                    <a:gd name="T28" fmla="*/ 366 w 628"/>
                    <a:gd name="T29" fmla="*/ 30 h 712"/>
                    <a:gd name="T30" fmla="*/ 308 w 628"/>
                    <a:gd name="T31" fmla="*/ 0 h 712"/>
                    <a:gd name="T32" fmla="*/ 254 w 628"/>
                    <a:gd name="T33" fmla="*/ 36 h 712"/>
                    <a:gd name="T34" fmla="*/ 244 w 628"/>
                    <a:gd name="T35" fmla="*/ 62 h 712"/>
                    <a:gd name="T36" fmla="*/ 304 w 628"/>
                    <a:gd name="T37" fmla="*/ 190 h 712"/>
                    <a:gd name="T38" fmla="*/ 272 w 628"/>
                    <a:gd name="T39" fmla="*/ 278 h 712"/>
                    <a:gd name="T40" fmla="*/ 130 w 628"/>
                    <a:gd name="T41" fmla="*/ 234 h 712"/>
                    <a:gd name="T42" fmla="*/ 114 w 628"/>
                    <a:gd name="T43" fmla="*/ 226 h 712"/>
                    <a:gd name="T44" fmla="*/ 58 w 628"/>
                    <a:gd name="T45" fmla="*/ 146 h 712"/>
                    <a:gd name="T46" fmla="*/ 0 w 628"/>
                    <a:gd name="T47" fmla="*/ 180 h 712"/>
                    <a:gd name="T48" fmla="*/ 8 w 628"/>
                    <a:gd name="T49" fmla="*/ 246 h 712"/>
                    <a:gd name="T50" fmla="*/ 26 w 628"/>
                    <a:gd name="T51" fmla="*/ 268 h 712"/>
                    <a:gd name="T52" fmla="*/ 166 w 628"/>
                    <a:gd name="T53" fmla="*/ 280 h 712"/>
                    <a:gd name="T54" fmla="*/ 228 w 628"/>
                    <a:gd name="T55" fmla="*/ 354 h 712"/>
                    <a:gd name="T56" fmla="*/ 162 w 628"/>
                    <a:gd name="T57" fmla="*/ 426 h 712"/>
                    <a:gd name="T58" fmla="*/ 26 w 628"/>
                    <a:gd name="T59" fmla="*/ 440 h 712"/>
                    <a:gd name="T60" fmla="*/ 8 w 628"/>
                    <a:gd name="T61" fmla="*/ 462 h 712"/>
                    <a:gd name="T62" fmla="*/ 0 w 628"/>
                    <a:gd name="T63" fmla="*/ 526 h 712"/>
                    <a:gd name="T64" fmla="*/ 58 w 628"/>
                    <a:gd name="T65" fmla="*/ 562 h 712"/>
                    <a:gd name="T66" fmla="*/ 114 w 628"/>
                    <a:gd name="T67" fmla="*/ 478 h 712"/>
                    <a:gd name="T68" fmla="*/ 132 w 628"/>
                    <a:gd name="T69" fmla="*/ 468 h 712"/>
                    <a:gd name="T70" fmla="*/ 256 w 628"/>
                    <a:gd name="T71" fmla="*/ 418 h 712"/>
                    <a:gd name="T72" fmla="*/ 300 w 628"/>
                    <a:gd name="T73" fmla="*/ 522 h 712"/>
                    <a:gd name="T74" fmla="*/ 244 w 628"/>
                    <a:gd name="T75" fmla="*/ 646 h 712"/>
                    <a:gd name="T76" fmla="*/ 254 w 628"/>
                    <a:gd name="T77" fmla="*/ 672 h 712"/>
                    <a:gd name="T78" fmla="*/ 304 w 628"/>
                    <a:gd name="T79" fmla="*/ 712 h 712"/>
                    <a:gd name="T80" fmla="*/ 366 w 628"/>
                    <a:gd name="T81" fmla="*/ 678 h 712"/>
                    <a:gd name="T82" fmla="*/ 322 w 628"/>
                    <a:gd name="T83" fmla="*/ 588 h 712"/>
                    <a:gd name="T84" fmla="*/ 322 w 628"/>
                    <a:gd name="T85" fmla="*/ 568 h 712"/>
                    <a:gd name="T86" fmla="*/ 340 w 628"/>
                    <a:gd name="T87" fmla="*/ 438 h 712"/>
                    <a:gd name="T88" fmla="*/ 452 w 628"/>
                    <a:gd name="T89" fmla="*/ 448 h 712"/>
                    <a:gd name="T90" fmla="*/ 532 w 628"/>
                    <a:gd name="T91" fmla="*/ 560 h 712"/>
                    <a:gd name="T92" fmla="*/ 558 w 628"/>
                    <a:gd name="T93" fmla="*/ 564 h 712"/>
                    <a:gd name="T94" fmla="*/ 618 w 628"/>
                    <a:gd name="T95" fmla="*/ 540 h 712"/>
                    <a:gd name="T96" fmla="*/ 620 w 628"/>
                    <a:gd name="T97" fmla="*/ 470 h 712"/>
                    <a:gd name="T98" fmla="*/ 304 w 628"/>
                    <a:gd name="T99" fmla="*/ 408 h 712"/>
                    <a:gd name="T100" fmla="*/ 276 w 628"/>
                    <a:gd name="T101" fmla="*/ 394 h 712"/>
                    <a:gd name="T102" fmla="*/ 260 w 628"/>
                    <a:gd name="T103" fmla="*/ 364 h 712"/>
                    <a:gd name="T104" fmla="*/ 260 w 628"/>
                    <a:gd name="T105" fmla="*/ 342 h 712"/>
                    <a:gd name="T106" fmla="*/ 276 w 628"/>
                    <a:gd name="T107" fmla="*/ 314 h 712"/>
                    <a:gd name="T108" fmla="*/ 304 w 628"/>
                    <a:gd name="T109" fmla="*/ 300 h 712"/>
                    <a:gd name="T110" fmla="*/ 326 w 628"/>
                    <a:gd name="T111" fmla="*/ 300 h 712"/>
                    <a:gd name="T112" fmla="*/ 354 w 628"/>
                    <a:gd name="T113" fmla="*/ 314 h 712"/>
                    <a:gd name="T114" fmla="*/ 370 w 628"/>
                    <a:gd name="T115" fmla="*/ 342 h 712"/>
                    <a:gd name="T116" fmla="*/ 370 w 628"/>
                    <a:gd name="T117" fmla="*/ 364 h 712"/>
                    <a:gd name="T118" fmla="*/ 354 w 628"/>
                    <a:gd name="T119" fmla="*/ 394 h 712"/>
                    <a:gd name="T120" fmla="*/ 326 w 628"/>
                    <a:gd name="T121" fmla="*/ 408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28" h="712">
                      <a:moveTo>
                        <a:pt x="620" y="470"/>
                      </a:moveTo>
                      <a:lnTo>
                        <a:pt x="618" y="462"/>
                      </a:lnTo>
                      <a:lnTo>
                        <a:pt x="546" y="480"/>
                      </a:lnTo>
                      <a:lnTo>
                        <a:pt x="520" y="464"/>
                      </a:lnTo>
                      <a:lnTo>
                        <a:pt x="602" y="440"/>
                      </a:lnTo>
                      <a:lnTo>
                        <a:pt x="598" y="430"/>
                      </a:lnTo>
                      <a:lnTo>
                        <a:pt x="504" y="454"/>
                      </a:lnTo>
                      <a:lnTo>
                        <a:pt x="460" y="428"/>
                      </a:lnTo>
                      <a:lnTo>
                        <a:pt x="400" y="374"/>
                      </a:lnTo>
                      <a:lnTo>
                        <a:pt x="400" y="374"/>
                      </a:lnTo>
                      <a:lnTo>
                        <a:pt x="402" y="354"/>
                      </a:lnTo>
                      <a:lnTo>
                        <a:pt x="402" y="354"/>
                      </a:lnTo>
                      <a:lnTo>
                        <a:pt x="402" y="338"/>
                      </a:lnTo>
                      <a:lnTo>
                        <a:pt x="464" y="282"/>
                      </a:lnTo>
                      <a:lnTo>
                        <a:pt x="508" y="254"/>
                      </a:lnTo>
                      <a:lnTo>
                        <a:pt x="598" y="278"/>
                      </a:lnTo>
                      <a:lnTo>
                        <a:pt x="602" y="268"/>
                      </a:lnTo>
                      <a:lnTo>
                        <a:pt x="524" y="246"/>
                      </a:lnTo>
                      <a:lnTo>
                        <a:pt x="550" y="230"/>
                      </a:lnTo>
                      <a:lnTo>
                        <a:pt x="618" y="246"/>
                      </a:lnTo>
                      <a:lnTo>
                        <a:pt x="620" y="236"/>
                      </a:lnTo>
                      <a:lnTo>
                        <a:pt x="564" y="220"/>
                      </a:lnTo>
                      <a:lnTo>
                        <a:pt x="628" y="182"/>
                      </a:lnTo>
                      <a:lnTo>
                        <a:pt x="620" y="170"/>
                      </a:lnTo>
                      <a:lnTo>
                        <a:pt x="554" y="206"/>
                      </a:lnTo>
                      <a:lnTo>
                        <a:pt x="568" y="146"/>
                      </a:lnTo>
                      <a:lnTo>
                        <a:pt x="558" y="144"/>
                      </a:lnTo>
                      <a:lnTo>
                        <a:pt x="538" y="214"/>
                      </a:lnTo>
                      <a:lnTo>
                        <a:pt x="512" y="230"/>
                      </a:lnTo>
                      <a:lnTo>
                        <a:pt x="532" y="148"/>
                      </a:lnTo>
                      <a:lnTo>
                        <a:pt x="522" y="144"/>
                      </a:lnTo>
                      <a:lnTo>
                        <a:pt x="494" y="238"/>
                      </a:lnTo>
                      <a:lnTo>
                        <a:pt x="450" y="264"/>
                      </a:lnTo>
                      <a:lnTo>
                        <a:pt x="374" y="288"/>
                      </a:lnTo>
                      <a:lnTo>
                        <a:pt x="374" y="288"/>
                      </a:lnTo>
                      <a:lnTo>
                        <a:pt x="360" y="278"/>
                      </a:lnTo>
                      <a:lnTo>
                        <a:pt x="344" y="272"/>
                      </a:lnTo>
                      <a:lnTo>
                        <a:pt x="326" y="186"/>
                      </a:lnTo>
                      <a:lnTo>
                        <a:pt x="324" y="136"/>
                      </a:lnTo>
                      <a:lnTo>
                        <a:pt x="390" y="68"/>
                      </a:lnTo>
                      <a:lnTo>
                        <a:pt x="382" y="62"/>
                      </a:lnTo>
                      <a:lnTo>
                        <a:pt x="324" y="118"/>
                      </a:lnTo>
                      <a:lnTo>
                        <a:pt x="324" y="86"/>
                      </a:lnTo>
                      <a:lnTo>
                        <a:pt x="372" y="36"/>
                      </a:lnTo>
                      <a:lnTo>
                        <a:pt x="366" y="30"/>
                      </a:lnTo>
                      <a:lnTo>
                        <a:pt x="324" y="72"/>
                      </a:lnTo>
                      <a:lnTo>
                        <a:pt x="322" y="0"/>
                      </a:lnTo>
                      <a:lnTo>
                        <a:pt x="308" y="0"/>
                      </a:lnTo>
                      <a:lnTo>
                        <a:pt x="306" y="74"/>
                      </a:lnTo>
                      <a:lnTo>
                        <a:pt x="260" y="30"/>
                      </a:lnTo>
                      <a:lnTo>
                        <a:pt x="254" y="36"/>
                      </a:lnTo>
                      <a:lnTo>
                        <a:pt x="306" y="90"/>
                      </a:lnTo>
                      <a:lnTo>
                        <a:pt x="304" y="120"/>
                      </a:lnTo>
                      <a:lnTo>
                        <a:pt x="244" y="62"/>
                      </a:lnTo>
                      <a:lnTo>
                        <a:pt x="236" y="68"/>
                      </a:lnTo>
                      <a:lnTo>
                        <a:pt x="304" y="138"/>
                      </a:lnTo>
                      <a:lnTo>
                        <a:pt x="304" y="190"/>
                      </a:lnTo>
                      <a:lnTo>
                        <a:pt x="286" y="270"/>
                      </a:lnTo>
                      <a:lnTo>
                        <a:pt x="286" y="270"/>
                      </a:lnTo>
                      <a:lnTo>
                        <a:pt x="272" y="278"/>
                      </a:lnTo>
                      <a:lnTo>
                        <a:pt x="258" y="286"/>
                      </a:lnTo>
                      <a:lnTo>
                        <a:pt x="174" y="260"/>
                      </a:lnTo>
                      <a:lnTo>
                        <a:pt x="130" y="234"/>
                      </a:lnTo>
                      <a:lnTo>
                        <a:pt x="104" y="144"/>
                      </a:lnTo>
                      <a:lnTo>
                        <a:pt x="94" y="148"/>
                      </a:lnTo>
                      <a:lnTo>
                        <a:pt x="114" y="226"/>
                      </a:lnTo>
                      <a:lnTo>
                        <a:pt x="86" y="212"/>
                      </a:lnTo>
                      <a:lnTo>
                        <a:pt x="68" y="144"/>
                      </a:lnTo>
                      <a:lnTo>
                        <a:pt x="58" y="146"/>
                      </a:lnTo>
                      <a:lnTo>
                        <a:pt x="72" y="204"/>
                      </a:lnTo>
                      <a:lnTo>
                        <a:pt x="8" y="168"/>
                      </a:lnTo>
                      <a:lnTo>
                        <a:pt x="0" y="180"/>
                      </a:lnTo>
                      <a:lnTo>
                        <a:pt x="66" y="220"/>
                      </a:lnTo>
                      <a:lnTo>
                        <a:pt x="6" y="236"/>
                      </a:lnTo>
                      <a:lnTo>
                        <a:pt x="8" y="246"/>
                      </a:lnTo>
                      <a:lnTo>
                        <a:pt x="80" y="228"/>
                      </a:lnTo>
                      <a:lnTo>
                        <a:pt x="106" y="244"/>
                      </a:lnTo>
                      <a:lnTo>
                        <a:pt x="26" y="268"/>
                      </a:lnTo>
                      <a:lnTo>
                        <a:pt x="28" y="278"/>
                      </a:lnTo>
                      <a:lnTo>
                        <a:pt x="122" y="254"/>
                      </a:lnTo>
                      <a:lnTo>
                        <a:pt x="166" y="280"/>
                      </a:lnTo>
                      <a:lnTo>
                        <a:pt x="228" y="336"/>
                      </a:lnTo>
                      <a:lnTo>
                        <a:pt x="228" y="336"/>
                      </a:lnTo>
                      <a:lnTo>
                        <a:pt x="228" y="354"/>
                      </a:lnTo>
                      <a:lnTo>
                        <a:pt x="228" y="354"/>
                      </a:lnTo>
                      <a:lnTo>
                        <a:pt x="228" y="366"/>
                      </a:lnTo>
                      <a:lnTo>
                        <a:pt x="162" y="426"/>
                      </a:lnTo>
                      <a:lnTo>
                        <a:pt x="118" y="452"/>
                      </a:lnTo>
                      <a:lnTo>
                        <a:pt x="28" y="430"/>
                      </a:lnTo>
                      <a:lnTo>
                        <a:pt x="26" y="440"/>
                      </a:lnTo>
                      <a:lnTo>
                        <a:pt x="102" y="462"/>
                      </a:lnTo>
                      <a:lnTo>
                        <a:pt x="76" y="478"/>
                      </a:lnTo>
                      <a:lnTo>
                        <a:pt x="8" y="462"/>
                      </a:lnTo>
                      <a:lnTo>
                        <a:pt x="6" y="470"/>
                      </a:lnTo>
                      <a:lnTo>
                        <a:pt x="62" y="488"/>
                      </a:lnTo>
                      <a:lnTo>
                        <a:pt x="0" y="526"/>
                      </a:lnTo>
                      <a:lnTo>
                        <a:pt x="6" y="538"/>
                      </a:lnTo>
                      <a:lnTo>
                        <a:pt x="74" y="500"/>
                      </a:lnTo>
                      <a:lnTo>
                        <a:pt x="58" y="562"/>
                      </a:lnTo>
                      <a:lnTo>
                        <a:pt x="68" y="564"/>
                      </a:lnTo>
                      <a:lnTo>
                        <a:pt x="88" y="492"/>
                      </a:lnTo>
                      <a:lnTo>
                        <a:pt x="114" y="478"/>
                      </a:lnTo>
                      <a:lnTo>
                        <a:pt x="94" y="560"/>
                      </a:lnTo>
                      <a:lnTo>
                        <a:pt x="104" y="562"/>
                      </a:lnTo>
                      <a:lnTo>
                        <a:pt x="132" y="468"/>
                      </a:lnTo>
                      <a:lnTo>
                        <a:pt x="176" y="444"/>
                      </a:lnTo>
                      <a:lnTo>
                        <a:pt x="256" y="418"/>
                      </a:lnTo>
                      <a:lnTo>
                        <a:pt x="256" y="418"/>
                      </a:lnTo>
                      <a:lnTo>
                        <a:pt x="268" y="428"/>
                      </a:lnTo>
                      <a:lnTo>
                        <a:pt x="282" y="436"/>
                      </a:lnTo>
                      <a:lnTo>
                        <a:pt x="300" y="522"/>
                      </a:lnTo>
                      <a:lnTo>
                        <a:pt x="302" y="572"/>
                      </a:lnTo>
                      <a:lnTo>
                        <a:pt x="236" y="640"/>
                      </a:lnTo>
                      <a:lnTo>
                        <a:pt x="244" y="646"/>
                      </a:lnTo>
                      <a:lnTo>
                        <a:pt x="302" y="590"/>
                      </a:lnTo>
                      <a:lnTo>
                        <a:pt x="302" y="620"/>
                      </a:lnTo>
                      <a:lnTo>
                        <a:pt x="254" y="672"/>
                      </a:lnTo>
                      <a:lnTo>
                        <a:pt x="260" y="678"/>
                      </a:lnTo>
                      <a:lnTo>
                        <a:pt x="304" y="638"/>
                      </a:lnTo>
                      <a:lnTo>
                        <a:pt x="304" y="712"/>
                      </a:lnTo>
                      <a:lnTo>
                        <a:pt x="320" y="712"/>
                      </a:lnTo>
                      <a:lnTo>
                        <a:pt x="320" y="636"/>
                      </a:lnTo>
                      <a:lnTo>
                        <a:pt x="366" y="678"/>
                      </a:lnTo>
                      <a:lnTo>
                        <a:pt x="372" y="672"/>
                      </a:lnTo>
                      <a:lnTo>
                        <a:pt x="320" y="618"/>
                      </a:lnTo>
                      <a:lnTo>
                        <a:pt x="322" y="588"/>
                      </a:lnTo>
                      <a:lnTo>
                        <a:pt x="382" y="646"/>
                      </a:lnTo>
                      <a:lnTo>
                        <a:pt x="390" y="640"/>
                      </a:lnTo>
                      <a:lnTo>
                        <a:pt x="322" y="568"/>
                      </a:lnTo>
                      <a:lnTo>
                        <a:pt x="322" y="518"/>
                      </a:lnTo>
                      <a:lnTo>
                        <a:pt x="340" y="438"/>
                      </a:lnTo>
                      <a:lnTo>
                        <a:pt x="340" y="438"/>
                      </a:lnTo>
                      <a:lnTo>
                        <a:pt x="356" y="432"/>
                      </a:lnTo>
                      <a:lnTo>
                        <a:pt x="370" y="422"/>
                      </a:lnTo>
                      <a:lnTo>
                        <a:pt x="452" y="448"/>
                      </a:lnTo>
                      <a:lnTo>
                        <a:pt x="496" y="472"/>
                      </a:lnTo>
                      <a:lnTo>
                        <a:pt x="522" y="562"/>
                      </a:lnTo>
                      <a:lnTo>
                        <a:pt x="532" y="560"/>
                      </a:lnTo>
                      <a:lnTo>
                        <a:pt x="512" y="482"/>
                      </a:lnTo>
                      <a:lnTo>
                        <a:pt x="540" y="496"/>
                      </a:lnTo>
                      <a:lnTo>
                        <a:pt x="558" y="564"/>
                      </a:lnTo>
                      <a:lnTo>
                        <a:pt x="568" y="562"/>
                      </a:lnTo>
                      <a:lnTo>
                        <a:pt x="554" y="504"/>
                      </a:lnTo>
                      <a:lnTo>
                        <a:pt x="618" y="540"/>
                      </a:lnTo>
                      <a:lnTo>
                        <a:pt x="626" y="528"/>
                      </a:lnTo>
                      <a:lnTo>
                        <a:pt x="560" y="488"/>
                      </a:lnTo>
                      <a:lnTo>
                        <a:pt x="620" y="470"/>
                      </a:lnTo>
                      <a:close/>
                      <a:moveTo>
                        <a:pt x="314" y="410"/>
                      </a:moveTo>
                      <a:lnTo>
                        <a:pt x="314" y="410"/>
                      </a:lnTo>
                      <a:lnTo>
                        <a:pt x="304" y="408"/>
                      </a:lnTo>
                      <a:lnTo>
                        <a:pt x="294" y="406"/>
                      </a:lnTo>
                      <a:lnTo>
                        <a:pt x="284" y="400"/>
                      </a:lnTo>
                      <a:lnTo>
                        <a:pt x="276" y="394"/>
                      </a:lnTo>
                      <a:lnTo>
                        <a:pt x="268" y="384"/>
                      </a:lnTo>
                      <a:lnTo>
                        <a:pt x="264" y="376"/>
                      </a:lnTo>
                      <a:lnTo>
                        <a:pt x="260" y="364"/>
                      </a:lnTo>
                      <a:lnTo>
                        <a:pt x="260" y="354"/>
                      </a:lnTo>
                      <a:lnTo>
                        <a:pt x="260" y="354"/>
                      </a:lnTo>
                      <a:lnTo>
                        <a:pt x="260" y="342"/>
                      </a:lnTo>
                      <a:lnTo>
                        <a:pt x="264" y="332"/>
                      </a:lnTo>
                      <a:lnTo>
                        <a:pt x="268" y="322"/>
                      </a:lnTo>
                      <a:lnTo>
                        <a:pt x="276" y="314"/>
                      </a:lnTo>
                      <a:lnTo>
                        <a:pt x="284" y="308"/>
                      </a:lnTo>
                      <a:lnTo>
                        <a:pt x="294" y="302"/>
                      </a:lnTo>
                      <a:lnTo>
                        <a:pt x="304" y="300"/>
                      </a:lnTo>
                      <a:lnTo>
                        <a:pt x="314" y="298"/>
                      </a:lnTo>
                      <a:lnTo>
                        <a:pt x="314" y="298"/>
                      </a:lnTo>
                      <a:lnTo>
                        <a:pt x="326" y="300"/>
                      </a:lnTo>
                      <a:lnTo>
                        <a:pt x="336" y="302"/>
                      </a:lnTo>
                      <a:lnTo>
                        <a:pt x="346" y="308"/>
                      </a:lnTo>
                      <a:lnTo>
                        <a:pt x="354" y="314"/>
                      </a:lnTo>
                      <a:lnTo>
                        <a:pt x="362" y="322"/>
                      </a:lnTo>
                      <a:lnTo>
                        <a:pt x="366" y="332"/>
                      </a:lnTo>
                      <a:lnTo>
                        <a:pt x="370" y="342"/>
                      </a:lnTo>
                      <a:lnTo>
                        <a:pt x="370" y="354"/>
                      </a:lnTo>
                      <a:lnTo>
                        <a:pt x="370" y="354"/>
                      </a:lnTo>
                      <a:lnTo>
                        <a:pt x="370" y="364"/>
                      </a:lnTo>
                      <a:lnTo>
                        <a:pt x="366" y="376"/>
                      </a:lnTo>
                      <a:lnTo>
                        <a:pt x="362" y="384"/>
                      </a:lnTo>
                      <a:lnTo>
                        <a:pt x="354" y="394"/>
                      </a:lnTo>
                      <a:lnTo>
                        <a:pt x="346" y="400"/>
                      </a:lnTo>
                      <a:lnTo>
                        <a:pt x="336" y="406"/>
                      </a:lnTo>
                      <a:lnTo>
                        <a:pt x="326" y="408"/>
                      </a:lnTo>
                      <a:lnTo>
                        <a:pt x="314" y="410"/>
                      </a:lnTo>
                      <a:lnTo>
                        <a:pt x="314" y="41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21" name="Freeform 8"/>
            <p:cNvSpPr>
              <a:spLocks noChangeAspect="1" noEditPoints="1"/>
            </p:cNvSpPr>
            <p:nvPr/>
          </p:nvSpPr>
          <p:spPr bwMode="auto">
            <a:xfrm>
              <a:off x="8267911" y="2855927"/>
              <a:ext cx="865764" cy="1172389"/>
            </a:xfrm>
            <a:custGeom>
              <a:avLst/>
              <a:gdLst>
                <a:gd name="T0" fmla="*/ 562 w 672"/>
                <a:gd name="T1" fmla="*/ 532 h 910"/>
                <a:gd name="T2" fmla="*/ 624 w 672"/>
                <a:gd name="T3" fmla="*/ 522 h 910"/>
                <a:gd name="T4" fmla="*/ 640 w 672"/>
                <a:gd name="T5" fmla="*/ 514 h 910"/>
                <a:gd name="T6" fmla="*/ 636 w 672"/>
                <a:gd name="T7" fmla="*/ 502 h 910"/>
                <a:gd name="T8" fmla="*/ 594 w 672"/>
                <a:gd name="T9" fmla="*/ 460 h 910"/>
                <a:gd name="T10" fmla="*/ 588 w 672"/>
                <a:gd name="T11" fmla="*/ 422 h 910"/>
                <a:gd name="T12" fmla="*/ 610 w 672"/>
                <a:gd name="T13" fmla="*/ 364 h 910"/>
                <a:gd name="T14" fmla="*/ 614 w 672"/>
                <a:gd name="T15" fmla="*/ 352 h 910"/>
                <a:gd name="T16" fmla="*/ 604 w 672"/>
                <a:gd name="T17" fmla="*/ 342 h 910"/>
                <a:gd name="T18" fmla="*/ 560 w 672"/>
                <a:gd name="T19" fmla="*/ 374 h 910"/>
                <a:gd name="T20" fmla="*/ 672 w 672"/>
                <a:gd name="T21" fmla="*/ 156 h 910"/>
                <a:gd name="T22" fmla="*/ 672 w 672"/>
                <a:gd name="T23" fmla="*/ 104 h 910"/>
                <a:gd name="T24" fmla="*/ 644 w 672"/>
                <a:gd name="T25" fmla="*/ 0 h 910"/>
                <a:gd name="T26" fmla="*/ 596 w 672"/>
                <a:gd name="T27" fmla="*/ 120 h 910"/>
                <a:gd name="T28" fmla="*/ 570 w 672"/>
                <a:gd name="T29" fmla="*/ 182 h 910"/>
                <a:gd name="T30" fmla="*/ 476 w 672"/>
                <a:gd name="T31" fmla="*/ 342 h 910"/>
                <a:gd name="T32" fmla="*/ 468 w 672"/>
                <a:gd name="T33" fmla="*/ 296 h 910"/>
                <a:gd name="T34" fmla="*/ 468 w 672"/>
                <a:gd name="T35" fmla="*/ 294 h 910"/>
                <a:gd name="T36" fmla="*/ 468 w 672"/>
                <a:gd name="T37" fmla="*/ 290 h 910"/>
                <a:gd name="T38" fmla="*/ 464 w 672"/>
                <a:gd name="T39" fmla="*/ 288 h 910"/>
                <a:gd name="T40" fmla="*/ 460 w 672"/>
                <a:gd name="T41" fmla="*/ 288 h 910"/>
                <a:gd name="T42" fmla="*/ 450 w 672"/>
                <a:gd name="T43" fmla="*/ 288 h 910"/>
                <a:gd name="T44" fmla="*/ 444 w 672"/>
                <a:gd name="T45" fmla="*/ 300 h 910"/>
                <a:gd name="T46" fmla="*/ 450 w 672"/>
                <a:gd name="T47" fmla="*/ 346 h 910"/>
                <a:gd name="T48" fmla="*/ 320 w 672"/>
                <a:gd name="T49" fmla="*/ 90 h 910"/>
                <a:gd name="T50" fmla="*/ 276 w 672"/>
                <a:gd name="T51" fmla="*/ 70 h 910"/>
                <a:gd name="T52" fmla="*/ 168 w 672"/>
                <a:gd name="T53" fmla="*/ 88 h 910"/>
                <a:gd name="T54" fmla="*/ 246 w 672"/>
                <a:gd name="T55" fmla="*/ 188 h 910"/>
                <a:gd name="T56" fmla="*/ 288 w 672"/>
                <a:gd name="T57" fmla="*/ 240 h 910"/>
                <a:gd name="T58" fmla="*/ 380 w 672"/>
                <a:gd name="T59" fmla="*/ 404 h 910"/>
                <a:gd name="T60" fmla="*/ 328 w 672"/>
                <a:gd name="T61" fmla="*/ 388 h 910"/>
                <a:gd name="T62" fmla="*/ 322 w 672"/>
                <a:gd name="T63" fmla="*/ 398 h 910"/>
                <a:gd name="T64" fmla="*/ 372 w 672"/>
                <a:gd name="T65" fmla="*/ 426 h 910"/>
                <a:gd name="T66" fmla="*/ 188 w 672"/>
                <a:gd name="T67" fmla="*/ 482 h 910"/>
                <a:gd name="T68" fmla="*/ 122 w 672"/>
                <a:gd name="T69" fmla="*/ 494 h 910"/>
                <a:gd name="T70" fmla="*/ 0 w 672"/>
                <a:gd name="T71" fmla="*/ 516 h 910"/>
                <a:gd name="T72" fmla="*/ 54 w 672"/>
                <a:gd name="T73" fmla="*/ 594 h 910"/>
                <a:gd name="T74" fmla="*/ 100 w 672"/>
                <a:gd name="T75" fmla="*/ 610 h 910"/>
                <a:gd name="T76" fmla="*/ 374 w 672"/>
                <a:gd name="T77" fmla="*/ 490 h 910"/>
                <a:gd name="T78" fmla="*/ 352 w 672"/>
                <a:gd name="T79" fmla="*/ 544 h 910"/>
                <a:gd name="T80" fmla="*/ 350 w 672"/>
                <a:gd name="T81" fmla="*/ 562 h 910"/>
                <a:gd name="T82" fmla="*/ 362 w 672"/>
                <a:gd name="T83" fmla="*/ 566 h 910"/>
                <a:gd name="T84" fmla="*/ 420 w 672"/>
                <a:gd name="T85" fmla="*/ 548 h 910"/>
                <a:gd name="T86" fmla="*/ 346 w 672"/>
                <a:gd name="T87" fmla="*/ 752 h 910"/>
                <a:gd name="T88" fmla="*/ 324 w 672"/>
                <a:gd name="T89" fmla="*/ 812 h 910"/>
                <a:gd name="T90" fmla="*/ 352 w 672"/>
                <a:gd name="T91" fmla="*/ 820 h 910"/>
                <a:gd name="T92" fmla="*/ 376 w 672"/>
                <a:gd name="T93" fmla="*/ 760 h 910"/>
                <a:gd name="T94" fmla="*/ 456 w 672"/>
                <a:gd name="T95" fmla="*/ 564 h 910"/>
                <a:gd name="T96" fmla="*/ 494 w 672"/>
                <a:gd name="T97" fmla="*/ 612 h 910"/>
                <a:gd name="T98" fmla="*/ 498 w 672"/>
                <a:gd name="T99" fmla="*/ 620 h 910"/>
                <a:gd name="T100" fmla="*/ 514 w 672"/>
                <a:gd name="T101" fmla="*/ 620 h 910"/>
                <a:gd name="T102" fmla="*/ 512 w 672"/>
                <a:gd name="T103" fmla="*/ 562 h 910"/>
                <a:gd name="T104" fmla="*/ 638 w 672"/>
                <a:gd name="T105" fmla="*/ 822 h 910"/>
                <a:gd name="T106" fmla="*/ 672 w 672"/>
                <a:gd name="T107" fmla="*/ 672 h 910"/>
                <a:gd name="T108" fmla="*/ 504 w 672"/>
                <a:gd name="T109" fmla="*/ 532 h 910"/>
                <a:gd name="T110" fmla="*/ 442 w 672"/>
                <a:gd name="T111" fmla="*/ 526 h 910"/>
                <a:gd name="T112" fmla="*/ 410 w 672"/>
                <a:gd name="T113" fmla="*/ 492 h 910"/>
                <a:gd name="T114" fmla="*/ 404 w 672"/>
                <a:gd name="T115" fmla="*/ 430 h 910"/>
                <a:gd name="T116" fmla="*/ 430 w 672"/>
                <a:gd name="T117" fmla="*/ 392 h 910"/>
                <a:gd name="T118" fmla="*/ 490 w 672"/>
                <a:gd name="T119" fmla="*/ 374 h 910"/>
                <a:gd name="T120" fmla="*/ 544 w 672"/>
                <a:gd name="T121" fmla="*/ 404 h 910"/>
                <a:gd name="T122" fmla="*/ 562 w 672"/>
                <a:gd name="T123" fmla="*/ 448 h 910"/>
                <a:gd name="T124" fmla="*/ 544 w 672"/>
                <a:gd name="T125" fmla="*/ 506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72" h="910">
                  <a:moveTo>
                    <a:pt x="672" y="672"/>
                  </a:moveTo>
                  <a:lnTo>
                    <a:pt x="670" y="672"/>
                  </a:lnTo>
                  <a:lnTo>
                    <a:pt x="562" y="532"/>
                  </a:lnTo>
                  <a:lnTo>
                    <a:pt x="562" y="532"/>
                  </a:lnTo>
                  <a:lnTo>
                    <a:pt x="572" y="520"/>
                  </a:lnTo>
                  <a:lnTo>
                    <a:pt x="582" y="506"/>
                  </a:lnTo>
                  <a:lnTo>
                    <a:pt x="624" y="522"/>
                  </a:lnTo>
                  <a:lnTo>
                    <a:pt x="624" y="522"/>
                  </a:lnTo>
                  <a:lnTo>
                    <a:pt x="630" y="522"/>
                  </a:lnTo>
                  <a:lnTo>
                    <a:pt x="636" y="520"/>
                  </a:lnTo>
                  <a:lnTo>
                    <a:pt x="636" y="520"/>
                  </a:lnTo>
                  <a:lnTo>
                    <a:pt x="640" y="514"/>
                  </a:lnTo>
                  <a:lnTo>
                    <a:pt x="640" y="514"/>
                  </a:lnTo>
                  <a:lnTo>
                    <a:pt x="640" y="510"/>
                  </a:lnTo>
                  <a:lnTo>
                    <a:pt x="640" y="504"/>
                  </a:lnTo>
                  <a:lnTo>
                    <a:pt x="636" y="502"/>
                  </a:lnTo>
                  <a:lnTo>
                    <a:pt x="632" y="498"/>
                  </a:lnTo>
                  <a:lnTo>
                    <a:pt x="590" y="482"/>
                  </a:lnTo>
                  <a:lnTo>
                    <a:pt x="590" y="482"/>
                  </a:lnTo>
                  <a:lnTo>
                    <a:pt x="594" y="460"/>
                  </a:lnTo>
                  <a:lnTo>
                    <a:pt x="672" y="446"/>
                  </a:lnTo>
                  <a:lnTo>
                    <a:pt x="672" y="410"/>
                  </a:lnTo>
                  <a:lnTo>
                    <a:pt x="588" y="422"/>
                  </a:lnTo>
                  <a:lnTo>
                    <a:pt x="588" y="422"/>
                  </a:lnTo>
                  <a:lnTo>
                    <a:pt x="582" y="406"/>
                  </a:lnTo>
                  <a:lnTo>
                    <a:pt x="576" y="392"/>
                  </a:lnTo>
                  <a:lnTo>
                    <a:pt x="610" y="364"/>
                  </a:lnTo>
                  <a:lnTo>
                    <a:pt x="610" y="364"/>
                  </a:lnTo>
                  <a:lnTo>
                    <a:pt x="614" y="360"/>
                  </a:lnTo>
                  <a:lnTo>
                    <a:pt x="614" y="356"/>
                  </a:lnTo>
                  <a:lnTo>
                    <a:pt x="614" y="356"/>
                  </a:lnTo>
                  <a:lnTo>
                    <a:pt x="614" y="352"/>
                  </a:lnTo>
                  <a:lnTo>
                    <a:pt x="612" y="348"/>
                  </a:lnTo>
                  <a:lnTo>
                    <a:pt x="612" y="348"/>
                  </a:lnTo>
                  <a:lnTo>
                    <a:pt x="608" y="344"/>
                  </a:lnTo>
                  <a:lnTo>
                    <a:pt x="604" y="342"/>
                  </a:lnTo>
                  <a:lnTo>
                    <a:pt x="600" y="344"/>
                  </a:lnTo>
                  <a:lnTo>
                    <a:pt x="594" y="346"/>
                  </a:lnTo>
                  <a:lnTo>
                    <a:pt x="560" y="374"/>
                  </a:lnTo>
                  <a:lnTo>
                    <a:pt x="560" y="374"/>
                  </a:lnTo>
                  <a:lnTo>
                    <a:pt x="550" y="366"/>
                  </a:lnTo>
                  <a:lnTo>
                    <a:pt x="540" y="358"/>
                  </a:lnTo>
                  <a:lnTo>
                    <a:pt x="602" y="190"/>
                  </a:lnTo>
                  <a:lnTo>
                    <a:pt x="672" y="156"/>
                  </a:lnTo>
                  <a:lnTo>
                    <a:pt x="672" y="134"/>
                  </a:lnTo>
                  <a:lnTo>
                    <a:pt x="612" y="160"/>
                  </a:lnTo>
                  <a:lnTo>
                    <a:pt x="624" y="128"/>
                  </a:lnTo>
                  <a:lnTo>
                    <a:pt x="672" y="104"/>
                  </a:lnTo>
                  <a:lnTo>
                    <a:pt x="672" y="84"/>
                  </a:lnTo>
                  <a:lnTo>
                    <a:pt x="634" y="100"/>
                  </a:lnTo>
                  <a:lnTo>
                    <a:pt x="666" y="10"/>
                  </a:lnTo>
                  <a:lnTo>
                    <a:pt x="644" y="0"/>
                  </a:lnTo>
                  <a:lnTo>
                    <a:pt x="606" y="92"/>
                  </a:lnTo>
                  <a:lnTo>
                    <a:pt x="572" y="18"/>
                  </a:lnTo>
                  <a:lnTo>
                    <a:pt x="556" y="26"/>
                  </a:lnTo>
                  <a:lnTo>
                    <a:pt x="596" y="120"/>
                  </a:lnTo>
                  <a:lnTo>
                    <a:pt x="582" y="152"/>
                  </a:lnTo>
                  <a:lnTo>
                    <a:pt x="536" y="52"/>
                  </a:lnTo>
                  <a:lnTo>
                    <a:pt x="518" y="58"/>
                  </a:lnTo>
                  <a:lnTo>
                    <a:pt x="570" y="182"/>
                  </a:lnTo>
                  <a:lnTo>
                    <a:pt x="504" y="344"/>
                  </a:lnTo>
                  <a:lnTo>
                    <a:pt x="504" y="344"/>
                  </a:lnTo>
                  <a:lnTo>
                    <a:pt x="490" y="342"/>
                  </a:lnTo>
                  <a:lnTo>
                    <a:pt x="476" y="342"/>
                  </a:lnTo>
                  <a:lnTo>
                    <a:pt x="468" y="298"/>
                  </a:lnTo>
                  <a:lnTo>
                    <a:pt x="468" y="298"/>
                  </a:lnTo>
                  <a:lnTo>
                    <a:pt x="468" y="296"/>
                  </a:lnTo>
                  <a:lnTo>
                    <a:pt x="468" y="296"/>
                  </a:lnTo>
                  <a:lnTo>
                    <a:pt x="468" y="294"/>
                  </a:lnTo>
                  <a:lnTo>
                    <a:pt x="468" y="294"/>
                  </a:lnTo>
                  <a:lnTo>
                    <a:pt x="468" y="294"/>
                  </a:lnTo>
                  <a:lnTo>
                    <a:pt x="468" y="294"/>
                  </a:lnTo>
                  <a:lnTo>
                    <a:pt x="470" y="290"/>
                  </a:lnTo>
                  <a:lnTo>
                    <a:pt x="470" y="290"/>
                  </a:lnTo>
                  <a:lnTo>
                    <a:pt x="468" y="290"/>
                  </a:lnTo>
                  <a:lnTo>
                    <a:pt x="468" y="290"/>
                  </a:lnTo>
                  <a:lnTo>
                    <a:pt x="464" y="288"/>
                  </a:lnTo>
                  <a:lnTo>
                    <a:pt x="464" y="288"/>
                  </a:lnTo>
                  <a:lnTo>
                    <a:pt x="464" y="288"/>
                  </a:lnTo>
                  <a:lnTo>
                    <a:pt x="464" y="288"/>
                  </a:lnTo>
                  <a:lnTo>
                    <a:pt x="458" y="286"/>
                  </a:lnTo>
                  <a:lnTo>
                    <a:pt x="458" y="286"/>
                  </a:lnTo>
                  <a:lnTo>
                    <a:pt x="460" y="288"/>
                  </a:lnTo>
                  <a:lnTo>
                    <a:pt x="460" y="288"/>
                  </a:lnTo>
                  <a:lnTo>
                    <a:pt x="456" y="288"/>
                  </a:lnTo>
                  <a:lnTo>
                    <a:pt x="454" y="288"/>
                  </a:lnTo>
                  <a:lnTo>
                    <a:pt x="454" y="288"/>
                  </a:lnTo>
                  <a:lnTo>
                    <a:pt x="450" y="288"/>
                  </a:lnTo>
                  <a:lnTo>
                    <a:pt x="446" y="290"/>
                  </a:lnTo>
                  <a:lnTo>
                    <a:pt x="444" y="298"/>
                  </a:lnTo>
                  <a:lnTo>
                    <a:pt x="444" y="298"/>
                  </a:lnTo>
                  <a:lnTo>
                    <a:pt x="444" y="300"/>
                  </a:lnTo>
                  <a:lnTo>
                    <a:pt x="444" y="300"/>
                  </a:lnTo>
                  <a:lnTo>
                    <a:pt x="444" y="302"/>
                  </a:lnTo>
                  <a:lnTo>
                    <a:pt x="450" y="346"/>
                  </a:lnTo>
                  <a:lnTo>
                    <a:pt x="450" y="346"/>
                  </a:lnTo>
                  <a:lnTo>
                    <a:pt x="438" y="350"/>
                  </a:lnTo>
                  <a:lnTo>
                    <a:pt x="426" y="356"/>
                  </a:lnTo>
                  <a:lnTo>
                    <a:pt x="310" y="216"/>
                  </a:lnTo>
                  <a:lnTo>
                    <a:pt x="320" y="90"/>
                  </a:lnTo>
                  <a:lnTo>
                    <a:pt x="302" y="88"/>
                  </a:lnTo>
                  <a:lnTo>
                    <a:pt x="288" y="192"/>
                  </a:lnTo>
                  <a:lnTo>
                    <a:pt x="266" y="166"/>
                  </a:lnTo>
                  <a:lnTo>
                    <a:pt x="276" y="70"/>
                  </a:lnTo>
                  <a:lnTo>
                    <a:pt x="258" y="68"/>
                  </a:lnTo>
                  <a:lnTo>
                    <a:pt x="248" y="144"/>
                  </a:lnTo>
                  <a:lnTo>
                    <a:pt x="188" y="72"/>
                  </a:lnTo>
                  <a:lnTo>
                    <a:pt x="168" y="88"/>
                  </a:lnTo>
                  <a:lnTo>
                    <a:pt x="228" y="164"/>
                  </a:lnTo>
                  <a:lnTo>
                    <a:pt x="148" y="158"/>
                  </a:lnTo>
                  <a:lnTo>
                    <a:pt x="146" y="174"/>
                  </a:lnTo>
                  <a:lnTo>
                    <a:pt x="246" y="188"/>
                  </a:lnTo>
                  <a:lnTo>
                    <a:pt x="268" y="214"/>
                  </a:lnTo>
                  <a:lnTo>
                    <a:pt x="156" y="204"/>
                  </a:lnTo>
                  <a:lnTo>
                    <a:pt x="154" y="222"/>
                  </a:lnTo>
                  <a:lnTo>
                    <a:pt x="288" y="240"/>
                  </a:lnTo>
                  <a:lnTo>
                    <a:pt x="396" y="380"/>
                  </a:lnTo>
                  <a:lnTo>
                    <a:pt x="396" y="380"/>
                  </a:lnTo>
                  <a:lnTo>
                    <a:pt x="388" y="392"/>
                  </a:lnTo>
                  <a:lnTo>
                    <a:pt x="380" y="404"/>
                  </a:lnTo>
                  <a:lnTo>
                    <a:pt x="338" y="386"/>
                  </a:lnTo>
                  <a:lnTo>
                    <a:pt x="338" y="386"/>
                  </a:lnTo>
                  <a:lnTo>
                    <a:pt x="334" y="386"/>
                  </a:lnTo>
                  <a:lnTo>
                    <a:pt x="328" y="388"/>
                  </a:lnTo>
                  <a:lnTo>
                    <a:pt x="326" y="390"/>
                  </a:lnTo>
                  <a:lnTo>
                    <a:pt x="322" y="394"/>
                  </a:lnTo>
                  <a:lnTo>
                    <a:pt x="322" y="394"/>
                  </a:lnTo>
                  <a:lnTo>
                    <a:pt x="322" y="398"/>
                  </a:lnTo>
                  <a:lnTo>
                    <a:pt x="322" y="404"/>
                  </a:lnTo>
                  <a:lnTo>
                    <a:pt x="326" y="408"/>
                  </a:lnTo>
                  <a:lnTo>
                    <a:pt x="330" y="410"/>
                  </a:lnTo>
                  <a:lnTo>
                    <a:pt x="372" y="426"/>
                  </a:lnTo>
                  <a:lnTo>
                    <a:pt x="372" y="426"/>
                  </a:lnTo>
                  <a:lnTo>
                    <a:pt x="370" y="438"/>
                  </a:lnTo>
                  <a:lnTo>
                    <a:pt x="368" y="450"/>
                  </a:lnTo>
                  <a:lnTo>
                    <a:pt x="188" y="482"/>
                  </a:lnTo>
                  <a:lnTo>
                    <a:pt x="82" y="410"/>
                  </a:lnTo>
                  <a:lnTo>
                    <a:pt x="72" y="424"/>
                  </a:lnTo>
                  <a:lnTo>
                    <a:pt x="156" y="488"/>
                  </a:lnTo>
                  <a:lnTo>
                    <a:pt x="122" y="494"/>
                  </a:lnTo>
                  <a:lnTo>
                    <a:pt x="44" y="440"/>
                  </a:lnTo>
                  <a:lnTo>
                    <a:pt x="32" y="454"/>
                  </a:lnTo>
                  <a:lnTo>
                    <a:pt x="92" y="500"/>
                  </a:lnTo>
                  <a:lnTo>
                    <a:pt x="0" y="516"/>
                  </a:lnTo>
                  <a:lnTo>
                    <a:pt x="0" y="528"/>
                  </a:lnTo>
                  <a:lnTo>
                    <a:pt x="2" y="540"/>
                  </a:lnTo>
                  <a:lnTo>
                    <a:pt x="100" y="528"/>
                  </a:lnTo>
                  <a:lnTo>
                    <a:pt x="54" y="594"/>
                  </a:lnTo>
                  <a:lnTo>
                    <a:pt x="68" y="604"/>
                  </a:lnTo>
                  <a:lnTo>
                    <a:pt x="130" y="524"/>
                  </a:lnTo>
                  <a:lnTo>
                    <a:pt x="164" y="518"/>
                  </a:lnTo>
                  <a:lnTo>
                    <a:pt x="100" y="610"/>
                  </a:lnTo>
                  <a:lnTo>
                    <a:pt x="116" y="620"/>
                  </a:lnTo>
                  <a:lnTo>
                    <a:pt x="196" y="514"/>
                  </a:lnTo>
                  <a:lnTo>
                    <a:pt x="374" y="490"/>
                  </a:lnTo>
                  <a:lnTo>
                    <a:pt x="374" y="490"/>
                  </a:lnTo>
                  <a:lnTo>
                    <a:pt x="380" y="502"/>
                  </a:lnTo>
                  <a:lnTo>
                    <a:pt x="386" y="516"/>
                  </a:lnTo>
                  <a:lnTo>
                    <a:pt x="352" y="544"/>
                  </a:lnTo>
                  <a:lnTo>
                    <a:pt x="352" y="544"/>
                  </a:lnTo>
                  <a:lnTo>
                    <a:pt x="348" y="548"/>
                  </a:lnTo>
                  <a:lnTo>
                    <a:pt x="346" y="552"/>
                  </a:lnTo>
                  <a:lnTo>
                    <a:pt x="348" y="558"/>
                  </a:lnTo>
                  <a:lnTo>
                    <a:pt x="350" y="562"/>
                  </a:lnTo>
                  <a:lnTo>
                    <a:pt x="350" y="562"/>
                  </a:lnTo>
                  <a:lnTo>
                    <a:pt x="354" y="564"/>
                  </a:lnTo>
                  <a:lnTo>
                    <a:pt x="358" y="566"/>
                  </a:lnTo>
                  <a:lnTo>
                    <a:pt x="362" y="566"/>
                  </a:lnTo>
                  <a:lnTo>
                    <a:pt x="366" y="564"/>
                  </a:lnTo>
                  <a:lnTo>
                    <a:pt x="402" y="534"/>
                  </a:lnTo>
                  <a:lnTo>
                    <a:pt x="402" y="534"/>
                  </a:lnTo>
                  <a:lnTo>
                    <a:pt x="420" y="548"/>
                  </a:lnTo>
                  <a:lnTo>
                    <a:pt x="356" y="722"/>
                  </a:lnTo>
                  <a:lnTo>
                    <a:pt x="240" y="776"/>
                  </a:lnTo>
                  <a:lnTo>
                    <a:pt x="248" y="794"/>
                  </a:lnTo>
                  <a:lnTo>
                    <a:pt x="346" y="752"/>
                  </a:lnTo>
                  <a:lnTo>
                    <a:pt x="334" y="784"/>
                  </a:lnTo>
                  <a:lnTo>
                    <a:pt x="246" y="826"/>
                  </a:lnTo>
                  <a:lnTo>
                    <a:pt x="254" y="842"/>
                  </a:lnTo>
                  <a:lnTo>
                    <a:pt x="324" y="812"/>
                  </a:lnTo>
                  <a:lnTo>
                    <a:pt x="292" y="902"/>
                  </a:lnTo>
                  <a:lnTo>
                    <a:pt x="310" y="910"/>
                  </a:lnTo>
                  <a:lnTo>
                    <a:pt x="314" y="910"/>
                  </a:lnTo>
                  <a:lnTo>
                    <a:pt x="352" y="820"/>
                  </a:lnTo>
                  <a:lnTo>
                    <a:pt x="386" y="892"/>
                  </a:lnTo>
                  <a:lnTo>
                    <a:pt x="402" y="886"/>
                  </a:lnTo>
                  <a:lnTo>
                    <a:pt x="364" y="792"/>
                  </a:lnTo>
                  <a:lnTo>
                    <a:pt x="376" y="760"/>
                  </a:lnTo>
                  <a:lnTo>
                    <a:pt x="422" y="860"/>
                  </a:lnTo>
                  <a:lnTo>
                    <a:pt x="440" y="852"/>
                  </a:lnTo>
                  <a:lnTo>
                    <a:pt x="388" y="730"/>
                  </a:lnTo>
                  <a:lnTo>
                    <a:pt x="456" y="564"/>
                  </a:lnTo>
                  <a:lnTo>
                    <a:pt x="456" y="564"/>
                  </a:lnTo>
                  <a:lnTo>
                    <a:pt x="472" y="566"/>
                  </a:lnTo>
                  <a:lnTo>
                    <a:pt x="486" y="566"/>
                  </a:lnTo>
                  <a:lnTo>
                    <a:pt x="494" y="612"/>
                  </a:lnTo>
                  <a:lnTo>
                    <a:pt x="494" y="612"/>
                  </a:lnTo>
                  <a:lnTo>
                    <a:pt x="496" y="616"/>
                  </a:lnTo>
                  <a:lnTo>
                    <a:pt x="498" y="620"/>
                  </a:lnTo>
                  <a:lnTo>
                    <a:pt x="498" y="620"/>
                  </a:lnTo>
                  <a:lnTo>
                    <a:pt x="504" y="622"/>
                  </a:lnTo>
                  <a:lnTo>
                    <a:pt x="508" y="622"/>
                  </a:lnTo>
                  <a:lnTo>
                    <a:pt x="508" y="622"/>
                  </a:lnTo>
                  <a:lnTo>
                    <a:pt x="514" y="620"/>
                  </a:lnTo>
                  <a:lnTo>
                    <a:pt x="514" y="620"/>
                  </a:lnTo>
                  <a:lnTo>
                    <a:pt x="518" y="614"/>
                  </a:lnTo>
                  <a:lnTo>
                    <a:pt x="518" y="608"/>
                  </a:lnTo>
                  <a:lnTo>
                    <a:pt x="512" y="562"/>
                  </a:lnTo>
                  <a:lnTo>
                    <a:pt x="512" y="562"/>
                  </a:lnTo>
                  <a:lnTo>
                    <a:pt x="530" y="556"/>
                  </a:lnTo>
                  <a:lnTo>
                    <a:pt x="648" y="694"/>
                  </a:lnTo>
                  <a:lnTo>
                    <a:pt x="638" y="822"/>
                  </a:lnTo>
                  <a:lnTo>
                    <a:pt x="656" y="824"/>
                  </a:lnTo>
                  <a:lnTo>
                    <a:pt x="670" y="720"/>
                  </a:lnTo>
                  <a:lnTo>
                    <a:pt x="672" y="722"/>
                  </a:lnTo>
                  <a:lnTo>
                    <a:pt x="672" y="672"/>
                  </a:lnTo>
                  <a:close/>
                  <a:moveTo>
                    <a:pt x="532" y="518"/>
                  </a:moveTo>
                  <a:lnTo>
                    <a:pt x="532" y="518"/>
                  </a:lnTo>
                  <a:lnTo>
                    <a:pt x="518" y="526"/>
                  </a:lnTo>
                  <a:lnTo>
                    <a:pt x="504" y="532"/>
                  </a:lnTo>
                  <a:lnTo>
                    <a:pt x="488" y="534"/>
                  </a:lnTo>
                  <a:lnTo>
                    <a:pt x="472" y="534"/>
                  </a:lnTo>
                  <a:lnTo>
                    <a:pt x="458" y="532"/>
                  </a:lnTo>
                  <a:lnTo>
                    <a:pt x="442" y="526"/>
                  </a:lnTo>
                  <a:lnTo>
                    <a:pt x="430" y="516"/>
                  </a:lnTo>
                  <a:lnTo>
                    <a:pt x="418" y="504"/>
                  </a:lnTo>
                  <a:lnTo>
                    <a:pt x="418" y="504"/>
                  </a:lnTo>
                  <a:lnTo>
                    <a:pt x="410" y="492"/>
                  </a:lnTo>
                  <a:lnTo>
                    <a:pt x="404" y="476"/>
                  </a:lnTo>
                  <a:lnTo>
                    <a:pt x="400" y="462"/>
                  </a:lnTo>
                  <a:lnTo>
                    <a:pt x="400" y="446"/>
                  </a:lnTo>
                  <a:lnTo>
                    <a:pt x="404" y="430"/>
                  </a:lnTo>
                  <a:lnTo>
                    <a:pt x="410" y="416"/>
                  </a:lnTo>
                  <a:lnTo>
                    <a:pt x="418" y="402"/>
                  </a:lnTo>
                  <a:lnTo>
                    <a:pt x="430" y="392"/>
                  </a:lnTo>
                  <a:lnTo>
                    <a:pt x="430" y="392"/>
                  </a:lnTo>
                  <a:lnTo>
                    <a:pt x="444" y="382"/>
                  </a:lnTo>
                  <a:lnTo>
                    <a:pt x="458" y="376"/>
                  </a:lnTo>
                  <a:lnTo>
                    <a:pt x="474" y="374"/>
                  </a:lnTo>
                  <a:lnTo>
                    <a:pt x="490" y="374"/>
                  </a:lnTo>
                  <a:lnTo>
                    <a:pt x="504" y="378"/>
                  </a:lnTo>
                  <a:lnTo>
                    <a:pt x="520" y="384"/>
                  </a:lnTo>
                  <a:lnTo>
                    <a:pt x="532" y="392"/>
                  </a:lnTo>
                  <a:lnTo>
                    <a:pt x="544" y="404"/>
                  </a:lnTo>
                  <a:lnTo>
                    <a:pt x="544" y="404"/>
                  </a:lnTo>
                  <a:lnTo>
                    <a:pt x="552" y="418"/>
                  </a:lnTo>
                  <a:lnTo>
                    <a:pt x="558" y="432"/>
                  </a:lnTo>
                  <a:lnTo>
                    <a:pt x="562" y="448"/>
                  </a:lnTo>
                  <a:lnTo>
                    <a:pt x="562" y="462"/>
                  </a:lnTo>
                  <a:lnTo>
                    <a:pt x="558" y="478"/>
                  </a:lnTo>
                  <a:lnTo>
                    <a:pt x="552" y="492"/>
                  </a:lnTo>
                  <a:lnTo>
                    <a:pt x="544" y="506"/>
                  </a:lnTo>
                  <a:lnTo>
                    <a:pt x="532" y="518"/>
                  </a:lnTo>
                  <a:lnTo>
                    <a:pt x="532" y="518"/>
                  </a:lnTo>
                  <a:close/>
                </a:path>
              </a:pathLst>
            </a:custGeom>
            <a:solidFill>
              <a:srgbClr val="FEFFFF">
                <a:alpha val="4000"/>
              </a:srgbClr>
            </a:solidFill>
            <a:ln>
              <a:solidFill>
                <a:srgbClr val="FEFFFF">
                  <a:alpha val="8000"/>
                </a:srgbClr>
              </a:solidFill>
            </a:ln>
            <a:effectLst>
              <a:glow rad="88900">
                <a:srgbClr val="FEFFFF">
                  <a:alpha val="10000"/>
                </a:srgbClr>
              </a:glow>
              <a:softEdge rad="12700"/>
            </a:effectLst>
            <a:extLst/>
          </p:spPr>
          <p:txBody>
            <a:bodyPr vert="horz" wrap="square" lIns="91440" tIns="45720" rIns="91440" bIns="45720" numCol="1" anchor="t" anchorCtr="0" compatLnSpc="1">
              <a:prstTxWarp prst="textNoShape">
                <a:avLst/>
              </a:prstTxWarp>
            </a:bodyPr>
            <a:lstStyle/>
            <a:p>
              <a:pPr marL="0" algn="l" defTabSz="215524" rtl="0" eaLnBrk="1" latinLnBrk="0" hangingPunct="1"/>
              <a:endParaRPr lang="en-US" sz="800" kern="1200">
                <a:solidFill>
                  <a:schemeClr val="tx1"/>
                </a:solidFill>
                <a:latin typeface="+mn-lt"/>
                <a:ea typeface="+mn-ea"/>
                <a:cs typeface="+mn-cs"/>
              </a:endParaRPr>
            </a:p>
          </p:txBody>
        </p:sp>
        <p:sp>
          <p:nvSpPr>
            <p:cNvPr id="222" name="Freeform 12"/>
            <p:cNvSpPr>
              <a:spLocks noChangeAspect="1" noEditPoints="1"/>
            </p:cNvSpPr>
            <p:nvPr/>
          </p:nvSpPr>
          <p:spPr bwMode="auto">
            <a:xfrm>
              <a:off x="6558164" y="5996260"/>
              <a:ext cx="1289035" cy="867126"/>
            </a:xfrm>
            <a:custGeom>
              <a:avLst/>
              <a:gdLst>
                <a:gd name="T0" fmla="*/ 1036 w 1106"/>
                <a:gd name="T1" fmla="*/ 350 h 744"/>
                <a:gd name="T2" fmla="*/ 772 w 1106"/>
                <a:gd name="T3" fmla="*/ 472 h 744"/>
                <a:gd name="T4" fmla="*/ 736 w 1106"/>
                <a:gd name="T5" fmla="*/ 478 h 744"/>
                <a:gd name="T6" fmla="*/ 660 w 1106"/>
                <a:gd name="T7" fmla="*/ 472 h 744"/>
                <a:gd name="T8" fmla="*/ 638 w 1106"/>
                <a:gd name="T9" fmla="*/ 446 h 744"/>
                <a:gd name="T10" fmla="*/ 604 w 1106"/>
                <a:gd name="T11" fmla="*/ 424 h 744"/>
                <a:gd name="T12" fmla="*/ 848 w 1106"/>
                <a:gd name="T13" fmla="*/ 226 h 744"/>
                <a:gd name="T14" fmla="*/ 792 w 1106"/>
                <a:gd name="T15" fmla="*/ 92 h 744"/>
                <a:gd name="T16" fmla="*/ 738 w 1106"/>
                <a:gd name="T17" fmla="*/ 8 h 744"/>
                <a:gd name="T18" fmla="*/ 630 w 1106"/>
                <a:gd name="T19" fmla="*/ 26 h 744"/>
                <a:gd name="T20" fmla="*/ 604 w 1106"/>
                <a:gd name="T21" fmla="*/ 316 h 744"/>
                <a:gd name="T22" fmla="*/ 592 w 1106"/>
                <a:gd name="T23" fmla="*/ 350 h 744"/>
                <a:gd name="T24" fmla="*/ 544 w 1106"/>
                <a:gd name="T25" fmla="*/ 410 h 744"/>
                <a:gd name="T26" fmla="*/ 474 w 1106"/>
                <a:gd name="T27" fmla="*/ 432 h 744"/>
                <a:gd name="T28" fmla="*/ 430 w 1106"/>
                <a:gd name="T29" fmla="*/ 126 h 744"/>
                <a:gd name="T30" fmla="*/ 284 w 1106"/>
                <a:gd name="T31" fmla="*/ 108 h 744"/>
                <a:gd name="T32" fmla="*/ 182 w 1106"/>
                <a:gd name="T33" fmla="*/ 110 h 744"/>
                <a:gd name="T34" fmla="*/ 146 w 1106"/>
                <a:gd name="T35" fmla="*/ 214 h 744"/>
                <a:gd name="T36" fmla="*/ 384 w 1106"/>
                <a:gd name="T37" fmla="*/ 384 h 744"/>
                <a:gd name="T38" fmla="*/ 408 w 1106"/>
                <a:gd name="T39" fmla="*/ 412 h 744"/>
                <a:gd name="T40" fmla="*/ 438 w 1106"/>
                <a:gd name="T41" fmla="*/ 468 h 744"/>
                <a:gd name="T42" fmla="*/ 420 w 1106"/>
                <a:gd name="T43" fmla="*/ 504 h 744"/>
                <a:gd name="T44" fmla="*/ 414 w 1106"/>
                <a:gd name="T45" fmla="*/ 542 h 744"/>
                <a:gd name="T46" fmla="*/ 142 w 1106"/>
                <a:gd name="T47" fmla="*/ 426 h 744"/>
                <a:gd name="T48" fmla="*/ 136 w 1106"/>
                <a:gd name="T49" fmla="*/ 616 h 744"/>
                <a:gd name="T50" fmla="*/ 114 w 1106"/>
                <a:gd name="T51" fmla="*/ 620 h 744"/>
                <a:gd name="T52" fmla="*/ 2 w 1106"/>
                <a:gd name="T53" fmla="*/ 664 h 744"/>
                <a:gd name="T54" fmla="*/ 80 w 1106"/>
                <a:gd name="T55" fmla="*/ 736 h 744"/>
                <a:gd name="T56" fmla="*/ 246 w 1106"/>
                <a:gd name="T57" fmla="*/ 744 h 744"/>
                <a:gd name="T58" fmla="*/ 422 w 1106"/>
                <a:gd name="T59" fmla="*/ 592 h 744"/>
                <a:gd name="T60" fmla="*/ 446 w 1106"/>
                <a:gd name="T61" fmla="*/ 632 h 744"/>
                <a:gd name="T62" fmla="*/ 470 w 1106"/>
                <a:gd name="T63" fmla="*/ 652 h 744"/>
                <a:gd name="T64" fmla="*/ 480 w 1106"/>
                <a:gd name="T65" fmla="*/ 720 h 744"/>
                <a:gd name="T66" fmla="*/ 514 w 1106"/>
                <a:gd name="T67" fmla="*/ 728 h 744"/>
                <a:gd name="T68" fmla="*/ 546 w 1106"/>
                <a:gd name="T69" fmla="*/ 678 h 744"/>
                <a:gd name="T70" fmla="*/ 584 w 1106"/>
                <a:gd name="T71" fmla="*/ 672 h 744"/>
                <a:gd name="T72" fmla="*/ 620 w 1106"/>
                <a:gd name="T73" fmla="*/ 656 h 744"/>
                <a:gd name="T74" fmla="*/ 670 w 1106"/>
                <a:gd name="T75" fmla="*/ 744 h 744"/>
                <a:gd name="T76" fmla="*/ 720 w 1106"/>
                <a:gd name="T77" fmla="*/ 744 h 744"/>
                <a:gd name="T78" fmla="*/ 934 w 1106"/>
                <a:gd name="T79" fmla="*/ 706 h 744"/>
                <a:gd name="T80" fmla="*/ 656 w 1106"/>
                <a:gd name="T81" fmla="*/ 620 h 744"/>
                <a:gd name="T82" fmla="*/ 676 w 1106"/>
                <a:gd name="T83" fmla="*/ 574 h 744"/>
                <a:gd name="T84" fmla="*/ 746 w 1106"/>
                <a:gd name="T85" fmla="*/ 512 h 744"/>
                <a:gd name="T86" fmla="*/ 778 w 1106"/>
                <a:gd name="T87" fmla="*/ 504 h 744"/>
                <a:gd name="T88" fmla="*/ 1068 w 1106"/>
                <a:gd name="T89" fmla="*/ 512 h 744"/>
                <a:gd name="T90" fmla="*/ 1102 w 1106"/>
                <a:gd name="T91" fmla="*/ 414 h 744"/>
                <a:gd name="T92" fmla="*/ 592 w 1106"/>
                <a:gd name="T93" fmla="*/ 626 h 744"/>
                <a:gd name="T94" fmla="*/ 540 w 1106"/>
                <a:gd name="T95" fmla="*/ 638 h 744"/>
                <a:gd name="T96" fmla="*/ 490 w 1106"/>
                <a:gd name="T97" fmla="*/ 618 h 744"/>
                <a:gd name="T98" fmla="*/ 466 w 1106"/>
                <a:gd name="T99" fmla="*/ 590 h 744"/>
                <a:gd name="T100" fmla="*/ 454 w 1106"/>
                <a:gd name="T101" fmla="*/ 538 h 744"/>
                <a:gd name="T102" fmla="*/ 472 w 1106"/>
                <a:gd name="T103" fmla="*/ 488 h 744"/>
                <a:gd name="T104" fmla="*/ 502 w 1106"/>
                <a:gd name="T105" fmla="*/ 462 h 744"/>
                <a:gd name="T106" fmla="*/ 554 w 1106"/>
                <a:gd name="T107" fmla="*/ 452 h 744"/>
                <a:gd name="T108" fmla="*/ 604 w 1106"/>
                <a:gd name="T109" fmla="*/ 470 h 744"/>
                <a:gd name="T110" fmla="*/ 628 w 1106"/>
                <a:gd name="T111" fmla="*/ 498 h 744"/>
                <a:gd name="T112" fmla="*/ 640 w 1106"/>
                <a:gd name="T113" fmla="*/ 550 h 744"/>
                <a:gd name="T114" fmla="*/ 622 w 1106"/>
                <a:gd name="T115" fmla="*/ 600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06" h="744">
                  <a:moveTo>
                    <a:pt x="1102" y="414"/>
                  </a:moveTo>
                  <a:lnTo>
                    <a:pt x="982" y="434"/>
                  </a:lnTo>
                  <a:lnTo>
                    <a:pt x="1036" y="350"/>
                  </a:lnTo>
                  <a:lnTo>
                    <a:pt x="1026" y="344"/>
                  </a:lnTo>
                  <a:lnTo>
                    <a:pt x="958" y="440"/>
                  </a:lnTo>
                  <a:lnTo>
                    <a:pt x="772" y="472"/>
                  </a:lnTo>
                  <a:lnTo>
                    <a:pt x="886" y="292"/>
                  </a:lnTo>
                  <a:lnTo>
                    <a:pt x="874" y="284"/>
                  </a:lnTo>
                  <a:lnTo>
                    <a:pt x="736" y="478"/>
                  </a:lnTo>
                  <a:lnTo>
                    <a:pt x="668" y="490"/>
                  </a:lnTo>
                  <a:lnTo>
                    <a:pt x="668" y="490"/>
                  </a:lnTo>
                  <a:lnTo>
                    <a:pt x="660" y="472"/>
                  </a:lnTo>
                  <a:lnTo>
                    <a:pt x="648" y="456"/>
                  </a:lnTo>
                  <a:lnTo>
                    <a:pt x="648" y="456"/>
                  </a:lnTo>
                  <a:lnTo>
                    <a:pt x="638" y="446"/>
                  </a:lnTo>
                  <a:lnTo>
                    <a:pt x="628" y="438"/>
                  </a:lnTo>
                  <a:lnTo>
                    <a:pt x="616" y="430"/>
                  </a:lnTo>
                  <a:lnTo>
                    <a:pt x="604" y="424"/>
                  </a:lnTo>
                  <a:lnTo>
                    <a:pt x="626" y="358"/>
                  </a:lnTo>
                  <a:lnTo>
                    <a:pt x="856" y="240"/>
                  </a:lnTo>
                  <a:lnTo>
                    <a:pt x="848" y="226"/>
                  </a:lnTo>
                  <a:lnTo>
                    <a:pt x="636" y="326"/>
                  </a:lnTo>
                  <a:lnTo>
                    <a:pt x="694" y="142"/>
                  </a:lnTo>
                  <a:lnTo>
                    <a:pt x="792" y="92"/>
                  </a:lnTo>
                  <a:lnTo>
                    <a:pt x="786" y="80"/>
                  </a:lnTo>
                  <a:lnTo>
                    <a:pt x="702" y="120"/>
                  </a:lnTo>
                  <a:lnTo>
                    <a:pt x="738" y="8"/>
                  </a:lnTo>
                  <a:lnTo>
                    <a:pt x="718" y="0"/>
                  </a:lnTo>
                  <a:lnTo>
                    <a:pt x="676" y="116"/>
                  </a:lnTo>
                  <a:lnTo>
                    <a:pt x="630" y="26"/>
                  </a:lnTo>
                  <a:lnTo>
                    <a:pt x="620" y="32"/>
                  </a:lnTo>
                  <a:lnTo>
                    <a:pt x="668" y="138"/>
                  </a:lnTo>
                  <a:lnTo>
                    <a:pt x="604" y="316"/>
                  </a:lnTo>
                  <a:lnTo>
                    <a:pt x="506" y="126"/>
                  </a:lnTo>
                  <a:lnTo>
                    <a:pt x="492" y="134"/>
                  </a:lnTo>
                  <a:lnTo>
                    <a:pt x="592" y="350"/>
                  </a:lnTo>
                  <a:lnTo>
                    <a:pt x="568" y="412"/>
                  </a:lnTo>
                  <a:lnTo>
                    <a:pt x="568" y="412"/>
                  </a:lnTo>
                  <a:lnTo>
                    <a:pt x="544" y="410"/>
                  </a:lnTo>
                  <a:lnTo>
                    <a:pt x="520" y="414"/>
                  </a:lnTo>
                  <a:lnTo>
                    <a:pt x="496" y="420"/>
                  </a:lnTo>
                  <a:lnTo>
                    <a:pt x="474" y="432"/>
                  </a:lnTo>
                  <a:lnTo>
                    <a:pt x="432" y="386"/>
                  </a:lnTo>
                  <a:lnTo>
                    <a:pt x="446" y="128"/>
                  </a:lnTo>
                  <a:lnTo>
                    <a:pt x="430" y="126"/>
                  </a:lnTo>
                  <a:lnTo>
                    <a:pt x="410" y="362"/>
                  </a:lnTo>
                  <a:lnTo>
                    <a:pt x="278" y="218"/>
                  </a:lnTo>
                  <a:lnTo>
                    <a:pt x="284" y="108"/>
                  </a:lnTo>
                  <a:lnTo>
                    <a:pt x="272" y="106"/>
                  </a:lnTo>
                  <a:lnTo>
                    <a:pt x="262" y="200"/>
                  </a:lnTo>
                  <a:lnTo>
                    <a:pt x="182" y="110"/>
                  </a:lnTo>
                  <a:lnTo>
                    <a:pt x="166" y="124"/>
                  </a:lnTo>
                  <a:lnTo>
                    <a:pt x="246" y="218"/>
                  </a:lnTo>
                  <a:lnTo>
                    <a:pt x="146" y="214"/>
                  </a:lnTo>
                  <a:lnTo>
                    <a:pt x="146" y="228"/>
                  </a:lnTo>
                  <a:lnTo>
                    <a:pt x="262" y="238"/>
                  </a:lnTo>
                  <a:lnTo>
                    <a:pt x="384" y="384"/>
                  </a:lnTo>
                  <a:lnTo>
                    <a:pt x="172" y="374"/>
                  </a:lnTo>
                  <a:lnTo>
                    <a:pt x="170" y="390"/>
                  </a:lnTo>
                  <a:lnTo>
                    <a:pt x="408" y="412"/>
                  </a:lnTo>
                  <a:lnTo>
                    <a:pt x="446" y="458"/>
                  </a:lnTo>
                  <a:lnTo>
                    <a:pt x="446" y="458"/>
                  </a:lnTo>
                  <a:lnTo>
                    <a:pt x="438" y="468"/>
                  </a:lnTo>
                  <a:lnTo>
                    <a:pt x="430" y="480"/>
                  </a:lnTo>
                  <a:lnTo>
                    <a:pt x="424" y="490"/>
                  </a:lnTo>
                  <a:lnTo>
                    <a:pt x="420" y="504"/>
                  </a:lnTo>
                  <a:lnTo>
                    <a:pt x="416" y="516"/>
                  </a:lnTo>
                  <a:lnTo>
                    <a:pt x="414" y="528"/>
                  </a:lnTo>
                  <a:lnTo>
                    <a:pt x="414" y="542"/>
                  </a:lnTo>
                  <a:lnTo>
                    <a:pt x="414" y="554"/>
                  </a:lnTo>
                  <a:lnTo>
                    <a:pt x="360" y="566"/>
                  </a:lnTo>
                  <a:lnTo>
                    <a:pt x="142" y="426"/>
                  </a:lnTo>
                  <a:lnTo>
                    <a:pt x="134" y="440"/>
                  </a:lnTo>
                  <a:lnTo>
                    <a:pt x="326" y="574"/>
                  </a:lnTo>
                  <a:lnTo>
                    <a:pt x="136" y="616"/>
                  </a:lnTo>
                  <a:lnTo>
                    <a:pt x="44" y="556"/>
                  </a:lnTo>
                  <a:lnTo>
                    <a:pt x="38" y="566"/>
                  </a:lnTo>
                  <a:lnTo>
                    <a:pt x="114" y="620"/>
                  </a:lnTo>
                  <a:lnTo>
                    <a:pt x="0" y="646"/>
                  </a:lnTo>
                  <a:lnTo>
                    <a:pt x="0" y="650"/>
                  </a:lnTo>
                  <a:lnTo>
                    <a:pt x="2" y="664"/>
                  </a:lnTo>
                  <a:lnTo>
                    <a:pt x="124" y="644"/>
                  </a:lnTo>
                  <a:lnTo>
                    <a:pt x="68" y="728"/>
                  </a:lnTo>
                  <a:lnTo>
                    <a:pt x="80" y="736"/>
                  </a:lnTo>
                  <a:lnTo>
                    <a:pt x="146" y="640"/>
                  </a:lnTo>
                  <a:lnTo>
                    <a:pt x="334" y="606"/>
                  </a:lnTo>
                  <a:lnTo>
                    <a:pt x="246" y="744"/>
                  </a:lnTo>
                  <a:lnTo>
                    <a:pt x="268" y="744"/>
                  </a:lnTo>
                  <a:lnTo>
                    <a:pt x="370" y="600"/>
                  </a:lnTo>
                  <a:lnTo>
                    <a:pt x="422" y="592"/>
                  </a:lnTo>
                  <a:lnTo>
                    <a:pt x="422" y="592"/>
                  </a:lnTo>
                  <a:lnTo>
                    <a:pt x="432" y="612"/>
                  </a:lnTo>
                  <a:lnTo>
                    <a:pt x="446" y="632"/>
                  </a:lnTo>
                  <a:lnTo>
                    <a:pt x="446" y="632"/>
                  </a:lnTo>
                  <a:lnTo>
                    <a:pt x="458" y="644"/>
                  </a:lnTo>
                  <a:lnTo>
                    <a:pt x="470" y="652"/>
                  </a:lnTo>
                  <a:lnTo>
                    <a:pt x="482" y="660"/>
                  </a:lnTo>
                  <a:lnTo>
                    <a:pt x="496" y="668"/>
                  </a:lnTo>
                  <a:lnTo>
                    <a:pt x="480" y="720"/>
                  </a:lnTo>
                  <a:lnTo>
                    <a:pt x="434" y="744"/>
                  </a:lnTo>
                  <a:lnTo>
                    <a:pt x="520" y="744"/>
                  </a:lnTo>
                  <a:lnTo>
                    <a:pt x="514" y="728"/>
                  </a:lnTo>
                  <a:lnTo>
                    <a:pt x="532" y="676"/>
                  </a:lnTo>
                  <a:lnTo>
                    <a:pt x="532" y="676"/>
                  </a:lnTo>
                  <a:lnTo>
                    <a:pt x="546" y="678"/>
                  </a:lnTo>
                  <a:lnTo>
                    <a:pt x="558" y="676"/>
                  </a:lnTo>
                  <a:lnTo>
                    <a:pt x="572" y="674"/>
                  </a:lnTo>
                  <a:lnTo>
                    <a:pt x="584" y="672"/>
                  </a:lnTo>
                  <a:lnTo>
                    <a:pt x="596" y="668"/>
                  </a:lnTo>
                  <a:lnTo>
                    <a:pt x="608" y="662"/>
                  </a:lnTo>
                  <a:lnTo>
                    <a:pt x="620" y="656"/>
                  </a:lnTo>
                  <a:lnTo>
                    <a:pt x="632" y="648"/>
                  </a:lnTo>
                  <a:lnTo>
                    <a:pt x="672" y="692"/>
                  </a:lnTo>
                  <a:lnTo>
                    <a:pt x="670" y="744"/>
                  </a:lnTo>
                  <a:lnTo>
                    <a:pt x="692" y="744"/>
                  </a:lnTo>
                  <a:lnTo>
                    <a:pt x="696" y="718"/>
                  </a:lnTo>
                  <a:lnTo>
                    <a:pt x="720" y="744"/>
                  </a:lnTo>
                  <a:lnTo>
                    <a:pt x="762" y="744"/>
                  </a:lnTo>
                  <a:lnTo>
                    <a:pt x="720" y="696"/>
                  </a:lnTo>
                  <a:lnTo>
                    <a:pt x="934" y="706"/>
                  </a:lnTo>
                  <a:lnTo>
                    <a:pt x="934" y="690"/>
                  </a:lnTo>
                  <a:lnTo>
                    <a:pt x="696" y="668"/>
                  </a:lnTo>
                  <a:lnTo>
                    <a:pt x="656" y="620"/>
                  </a:lnTo>
                  <a:lnTo>
                    <a:pt x="656" y="620"/>
                  </a:lnTo>
                  <a:lnTo>
                    <a:pt x="668" y="598"/>
                  </a:lnTo>
                  <a:lnTo>
                    <a:pt x="676" y="574"/>
                  </a:lnTo>
                  <a:lnTo>
                    <a:pt x="680" y="550"/>
                  </a:lnTo>
                  <a:lnTo>
                    <a:pt x="678" y="526"/>
                  </a:lnTo>
                  <a:lnTo>
                    <a:pt x="746" y="512"/>
                  </a:lnTo>
                  <a:lnTo>
                    <a:pt x="962" y="652"/>
                  </a:lnTo>
                  <a:lnTo>
                    <a:pt x="972" y="640"/>
                  </a:lnTo>
                  <a:lnTo>
                    <a:pt x="778" y="504"/>
                  </a:lnTo>
                  <a:lnTo>
                    <a:pt x="968" y="464"/>
                  </a:lnTo>
                  <a:lnTo>
                    <a:pt x="1060" y="524"/>
                  </a:lnTo>
                  <a:lnTo>
                    <a:pt x="1068" y="512"/>
                  </a:lnTo>
                  <a:lnTo>
                    <a:pt x="990" y="458"/>
                  </a:lnTo>
                  <a:lnTo>
                    <a:pt x="1106" y="434"/>
                  </a:lnTo>
                  <a:lnTo>
                    <a:pt x="1102" y="414"/>
                  </a:lnTo>
                  <a:close/>
                  <a:moveTo>
                    <a:pt x="608" y="614"/>
                  </a:moveTo>
                  <a:lnTo>
                    <a:pt x="608" y="614"/>
                  </a:lnTo>
                  <a:lnTo>
                    <a:pt x="592" y="626"/>
                  </a:lnTo>
                  <a:lnTo>
                    <a:pt x="576" y="632"/>
                  </a:lnTo>
                  <a:lnTo>
                    <a:pt x="558" y="636"/>
                  </a:lnTo>
                  <a:lnTo>
                    <a:pt x="540" y="638"/>
                  </a:lnTo>
                  <a:lnTo>
                    <a:pt x="522" y="634"/>
                  </a:lnTo>
                  <a:lnTo>
                    <a:pt x="506" y="628"/>
                  </a:lnTo>
                  <a:lnTo>
                    <a:pt x="490" y="618"/>
                  </a:lnTo>
                  <a:lnTo>
                    <a:pt x="476" y="606"/>
                  </a:lnTo>
                  <a:lnTo>
                    <a:pt x="476" y="606"/>
                  </a:lnTo>
                  <a:lnTo>
                    <a:pt x="466" y="590"/>
                  </a:lnTo>
                  <a:lnTo>
                    <a:pt x="458" y="574"/>
                  </a:lnTo>
                  <a:lnTo>
                    <a:pt x="454" y="556"/>
                  </a:lnTo>
                  <a:lnTo>
                    <a:pt x="454" y="538"/>
                  </a:lnTo>
                  <a:lnTo>
                    <a:pt x="456" y="520"/>
                  </a:lnTo>
                  <a:lnTo>
                    <a:pt x="464" y="504"/>
                  </a:lnTo>
                  <a:lnTo>
                    <a:pt x="472" y="488"/>
                  </a:lnTo>
                  <a:lnTo>
                    <a:pt x="486" y="474"/>
                  </a:lnTo>
                  <a:lnTo>
                    <a:pt x="486" y="474"/>
                  </a:lnTo>
                  <a:lnTo>
                    <a:pt x="502" y="462"/>
                  </a:lnTo>
                  <a:lnTo>
                    <a:pt x="518" y="456"/>
                  </a:lnTo>
                  <a:lnTo>
                    <a:pt x="536" y="452"/>
                  </a:lnTo>
                  <a:lnTo>
                    <a:pt x="554" y="452"/>
                  </a:lnTo>
                  <a:lnTo>
                    <a:pt x="572" y="454"/>
                  </a:lnTo>
                  <a:lnTo>
                    <a:pt x="588" y="460"/>
                  </a:lnTo>
                  <a:lnTo>
                    <a:pt x="604" y="470"/>
                  </a:lnTo>
                  <a:lnTo>
                    <a:pt x="618" y="482"/>
                  </a:lnTo>
                  <a:lnTo>
                    <a:pt x="618" y="482"/>
                  </a:lnTo>
                  <a:lnTo>
                    <a:pt x="628" y="498"/>
                  </a:lnTo>
                  <a:lnTo>
                    <a:pt x="636" y="516"/>
                  </a:lnTo>
                  <a:lnTo>
                    <a:pt x="640" y="532"/>
                  </a:lnTo>
                  <a:lnTo>
                    <a:pt x="640" y="550"/>
                  </a:lnTo>
                  <a:lnTo>
                    <a:pt x="638" y="568"/>
                  </a:lnTo>
                  <a:lnTo>
                    <a:pt x="630" y="586"/>
                  </a:lnTo>
                  <a:lnTo>
                    <a:pt x="622" y="600"/>
                  </a:lnTo>
                  <a:lnTo>
                    <a:pt x="608" y="614"/>
                  </a:lnTo>
                  <a:lnTo>
                    <a:pt x="608" y="614"/>
                  </a:lnTo>
                  <a:close/>
                </a:path>
              </a:pathLst>
            </a:custGeom>
            <a:solidFill>
              <a:srgbClr val="FEFFFF">
                <a:alpha val="4000"/>
              </a:srgbClr>
            </a:solidFill>
            <a:ln>
              <a:solidFill>
                <a:srgbClr val="FEFFFF">
                  <a:alpha val="13000"/>
                </a:srgbClr>
              </a:solidFill>
            </a:ln>
            <a:effectLst>
              <a:glow rad="101600">
                <a:srgbClr val="FEFFFF">
                  <a:alpha val="13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23" name="Freeform 16"/>
            <p:cNvSpPr>
              <a:spLocks noChangeAspect="1"/>
            </p:cNvSpPr>
            <p:nvPr/>
          </p:nvSpPr>
          <p:spPr bwMode="auto">
            <a:xfrm>
              <a:off x="8126715" y="6307559"/>
              <a:ext cx="976330" cy="550441"/>
            </a:xfrm>
            <a:custGeom>
              <a:avLst/>
              <a:gdLst>
                <a:gd name="T0" fmla="*/ 962 w 972"/>
                <a:gd name="T1" fmla="*/ 344 h 548"/>
                <a:gd name="T2" fmla="*/ 860 w 972"/>
                <a:gd name="T3" fmla="*/ 232 h 548"/>
                <a:gd name="T4" fmla="*/ 972 w 972"/>
                <a:gd name="T5" fmla="*/ 210 h 548"/>
                <a:gd name="T6" fmla="*/ 954 w 972"/>
                <a:gd name="T7" fmla="*/ 122 h 548"/>
                <a:gd name="T8" fmla="*/ 854 w 972"/>
                <a:gd name="T9" fmla="*/ 200 h 548"/>
                <a:gd name="T10" fmla="*/ 834 w 972"/>
                <a:gd name="T11" fmla="*/ 98 h 548"/>
                <a:gd name="T12" fmla="*/ 742 w 972"/>
                <a:gd name="T13" fmla="*/ 320 h 548"/>
                <a:gd name="T14" fmla="*/ 714 w 972"/>
                <a:gd name="T15" fmla="*/ 122 h 548"/>
                <a:gd name="T16" fmla="*/ 636 w 972"/>
                <a:gd name="T17" fmla="*/ 434 h 548"/>
                <a:gd name="T18" fmla="*/ 614 w 972"/>
                <a:gd name="T19" fmla="*/ 422 h 548"/>
                <a:gd name="T20" fmla="*/ 576 w 972"/>
                <a:gd name="T21" fmla="*/ 412 h 548"/>
                <a:gd name="T22" fmla="*/ 552 w 972"/>
                <a:gd name="T23" fmla="*/ 412 h 548"/>
                <a:gd name="T24" fmla="*/ 502 w 972"/>
                <a:gd name="T25" fmla="*/ 312 h 548"/>
                <a:gd name="T26" fmla="*/ 588 w 972"/>
                <a:gd name="T27" fmla="*/ 100 h 548"/>
                <a:gd name="T28" fmla="*/ 440 w 972"/>
                <a:gd name="T29" fmla="*/ 132 h 548"/>
                <a:gd name="T30" fmla="*/ 478 w 972"/>
                <a:gd name="T31" fmla="*/ 24 h 548"/>
                <a:gd name="T32" fmla="*/ 394 w 972"/>
                <a:gd name="T33" fmla="*/ 0 h 548"/>
                <a:gd name="T34" fmla="*/ 410 w 972"/>
                <a:gd name="T35" fmla="*/ 124 h 548"/>
                <a:gd name="T36" fmla="*/ 312 w 972"/>
                <a:gd name="T37" fmla="*/ 88 h 548"/>
                <a:gd name="T38" fmla="*/ 458 w 972"/>
                <a:gd name="T39" fmla="*/ 278 h 548"/>
                <a:gd name="T40" fmla="*/ 272 w 972"/>
                <a:gd name="T41" fmla="*/ 204 h 548"/>
                <a:gd name="T42" fmla="*/ 502 w 972"/>
                <a:gd name="T43" fmla="*/ 426 h 548"/>
                <a:gd name="T44" fmla="*/ 490 w 972"/>
                <a:gd name="T45" fmla="*/ 432 h 548"/>
                <a:gd name="T46" fmla="*/ 470 w 972"/>
                <a:gd name="T47" fmla="*/ 448 h 548"/>
                <a:gd name="T48" fmla="*/ 452 w 972"/>
                <a:gd name="T49" fmla="*/ 468 h 548"/>
                <a:gd name="T50" fmla="*/ 440 w 972"/>
                <a:gd name="T51" fmla="*/ 490 h 548"/>
                <a:gd name="T52" fmla="*/ 332 w 972"/>
                <a:gd name="T53" fmla="*/ 482 h 548"/>
                <a:gd name="T54" fmla="*/ 190 w 972"/>
                <a:gd name="T55" fmla="*/ 302 h 548"/>
                <a:gd name="T56" fmla="*/ 142 w 972"/>
                <a:gd name="T57" fmla="*/ 446 h 548"/>
                <a:gd name="T58" fmla="*/ 70 w 972"/>
                <a:gd name="T59" fmla="*/ 360 h 548"/>
                <a:gd name="T60" fmla="*/ 2 w 972"/>
                <a:gd name="T61" fmla="*/ 420 h 548"/>
                <a:gd name="T62" fmla="*/ 0 w 972"/>
                <a:gd name="T63" fmla="*/ 440 h 548"/>
                <a:gd name="T64" fmla="*/ 34 w 972"/>
                <a:gd name="T65" fmla="*/ 526 h 548"/>
                <a:gd name="T66" fmla="*/ 142 w 972"/>
                <a:gd name="T67" fmla="*/ 472 h 548"/>
                <a:gd name="T68" fmla="*/ 214 w 972"/>
                <a:gd name="T69" fmla="*/ 548 h 548"/>
                <a:gd name="T70" fmla="*/ 310 w 972"/>
                <a:gd name="T71" fmla="*/ 512 h 548"/>
                <a:gd name="T72" fmla="*/ 428 w 972"/>
                <a:gd name="T73" fmla="*/ 538 h 548"/>
                <a:gd name="T74" fmla="*/ 464 w 972"/>
                <a:gd name="T75" fmla="*/ 548 h 548"/>
                <a:gd name="T76" fmla="*/ 466 w 972"/>
                <a:gd name="T77" fmla="*/ 532 h 548"/>
                <a:gd name="T78" fmla="*/ 474 w 972"/>
                <a:gd name="T79" fmla="*/ 504 h 548"/>
                <a:gd name="T80" fmla="*/ 492 w 972"/>
                <a:gd name="T81" fmla="*/ 478 h 548"/>
                <a:gd name="T82" fmla="*/ 516 w 972"/>
                <a:gd name="T83" fmla="*/ 460 h 548"/>
                <a:gd name="T84" fmla="*/ 532 w 972"/>
                <a:gd name="T85" fmla="*/ 454 h 548"/>
                <a:gd name="T86" fmla="*/ 570 w 972"/>
                <a:gd name="T87" fmla="*/ 450 h 548"/>
                <a:gd name="T88" fmla="*/ 606 w 972"/>
                <a:gd name="T89" fmla="*/ 460 h 548"/>
                <a:gd name="T90" fmla="*/ 634 w 972"/>
                <a:gd name="T91" fmla="*/ 482 h 548"/>
                <a:gd name="T92" fmla="*/ 654 w 972"/>
                <a:gd name="T93" fmla="*/ 516 h 548"/>
                <a:gd name="T94" fmla="*/ 658 w 972"/>
                <a:gd name="T95" fmla="*/ 532 h 548"/>
                <a:gd name="T96" fmla="*/ 696 w 972"/>
                <a:gd name="T97" fmla="*/ 548 h 548"/>
                <a:gd name="T98" fmla="*/ 694 w 972"/>
                <a:gd name="T99" fmla="*/ 526 h 548"/>
                <a:gd name="T100" fmla="*/ 690 w 972"/>
                <a:gd name="T101" fmla="*/ 504 h 548"/>
                <a:gd name="T102" fmla="*/ 680 w 972"/>
                <a:gd name="T103" fmla="*/ 480 h 548"/>
                <a:gd name="T104" fmla="*/ 664 w 972"/>
                <a:gd name="T105" fmla="*/ 458 h 548"/>
                <a:gd name="T106" fmla="*/ 962 w 972"/>
                <a:gd name="T107" fmla="*/ 360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2" h="548">
                  <a:moveTo>
                    <a:pt x="962" y="360"/>
                  </a:moveTo>
                  <a:lnTo>
                    <a:pt x="962" y="344"/>
                  </a:lnTo>
                  <a:lnTo>
                    <a:pt x="756" y="352"/>
                  </a:lnTo>
                  <a:lnTo>
                    <a:pt x="860" y="232"/>
                  </a:lnTo>
                  <a:lnTo>
                    <a:pt x="972" y="222"/>
                  </a:lnTo>
                  <a:lnTo>
                    <a:pt x="972" y="210"/>
                  </a:lnTo>
                  <a:lnTo>
                    <a:pt x="874" y="214"/>
                  </a:lnTo>
                  <a:lnTo>
                    <a:pt x="954" y="122"/>
                  </a:lnTo>
                  <a:lnTo>
                    <a:pt x="940" y="108"/>
                  </a:lnTo>
                  <a:lnTo>
                    <a:pt x="854" y="200"/>
                  </a:lnTo>
                  <a:lnTo>
                    <a:pt x="846" y="98"/>
                  </a:lnTo>
                  <a:lnTo>
                    <a:pt x="834" y="98"/>
                  </a:lnTo>
                  <a:lnTo>
                    <a:pt x="838" y="218"/>
                  </a:lnTo>
                  <a:lnTo>
                    <a:pt x="742" y="320"/>
                  </a:lnTo>
                  <a:lnTo>
                    <a:pt x="728" y="122"/>
                  </a:lnTo>
                  <a:lnTo>
                    <a:pt x="714" y="122"/>
                  </a:lnTo>
                  <a:lnTo>
                    <a:pt x="720" y="344"/>
                  </a:lnTo>
                  <a:lnTo>
                    <a:pt x="636" y="434"/>
                  </a:lnTo>
                  <a:lnTo>
                    <a:pt x="636" y="434"/>
                  </a:lnTo>
                  <a:lnTo>
                    <a:pt x="614" y="422"/>
                  </a:lnTo>
                  <a:lnTo>
                    <a:pt x="590" y="414"/>
                  </a:lnTo>
                  <a:lnTo>
                    <a:pt x="576" y="412"/>
                  </a:lnTo>
                  <a:lnTo>
                    <a:pt x="564" y="412"/>
                  </a:lnTo>
                  <a:lnTo>
                    <a:pt x="552" y="412"/>
                  </a:lnTo>
                  <a:lnTo>
                    <a:pt x="538" y="414"/>
                  </a:lnTo>
                  <a:lnTo>
                    <a:pt x="502" y="312"/>
                  </a:lnTo>
                  <a:lnTo>
                    <a:pt x="602" y="108"/>
                  </a:lnTo>
                  <a:lnTo>
                    <a:pt x="588" y="100"/>
                  </a:lnTo>
                  <a:lnTo>
                    <a:pt x="492" y="282"/>
                  </a:lnTo>
                  <a:lnTo>
                    <a:pt x="440" y="132"/>
                  </a:lnTo>
                  <a:lnTo>
                    <a:pt x="488" y="30"/>
                  </a:lnTo>
                  <a:lnTo>
                    <a:pt x="478" y="24"/>
                  </a:lnTo>
                  <a:lnTo>
                    <a:pt x="432" y="112"/>
                  </a:lnTo>
                  <a:lnTo>
                    <a:pt x="394" y="0"/>
                  </a:lnTo>
                  <a:lnTo>
                    <a:pt x="374" y="6"/>
                  </a:lnTo>
                  <a:lnTo>
                    <a:pt x="410" y="124"/>
                  </a:lnTo>
                  <a:lnTo>
                    <a:pt x="318" y="78"/>
                  </a:lnTo>
                  <a:lnTo>
                    <a:pt x="312" y="88"/>
                  </a:lnTo>
                  <a:lnTo>
                    <a:pt x="416" y="144"/>
                  </a:lnTo>
                  <a:lnTo>
                    <a:pt x="458" y="278"/>
                  </a:lnTo>
                  <a:lnTo>
                    <a:pt x="278" y="192"/>
                  </a:lnTo>
                  <a:lnTo>
                    <a:pt x="272" y="204"/>
                  </a:lnTo>
                  <a:lnTo>
                    <a:pt x="466" y="308"/>
                  </a:lnTo>
                  <a:lnTo>
                    <a:pt x="502" y="426"/>
                  </a:lnTo>
                  <a:lnTo>
                    <a:pt x="502" y="426"/>
                  </a:lnTo>
                  <a:lnTo>
                    <a:pt x="490" y="432"/>
                  </a:lnTo>
                  <a:lnTo>
                    <a:pt x="480" y="440"/>
                  </a:lnTo>
                  <a:lnTo>
                    <a:pt x="470" y="448"/>
                  </a:lnTo>
                  <a:lnTo>
                    <a:pt x="460" y="458"/>
                  </a:lnTo>
                  <a:lnTo>
                    <a:pt x="452" y="468"/>
                  </a:lnTo>
                  <a:lnTo>
                    <a:pt x="446" y="478"/>
                  </a:lnTo>
                  <a:lnTo>
                    <a:pt x="440" y="490"/>
                  </a:lnTo>
                  <a:lnTo>
                    <a:pt x="434" y="502"/>
                  </a:lnTo>
                  <a:lnTo>
                    <a:pt x="332" y="482"/>
                  </a:lnTo>
                  <a:lnTo>
                    <a:pt x="202" y="294"/>
                  </a:lnTo>
                  <a:lnTo>
                    <a:pt x="190" y="302"/>
                  </a:lnTo>
                  <a:lnTo>
                    <a:pt x="298" y="476"/>
                  </a:lnTo>
                  <a:lnTo>
                    <a:pt x="142" y="446"/>
                  </a:lnTo>
                  <a:lnTo>
                    <a:pt x="80" y="354"/>
                  </a:lnTo>
                  <a:lnTo>
                    <a:pt x="70" y="360"/>
                  </a:lnTo>
                  <a:lnTo>
                    <a:pt x="120" y="442"/>
                  </a:lnTo>
                  <a:lnTo>
                    <a:pt x="2" y="420"/>
                  </a:lnTo>
                  <a:lnTo>
                    <a:pt x="0" y="426"/>
                  </a:lnTo>
                  <a:lnTo>
                    <a:pt x="0" y="440"/>
                  </a:lnTo>
                  <a:lnTo>
                    <a:pt x="120" y="468"/>
                  </a:lnTo>
                  <a:lnTo>
                    <a:pt x="34" y="526"/>
                  </a:lnTo>
                  <a:lnTo>
                    <a:pt x="40" y="536"/>
                  </a:lnTo>
                  <a:lnTo>
                    <a:pt x="142" y="472"/>
                  </a:lnTo>
                  <a:lnTo>
                    <a:pt x="280" y="504"/>
                  </a:lnTo>
                  <a:lnTo>
                    <a:pt x="214" y="548"/>
                  </a:lnTo>
                  <a:lnTo>
                    <a:pt x="250" y="548"/>
                  </a:lnTo>
                  <a:lnTo>
                    <a:pt x="310" y="512"/>
                  </a:lnTo>
                  <a:lnTo>
                    <a:pt x="428" y="538"/>
                  </a:lnTo>
                  <a:lnTo>
                    <a:pt x="428" y="538"/>
                  </a:lnTo>
                  <a:lnTo>
                    <a:pt x="426" y="548"/>
                  </a:lnTo>
                  <a:lnTo>
                    <a:pt x="464" y="548"/>
                  </a:lnTo>
                  <a:lnTo>
                    <a:pt x="464" y="548"/>
                  </a:lnTo>
                  <a:lnTo>
                    <a:pt x="466" y="532"/>
                  </a:lnTo>
                  <a:lnTo>
                    <a:pt x="468" y="518"/>
                  </a:lnTo>
                  <a:lnTo>
                    <a:pt x="474" y="504"/>
                  </a:lnTo>
                  <a:lnTo>
                    <a:pt x="482" y="490"/>
                  </a:lnTo>
                  <a:lnTo>
                    <a:pt x="492" y="478"/>
                  </a:lnTo>
                  <a:lnTo>
                    <a:pt x="504" y="468"/>
                  </a:lnTo>
                  <a:lnTo>
                    <a:pt x="516" y="460"/>
                  </a:lnTo>
                  <a:lnTo>
                    <a:pt x="532" y="454"/>
                  </a:lnTo>
                  <a:lnTo>
                    <a:pt x="532" y="454"/>
                  </a:lnTo>
                  <a:lnTo>
                    <a:pt x="550" y="450"/>
                  </a:lnTo>
                  <a:lnTo>
                    <a:pt x="570" y="450"/>
                  </a:lnTo>
                  <a:lnTo>
                    <a:pt x="588" y="454"/>
                  </a:lnTo>
                  <a:lnTo>
                    <a:pt x="606" y="460"/>
                  </a:lnTo>
                  <a:lnTo>
                    <a:pt x="622" y="470"/>
                  </a:lnTo>
                  <a:lnTo>
                    <a:pt x="634" y="482"/>
                  </a:lnTo>
                  <a:lnTo>
                    <a:pt x="646" y="498"/>
                  </a:lnTo>
                  <a:lnTo>
                    <a:pt x="654" y="516"/>
                  </a:lnTo>
                  <a:lnTo>
                    <a:pt x="654" y="516"/>
                  </a:lnTo>
                  <a:lnTo>
                    <a:pt x="658" y="532"/>
                  </a:lnTo>
                  <a:lnTo>
                    <a:pt x="658" y="548"/>
                  </a:lnTo>
                  <a:lnTo>
                    <a:pt x="696" y="548"/>
                  </a:lnTo>
                  <a:lnTo>
                    <a:pt x="696" y="548"/>
                  </a:lnTo>
                  <a:lnTo>
                    <a:pt x="694" y="526"/>
                  </a:lnTo>
                  <a:lnTo>
                    <a:pt x="690" y="504"/>
                  </a:lnTo>
                  <a:lnTo>
                    <a:pt x="690" y="504"/>
                  </a:lnTo>
                  <a:lnTo>
                    <a:pt x="686" y="492"/>
                  </a:lnTo>
                  <a:lnTo>
                    <a:pt x="680" y="480"/>
                  </a:lnTo>
                  <a:lnTo>
                    <a:pt x="672" y="470"/>
                  </a:lnTo>
                  <a:lnTo>
                    <a:pt x="664" y="458"/>
                  </a:lnTo>
                  <a:lnTo>
                    <a:pt x="736" y="376"/>
                  </a:lnTo>
                  <a:lnTo>
                    <a:pt x="962" y="360"/>
                  </a:lnTo>
                  <a:close/>
                </a:path>
              </a:pathLst>
            </a:custGeom>
            <a:solidFill>
              <a:srgbClr val="FEFFFF">
                <a:alpha val="76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504721" y="292814"/>
            <a:ext cx="3562557" cy="400606"/>
          </a:xfrm>
          <a:prstGeom prst="rect">
            <a:avLst/>
          </a:prstGeom>
        </p:spPr>
        <p:txBody>
          <a:bodyPr vert="horz" lIns="43105" tIns="21552" rIns="43105" bIns="21552" rtlCol="0" anchor="ctr">
            <a:no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4722" y="783190"/>
            <a:ext cx="3562556" cy="1755623"/>
          </a:xfrm>
          <a:prstGeom prst="rect">
            <a:avLst/>
          </a:prstGeom>
        </p:spPr>
        <p:txBody>
          <a:bodyPr vert="horz" lIns="43105" tIns="21552" rIns="43105" bIns="21552"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2"/>
          </p:nvPr>
        </p:nvSpPr>
        <p:spPr>
          <a:xfrm>
            <a:off x="3218672" y="2579118"/>
            <a:ext cx="1066800" cy="158221"/>
          </a:xfrm>
          <a:prstGeom prst="rect">
            <a:avLst/>
          </a:prstGeom>
        </p:spPr>
        <p:txBody>
          <a:bodyPr vert="horz" lIns="43105" tIns="21552" rIns="43105" bIns="21552" rtlCol="0" anchor="b"/>
          <a:lstStyle>
            <a:lvl1pPr algn="r">
              <a:defRPr sz="400">
                <a:solidFill>
                  <a:schemeClr val="tx1">
                    <a:tint val="75000"/>
                  </a:schemeClr>
                </a:solidFill>
              </a:defRPr>
            </a:lvl1pPr>
          </a:lstStyle>
          <a:p>
            <a:fld id="{D5331348-D748-47DC-9C0B-CC026149C432}" type="datetimeFigureOut">
              <a:rPr kumimoji="1" lang="ja-JP" altLang="en-US" smtClean="0"/>
              <a:pPr/>
              <a:t>2013/1/11</a:t>
            </a:fld>
            <a:endParaRPr kumimoji="1" lang="ja-JP" altLang="en-US"/>
          </a:p>
        </p:txBody>
      </p:sp>
      <p:sp>
        <p:nvSpPr>
          <p:cNvPr id="5" name="Footer Placeholder 4"/>
          <p:cNvSpPr>
            <a:spLocks noGrp="1"/>
          </p:cNvSpPr>
          <p:nvPr>
            <p:ph type="ftr" sz="quarter" idx="3"/>
          </p:nvPr>
        </p:nvSpPr>
        <p:spPr>
          <a:xfrm>
            <a:off x="590472" y="2579118"/>
            <a:ext cx="2628200" cy="158221"/>
          </a:xfrm>
          <a:prstGeom prst="rect">
            <a:avLst/>
          </a:prstGeom>
        </p:spPr>
        <p:txBody>
          <a:bodyPr vert="horz" lIns="43105" tIns="21552" rIns="43105" bIns="21552" rtlCol="0" anchor="b"/>
          <a:lstStyle>
            <a:lvl1pPr algn="l">
              <a:defRPr sz="4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286329" y="2579118"/>
            <a:ext cx="304144" cy="158221"/>
          </a:xfrm>
          <a:prstGeom prst="rect">
            <a:avLst/>
          </a:prstGeom>
        </p:spPr>
        <p:txBody>
          <a:bodyPr vert="horz" lIns="43105" tIns="21552" rIns="43105" bIns="21552" rtlCol="0" anchor="b"/>
          <a:lstStyle>
            <a:lvl1pPr algn="l">
              <a:defRPr sz="800">
                <a:solidFill>
                  <a:schemeClr val="tx1">
                    <a:tint val="75000"/>
                  </a:schemeClr>
                </a:solidFill>
              </a:defRPr>
            </a:lvl1pPr>
          </a:lstStyle>
          <a:p>
            <a:fld id="{97F1076D-6D72-4081-B6E2-0B681D2E1078}" type="slidenum">
              <a:rPr kumimoji="1" lang="ja-JP" altLang="en-US" smtClean="0"/>
              <a:pPr/>
              <a:t>‹#›</a:t>
            </a:fld>
            <a:endParaRPr kumimoji="1" lang="ja-JP" altLang="en-US"/>
          </a:p>
        </p:txBody>
      </p:sp>
    </p:spTree>
  </p:cSld>
  <p:clrMap bg1="dk1" tx1="lt1" bg2="dk2" tx2="lt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defTabSz="215524" rtl="0" eaLnBrk="1" latinLnBrk="0" hangingPunct="1">
        <a:spcBef>
          <a:spcPct val="0"/>
        </a:spcBef>
        <a:buNone/>
        <a:defRPr kumimoji="1" sz="1500" kern="1200">
          <a:solidFill>
            <a:schemeClr val="tx1"/>
          </a:solidFill>
          <a:latin typeface="+mj-lt"/>
          <a:ea typeface="+mj-ea"/>
          <a:cs typeface="Trebuchet M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161643" indent="-161643" algn="l" defTabSz="215524" rtl="0" eaLnBrk="1" latinLnBrk="0" hangingPunct="1">
        <a:spcBef>
          <a:spcPct val="20000"/>
        </a:spcBef>
        <a:spcAft>
          <a:spcPts val="283"/>
        </a:spcAft>
        <a:buClr>
          <a:schemeClr val="tx2"/>
        </a:buClr>
        <a:buFont typeface="Wingdings 2" charset="2"/>
        <a:buChar char=""/>
        <a:defRPr kumimoji="1" sz="800" kern="1200">
          <a:solidFill>
            <a:schemeClr val="tx1"/>
          </a:solidFill>
          <a:latin typeface="+mn-lt"/>
          <a:ea typeface="+mn-ea"/>
          <a:cs typeface="+mn-cs"/>
        </a:defRPr>
      </a:lvl1pPr>
      <a:lvl2pPr marL="350227" indent="-134703" algn="l" defTabSz="215524" rtl="0" eaLnBrk="1" latinLnBrk="0" hangingPunct="1">
        <a:spcBef>
          <a:spcPct val="20000"/>
        </a:spcBef>
        <a:spcAft>
          <a:spcPts val="283"/>
        </a:spcAft>
        <a:buClr>
          <a:schemeClr val="tx2"/>
        </a:buClr>
        <a:buFont typeface="Wingdings 2" charset="2"/>
        <a:buChar char=""/>
        <a:defRPr kumimoji="1" sz="800" kern="1200">
          <a:solidFill>
            <a:schemeClr val="tx1"/>
          </a:solidFill>
          <a:latin typeface="+mn-lt"/>
          <a:ea typeface="+mn-ea"/>
          <a:cs typeface="+mn-cs"/>
        </a:defRPr>
      </a:lvl2pPr>
      <a:lvl3pPr marL="538810" indent="-107762" algn="l" defTabSz="215524" rtl="0" eaLnBrk="1" latinLnBrk="0" hangingPunct="1">
        <a:spcBef>
          <a:spcPct val="20000"/>
        </a:spcBef>
        <a:spcAft>
          <a:spcPts val="283"/>
        </a:spcAft>
        <a:buClr>
          <a:schemeClr val="tx2"/>
        </a:buClr>
        <a:buFont typeface="Wingdings 2" charset="2"/>
        <a:buChar char=""/>
        <a:defRPr kumimoji="1" sz="700" kern="1200">
          <a:solidFill>
            <a:schemeClr val="tx1"/>
          </a:solidFill>
          <a:latin typeface="+mn-lt"/>
          <a:ea typeface="+mn-ea"/>
          <a:cs typeface="+mn-cs"/>
        </a:defRPr>
      </a:lvl3pPr>
      <a:lvl4pPr marL="754334" indent="-107762" algn="l" defTabSz="215524" rtl="0" eaLnBrk="1" latinLnBrk="0" hangingPunct="1">
        <a:spcBef>
          <a:spcPct val="20000"/>
        </a:spcBef>
        <a:spcAft>
          <a:spcPts val="283"/>
        </a:spcAft>
        <a:buClr>
          <a:schemeClr val="tx2"/>
        </a:buClr>
        <a:buFont typeface="Wingdings 2" charset="2"/>
        <a:buChar char=""/>
        <a:defRPr kumimoji="1" sz="600" kern="1200">
          <a:solidFill>
            <a:schemeClr val="tx1"/>
          </a:solidFill>
          <a:latin typeface="+mn-lt"/>
          <a:ea typeface="+mn-ea"/>
          <a:cs typeface="+mn-cs"/>
        </a:defRPr>
      </a:lvl4pPr>
      <a:lvl5pPr marL="969858" indent="-107762" algn="l" defTabSz="215524" rtl="0" eaLnBrk="1" latinLnBrk="0" hangingPunct="1">
        <a:spcBef>
          <a:spcPct val="20000"/>
        </a:spcBef>
        <a:spcAft>
          <a:spcPts val="283"/>
        </a:spcAft>
        <a:buClr>
          <a:schemeClr val="tx2"/>
        </a:buClr>
        <a:buFont typeface="Wingdings 2" charset="2"/>
        <a:buChar char=""/>
        <a:defRPr kumimoji="1" sz="600" kern="1200">
          <a:solidFill>
            <a:schemeClr val="tx1"/>
          </a:solidFill>
          <a:latin typeface="+mn-lt"/>
          <a:ea typeface="+mn-ea"/>
          <a:cs typeface="+mn-cs"/>
        </a:defRPr>
      </a:lvl5pPr>
      <a:lvl6pPr marL="1185382" indent="-107762" algn="l" defTabSz="215524" rtl="0" eaLnBrk="1" latinLnBrk="0" hangingPunct="1">
        <a:spcBef>
          <a:spcPct val="20000"/>
        </a:spcBef>
        <a:buFont typeface="Arial"/>
        <a:buChar char="•"/>
        <a:defRPr kumimoji="1" sz="900" kern="1200">
          <a:solidFill>
            <a:schemeClr val="tx1"/>
          </a:solidFill>
          <a:latin typeface="+mn-lt"/>
          <a:ea typeface="+mn-ea"/>
          <a:cs typeface="+mn-cs"/>
        </a:defRPr>
      </a:lvl6pPr>
      <a:lvl7pPr marL="1400907" indent="-107762" algn="l" defTabSz="215524" rtl="0" eaLnBrk="1" latinLnBrk="0" hangingPunct="1">
        <a:spcBef>
          <a:spcPct val="20000"/>
        </a:spcBef>
        <a:buFont typeface="Arial"/>
        <a:buChar char="•"/>
        <a:defRPr kumimoji="1" sz="900" kern="1200">
          <a:solidFill>
            <a:schemeClr val="tx1"/>
          </a:solidFill>
          <a:latin typeface="+mn-lt"/>
          <a:ea typeface="+mn-ea"/>
          <a:cs typeface="+mn-cs"/>
        </a:defRPr>
      </a:lvl7pPr>
      <a:lvl8pPr marL="1616431" indent="-107762" algn="l" defTabSz="215524" rtl="0" eaLnBrk="1" latinLnBrk="0" hangingPunct="1">
        <a:spcBef>
          <a:spcPct val="20000"/>
        </a:spcBef>
        <a:buFont typeface="Arial"/>
        <a:buChar char="•"/>
        <a:defRPr kumimoji="1" sz="900" kern="1200">
          <a:solidFill>
            <a:schemeClr val="tx1"/>
          </a:solidFill>
          <a:latin typeface="+mn-lt"/>
          <a:ea typeface="+mn-ea"/>
          <a:cs typeface="+mn-cs"/>
        </a:defRPr>
      </a:lvl8pPr>
      <a:lvl9pPr marL="1831955" indent="-107762" algn="l" defTabSz="215524" rtl="0" eaLnBrk="1" latinLnBrk="0" hangingPunct="1">
        <a:spcBef>
          <a:spcPct val="20000"/>
        </a:spcBef>
        <a:buFont typeface="Arial"/>
        <a:buChar char="•"/>
        <a:defRPr kumimoji="1" sz="900" kern="1200">
          <a:solidFill>
            <a:schemeClr val="tx1"/>
          </a:solidFill>
          <a:latin typeface="+mn-lt"/>
          <a:ea typeface="+mn-ea"/>
          <a:cs typeface="+mn-cs"/>
        </a:defRPr>
      </a:lvl9pPr>
    </p:bodyStyle>
    <p:otherStyle>
      <a:defPPr>
        <a:defRPr lang="en-US"/>
      </a:defPPr>
      <a:lvl1pPr marL="0" algn="l" defTabSz="215524" rtl="0" eaLnBrk="1" latinLnBrk="0" hangingPunct="1">
        <a:defRPr kumimoji="1" sz="800" kern="1200">
          <a:solidFill>
            <a:schemeClr val="tx1"/>
          </a:solidFill>
          <a:latin typeface="+mn-lt"/>
          <a:ea typeface="+mn-ea"/>
          <a:cs typeface="+mn-cs"/>
        </a:defRPr>
      </a:lvl1pPr>
      <a:lvl2pPr marL="215524" algn="l" defTabSz="215524" rtl="0" eaLnBrk="1" latinLnBrk="0" hangingPunct="1">
        <a:defRPr kumimoji="1" sz="800" kern="1200">
          <a:solidFill>
            <a:schemeClr val="tx1"/>
          </a:solidFill>
          <a:latin typeface="+mn-lt"/>
          <a:ea typeface="+mn-ea"/>
          <a:cs typeface="+mn-cs"/>
        </a:defRPr>
      </a:lvl2pPr>
      <a:lvl3pPr marL="431048" algn="l" defTabSz="215524" rtl="0" eaLnBrk="1" latinLnBrk="0" hangingPunct="1">
        <a:defRPr kumimoji="1" sz="800" kern="1200">
          <a:solidFill>
            <a:schemeClr val="tx1"/>
          </a:solidFill>
          <a:latin typeface="+mn-lt"/>
          <a:ea typeface="+mn-ea"/>
          <a:cs typeface="+mn-cs"/>
        </a:defRPr>
      </a:lvl3pPr>
      <a:lvl4pPr marL="646572" algn="l" defTabSz="215524" rtl="0" eaLnBrk="1" latinLnBrk="0" hangingPunct="1">
        <a:defRPr kumimoji="1" sz="800" kern="1200">
          <a:solidFill>
            <a:schemeClr val="tx1"/>
          </a:solidFill>
          <a:latin typeface="+mn-lt"/>
          <a:ea typeface="+mn-ea"/>
          <a:cs typeface="+mn-cs"/>
        </a:defRPr>
      </a:lvl4pPr>
      <a:lvl5pPr marL="862096" algn="l" defTabSz="215524" rtl="0" eaLnBrk="1" latinLnBrk="0" hangingPunct="1">
        <a:defRPr kumimoji="1" sz="800" kern="1200">
          <a:solidFill>
            <a:schemeClr val="tx1"/>
          </a:solidFill>
          <a:latin typeface="+mn-lt"/>
          <a:ea typeface="+mn-ea"/>
          <a:cs typeface="+mn-cs"/>
        </a:defRPr>
      </a:lvl5pPr>
      <a:lvl6pPr marL="1077620" algn="l" defTabSz="215524" rtl="0" eaLnBrk="1" latinLnBrk="0" hangingPunct="1">
        <a:defRPr kumimoji="1" sz="800" kern="1200">
          <a:solidFill>
            <a:schemeClr val="tx1"/>
          </a:solidFill>
          <a:latin typeface="+mn-lt"/>
          <a:ea typeface="+mn-ea"/>
          <a:cs typeface="+mn-cs"/>
        </a:defRPr>
      </a:lvl6pPr>
      <a:lvl7pPr marL="1293144" algn="l" defTabSz="215524" rtl="0" eaLnBrk="1" latinLnBrk="0" hangingPunct="1">
        <a:defRPr kumimoji="1" sz="800" kern="1200">
          <a:solidFill>
            <a:schemeClr val="tx1"/>
          </a:solidFill>
          <a:latin typeface="+mn-lt"/>
          <a:ea typeface="+mn-ea"/>
          <a:cs typeface="+mn-cs"/>
        </a:defRPr>
      </a:lvl7pPr>
      <a:lvl8pPr marL="1508669" algn="l" defTabSz="215524" rtl="0" eaLnBrk="1" latinLnBrk="0" hangingPunct="1">
        <a:defRPr kumimoji="1" sz="800" kern="1200">
          <a:solidFill>
            <a:schemeClr val="tx1"/>
          </a:solidFill>
          <a:latin typeface="+mn-lt"/>
          <a:ea typeface="+mn-ea"/>
          <a:cs typeface="+mn-cs"/>
        </a:defRPr>
      </a:lvl8pPr>
      <a:lvl9pPr marL="1724193" algn="l" defTabSz="215524" rtl="0" eaLnBrk="1" latinLnBrk="0" hangingPunct="1">
        <a:defRPr kumimoji="1" sz="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0" y="2562531"/>
            <a:ext cx="4572000" cy="461665"/>
          </a:xfrm>
          <a:prstGeom prst="rect">
            <a:avLst/>
          </a:prstGeom>
          <a:noFill/>
        </p:spPr>
        <p:txBody>
          <a:bodyPr wrap="square" lIns="91440" tIns="45720" rIns="91440" bIns="45720">
            <a:spAutoFit/>
          </a:bodyPr>
          <a:lstStyle/>
          <a:p>
            <a:pPr algn="r"/>
            <a:endParaRPr lang="ja-JP" altLang="en-US" sz="2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Ravie" pitchFamily="82" charset="0"/>
            </a:endParaRPr>
          </a:p>
        </p:txBody>
      </p:sp>
      <p:sp>
        <p:nvSpPr>
          <p:cNvPr id="2" name="タイトル 1"/>
          <p:cNvSpPr>
            <a:spLocks noGrp="1"/>
          </p:cNvSpPr>
          <p:nvPr>
            <p:ph type="ctrTitle"/>
          </p:nvPr>
        </p:nvSpPr>
        <p:spPr>
          <a:xfrm>
            <a:off x="125760" y="333772"/>
            <a:ext cx="4320480" cy="1010401"/>
          </a:xfrm>
          <a:noFill/>
        </p:spPr>
        <p:txBody>
          <a:bodyPr>
            <a:noAutofit/>
          </a:bodyPr>
          <a:lstStyle/>
          <a:p>
            <a:pPr algn="ctr"/>
            <a:r>
              <a:rPr lang="ja-JP" altLang="en-US" sz="2400" dirty="0" err="1" smtClean="0"/>
              <a:t>もも</a:t>
            </a:r>
            <a:r>
              <a:rPr lang="ja-JP" altLang="en-US" sz="2400" dirty="0" smtClean="0"/>
              <a:t>脳ネット</a:t>
            </a:r>
            <a:r>
              <a:rPr lang="en-US" altLang="ja-JP" sz="2400" dirty="0" smtClean="0"/>
              <a:t/>
            </a:r>
            <a:br>
              <a:rPr lang="en-US" altLang="ja-JP" sz="2400" dirty="0" smtClean="0"/>
            </a:br>
            <a:r>
              <a:rPr lang="ja-JP" altLang="en-US" sz="2400" dirty="0" smtClean="0"/>
              <a:t>脳卒中連携パス結果報告</a:t>
            </a:r>
            <a:endParaRPr kumimoji="1" lang="ja-JP" altLang="en-US" sz="2400" dirty="0"/>
          </a:p>
        </p:txBody>
      </p:sp>
      <p:sp>
        <p:nvSpPr>
          <p:cNvPr id="3" name="サブタイトル 2"/>
          <p:cNvSpPr>
            <a:spLocks noGrp="1"/>
          </p:cNvSpPr>
          <p:nvPr>
            <p:ph type="subTitle" idx="1"/>
          </p:nvPr>
        </p:nvSpPr>
        <p:spPr>
          <a:xfrm>
            <a:off x="1381120" y="1912624"/>
            <a:ext cx="3086100" cy="594360"/>
          </a:xfrm>
          <a:noFill/>
        </p:spPr>
        <p:txBody>
          <a:bodyPr>
            <a:normAutofit/>
          </a:bodyPr>
          <a:lstStyle/>
          <a:p>
            <a:pPr algn="r"/>
            <a:r>
              <a:rPr kumimoji="1" lang="ja-JP" altLang="en-US" sz="1400" dirty="0" smtClean="0">
                <a:solidFill>
                  <a:schemeClr val="tx1"/>
                </a:solidFill>
              </a:rPr>
              <a:t>担当　岡山赤十字病院</a:t>
            </a:r>
            <a:endParaRPr kumimoji="1" lang="en-US" altLang="ja-JP" sz="1400" dirty="0" smtClean="0">
              <a:solidFill>
                <a:schemeClr val="tx1"/>
              </a:solidFill>
            </a:endParaRPr>
          </a:p>
          <a:p>
            <a:pPr algn="r"/>
            <a:r>
              <a:rPr lang="ja-JP" altLang="en-US" sz="1400" dirty="0" smtClean="0">
                <a:solidFill>
                  <a:schemeClr val="tx1"/>
                </a:solidFill>
              </a:rPr>
              <a:t>岩永　健</a:t>
            </a:r>
            <a:endParaRPr kumimoji="1" lang="ja-JP" altLang="en-US" sz="14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グラフ 12"/>
          <p:cNvGraphicFramePr>
            <a:graphicFrameLocks/>
          </p:cNvGraphicFramePr>
          <p:nvPr>
            <p:extLst>
              <p:ext uri="{D42A27DB-BD31-4B8C-83A1-F6EECF244321}">
                <p14:modId xmlns:p14="http://schemas.microsoft.com/office/powerpoint/2010/main" val="1478967999"/>
              </p:ext>
            </p:extLst>
          </p:nvPr>
        </p:nvGraphicFramePr>
        <p:xfrm>
          <a:off x="485800" y="401861"/>
          <a:ext cx="3942184" cy="24517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グラフ 11"/>
          <p:cNvGraphicFramePr>
            <a:graphicFrameLocks/>
          </p:cNvGraphicFramePr>
          <p:nvPr>
            <p:extLst>
              <p:ext uri="{D42A27DB-BD31-4B8C-83A1-F6EECF244321}">
                <p14:modId xmlns:p14="http://schemas.microsoft.com/office/powerpoint/2010/main" val="2973193305"/>
              </p:ext>
            </p:extLst>
          </p:nvPr>
        </p:nvGraphicFramePr>
        <p:xfrm>
          <a:off x="367154" y="477788"/>
          <a:ext cx="3679522" cy="2451720"/>
        </p:xfrm>
        <a:graphic>
          <a:graphicData uri="http://schemas.openxmlformats.org/drawingml/2006/chart">
            <c:chart xmlns:c="http://schemas.openxmlformats.org/drawingml/2006/chart" xmlns:r="http://schemas.openxmlformats.org/officeDocument/2006/relationships" r:id="rId3"/>
          </a:graphicData>
        </a:graphic>
      </p:graphicFrame>
      <p:sp>
        <p:nvSpPr>
          <p:cNvPr id="4" name="タイトル 1"/>
          <p:cNvSpPr txBox="1">
            <a:spLocks/>
          </p:cNvSpPr>
          <p:nvPr/>
        </p:nvSpPr>
        <p:spPr>
          <a:xfrm>
            <a:off x="228600" y="119010"/>
            <a:ext cx="3733800" cy="495300"/>
          </a:xfrm>
          <a:prstGeom prst="rect">
            <a:avLst/>
          </a:prstGeom>
        </p:spPr>
        <p:txBody>
          <a:bodyPr vert="horz" lIns="43105" tIns="21552" rIns="43105" bIns="21552" anchor="ctr">
            <a:normAutofit/>
          </a:bodyPr>
          <a:lstStyle>
            <a:lvl1pPr algn="l" rtl="0" eaLnBrk="1" latinLnBrk="0" hangingPunct="1">
              <a:spcBef>
                <a:spcPct val="0"/>
              </a:spcBef>
              <a:buNone/>
              <a:defRPr kumimoji="1" sz="1400" b="0" kern="1200" cap="small" baseline="0">
                <a:solidFill>
                  <a:schemeClr val="tx2"/>
                </a:solidFill>
                <a:latin typeface="+mj-lt"/>
                <a:ea typeface="+mj-ea"/>
                <a:cs typeface="+mj-cs"/>
              </a:defRPr>
            </a:lvl1pPr>
          </a:lstStyle>
          <a:p>
            <a:pPr algn="ctr"/>
            <a:r>
              <a:rPr lang="ja-JP" altLang="en-US" sz="1800" dirty="0" smtClean="0"/>
              <a:t>急性期病院の退院先内訳</a:t>
            </a:r>
            <a:endParaRPr lang="ja-JP" altLang="en-US" sz="1800" dirty="0"/>
          </a:p>
        </p:txBody>
      </p:sp>
      <p:sp>
        <p:nvSpPr>
          <p:cNvPr id="5" name="テキスト ボックス 4"/>
          <p:cNvSpPr txBox="1"/>
          <p:nvPr/>
        </p:nvSpPr>
        <p:spPr>
          <a:xfrm>
            <a:off x="3113407" y="602059"/>
            <a:ext cx="933269" cy="307777"/>
          </a:xfrm>
          <a:prstGeom prst="rect">
            <a:avLst/>
          </a:prstGeom>
          <a:noFill/>
        </p:spPr>
        <p:txBody>
          <a:bodyPr wrap="none" rtlCol="0">
            <a:spAutoFit/>
          </a:bodyPr>
          <a:lstStyle/>
          <a:p>
            <a:r>
              <a:rPr lang="en-US" altLang="ja-JP" sz="1400" dirty="0" smtClean="0"/>
              <a:t>N = 580</a:t>
            </a:r>
            <a:endParaRPr kumimoji="1" lang="ja-JP" altLang="en-US" sz="1400" dirty="0"/>
          </a:p>
        </p:txBody>
      </p:sp>
      <p:sp>
        <p:nvSpPr>
          <p:cNvPr id="7" name="テキスト ボックス 6"/>
          <p:cNvSpPr txBox="1"/>
          <p:nvPr/>
        </p:nvSpPr>
        <p:spPr>
          <a:xfrm>
            <a:off x="2286000" y="1773932"/>
            <a:ext cx="1326004"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在宅復帰　</a:t>
            </a:r>
            <a:r>
              <a:rPr kumimoji="1" lang="en-US" altLang="ja-JP" sz="1200" b="1" dirty="0" smtClean="0">
                <a:effectLst>
                  <a:outerShdw blurRad="38100" dist="38100" dir="2700000" algn="tl">
                    <a:srgbClr val="000000">
                      <a:alpha val="43137"/>
                    </a:srgbClr>
                  </a:outerShdw>
                </a:effectLst>
              </a:rPr>
              <a:t>49</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8" name="テキスト ボックス 7"/>
          <p:cNvSpPr txBox="1"/>
          <p:nvPr/>
        </p:nvSpPr>
        <p:spPr>
          <a:xfrm>
            <a:off x="1061864" y="1773932"/>
            <a:ext cx="1172116"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回復期　</a:t>
            </a:r>
            <a:r>
              <a:rPr kumimoji="1" lang="en-US" altLang="ja-JP" sz="1200" b="1" dirty="0" smtClean="0">
                <a:effectLst>
                  <a:outerShdw blurRad="38100" dist="38100" dir="2700000" algn="tl">
                    <a:srgbClr val="000000">
                      <a:alpha val="43137"/>
                    </a:srgbClr>
                  </a:outerShdw>
                </a:effectLst>
              </a:rPr>
              <a:t>30</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9" name="テキスト ボックス 8"/>
          <p:cNvSpPr txBox="1"/>
          <p:nvPr/>
        </p:nvSpPr>
        <p:spPr>
          <a:xfrm>
            <a:off x="557808" y="1125860"/>
            <a:ext cx="1524776"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維持期・老健　</a:t>
            </a:r>
            <a:r>
              <a:rPr kumimoji="1" lang="en-US" altLang="ja-JP" sz="1200" b="1" dirty="0" smtClean="0">
                <a:effectLst>
                  <a:outerShdw blurRad="38100" dist="38100" dir="2700000" algn="tl">
                    <a:srgbClr val="000000">
                      <a:alpha val="43137"/>
                    </a:srgbClr>
                  </a:outerShdw>
                </a:effectLst>
              </a:rPr>
              <a:t>9</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10" name="テキスト ボックス 9"/>
          <p:cNvSpPr txBox="1"/>
          <p:nvPr/>
        </p:nvSpPr>
        <p:spPr>
          <a:xfrm>
            <a:off x="701824" y="848861"/>
            <a:ext cx="1678665"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急性期・診療所　</a:t>
            </a:r>
            <a:r>
              <a:rPr kumimoji="1" lang="en-US" altLang="ja-JP" sz="1200" b="1" dirty="0" smtClean="0">
                <a:effectLst>
                  <a:outerShdw blurRad="38100" dist="38100" dir="2700000" algn="tl">
                    <a:srgbClr val="000000">
                      <a:alpha val="43137"/>
                    </a:srgbClr>
                  </a:outerShdw>
                </a:effectLst>
              </a:rPr>
              <a:t>2</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11" name="テキスト ボックス 10"/>
          <p:cNvSpPr txBox="1"/>
          <p:nvPr/>
        </p:nvSpPr>
        <p:spPr>
          <a:xfrm>
            <a:off x="1831388" y="607896"/>
            <a:ext cx="1018227"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死亡　</a:t>
            </a:r>
            <a:r>
              <a:rPr kumimoji="1" lang="en-US" altLang="ja-JP" sz="1200" b="1" dirty="0" smtClean="0">
                <a:effectLst>
                  <a:outerShdw blurRad="38100" dist="38100" dir="2700000" algn="tl">
                    <a:srgbClr val="000000">
                      <a:alpha val="43137"/>
                    </a:srgbClr>
                  </a:outerShdw>
                </a:effectLst>
              </a:rPr>
              <a:t>10</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8779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グラフ 8"/>
          <p:cNvGraphicFramePr>
            <a:graphicFrameLocks/>
          </p:cNvGraphicFramePr>
          <p:nvPr>
            <p:extLst>
              <p:ext uri="{D42A27DB-BD31-4B8C-83A1-F6EECF244321}">
                <p14:modId xmlns:p14="http://schemas.microsoft.com/office/powerpoint/2010/main" val="3604250624"/>
              </p:ext>
            </p:extLst>
          </p:nvPr>
        </p:nvGraphicFramePr>
        <p:xfrm>
          <a:off x="341784" y="484276"/>
          <a:ext cx="4067279" cy="2371918"/>
        </p:xfrm>
        <a:graphic>
          <a:graphicData uri="http://schemas.openxmlformats.org/drawingml/2006/chart">
            <c:chart xmlns:c="http://schemas.openxmlformats.org/drawingml/2006/chart" xmlns:r="http://schemas.openxmlformats.org/officeDocument/2006/relationships" r:id="rId2"/>
          </a:graphicData>
        </a:graphic>
      </p:graphicFrame>
      <p:sp>
        <p:nvSpPr>
          <p:cNvPr id="2" name="タイトル 1"/>
          <p:cNvSpPr>
            <a:spLocks noGrp="1"/>
          </p:cNvSpPr>
          <p:nvPr>
            <p:ph type="title"/>
          </p:nvPr>
        </p:nvSpPr>
        <p:spPr>
          <a:xfrm>
            <a:off x="504721" y="84976"/>
            <a:ext cx="3562557" cy="400606"/>
          </a:xfrm>
        </p:spPr>
        <p:txBody>
          <a:bodyPr anchor="ctr">
            <a:normAutofit/>
          </a:bodyPr>
          <a:lstStyle/>
          <a:p>
            <a:pPr algn="ctr"/>
            <a:r>
              <a:rPr kumimoji="1" lang="ja-JP" altLang="en-US" sz="1800" dirty="0" smtClean="0"/>
              <a:t>急性期パス利用患者の退院先</a:t>
            </a:r>
            <a:endParaRPr kumimoji="1" lang="ja-JP" altLang="en-US" sz="1800" dirty="0"/>
          </a:p>
        </p:txBody>
      </p:sp>
      <p:sp>
        <p:nvSpPr>
          <p:cNvPr id="5" name="テキスト ボックス 4"/>
          <p:cNvSpPr txBox="1"/>
          <p:nvPr/>
        </p:nvSpPr>
        <p:spPr>
          <a:xfrm>
            <a:off x="2069976" y="1917948"/>
            <a:ext cx="1172116"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回復期　</a:t>
            </a:r>
            <a:r>
              <a:rPr kumimoji="1" lang="en-US" altLang="ja-JP" sz="1200" b="1" dirty="0" smtClean="0">
                <a:effectLst>
                  <a:outerShdw blurRad="38100" dist="38100" dir="2700000" algn="tl">
                    <a:srgbClr val="000000">
                      <a:alpha val="43137"/>
                    </a:srgbClr>
                  </a:outerShdw>
                </a:effectLst>
              </a:rPr>
              <a:t>89</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6" name="テキスト ボックス 5"/>
          <p:cNvSpPr txBox="1"/>
          <p:nvPr/>
        </p:nvSpPr>
        <p:spPr>
          <a:xfrm>
            <a:off x="1061864" y="1051586"/>
            <a:ext cx="1633781"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維持期・老健　</a:t>
            </a:r>
            <a:r>
              <a:rPr kumimoji="1" lang="en-US" altLang="ja-JP" sz="1200" b="1" dirty="0" smtClean="0">
                <a:effectLst>
                  <a:outerShdw blurRad="38100" dist="38100" dir="2700000" algn="tl">
                    <a:srgbClr val="000000">
                      <a:alpha val="43137"/>
                    </a:srgbClr>
                  </a:outerShdw>
                </a:effectLst>
              </a:rPr>
              <a:t>10</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7" name="テキスト ボックス 6"/>
          <p:cNvSpPr txBox="1"/>
          <p:nvPr/>
        </p:nvSpPr>
        <p:spPr>
          <a:xfrm>
            <a:off x="3222104" y="607478"/>
            <a:ext cx="1064715" cy="307777"/>
          </a:xfrm>
          <a:prstGeom prst="rect">
            <a:avLst/>
          </a:prstGeom>
          <a:noFill/>
        </p:spPr>
        <p:txBody>
          <a:bodyPr wrap="none" rtlCol="0">
            <a:spAutoFit/>
          </a:bodyPr>
          <a:lstStyle/>
          <a:p>
            <a:r>
              <a:rPr kumimoji="1" lang="ja-JP" altLang="en-US" sz="1400" dirty="0" smtClean="0"/>
              <a:t>Ｎ＝</a:t>
            </a:r>
            <a:r>
              <a:rPr kumimoji="1" lang="en-US" altLang="ja-JP" sz="1400" dirty="0" smtClean="0"/>
              <a:t>169</a:t>
            </a:r>
            <a:r>
              <a:rPr kumimoji="1" lang="ja-JP" altLang="en-US" sz="1400" dirty="0" smtClean="0"/>
              <a:t>名</a:t>
            </a:r>
            <a:endParaRPr kumimoji="1" lang="ja-JP" altLang="en-US" sz="1400" dirty="0"/>
          </a:p>
        </p:txBody>
      </p:sp>
      <p:sp>
        <p:nvSpPr>
          <p:cNvPr id="3" name="テキスト ボックス 2"/>
          <p:cNvSpPr txBox="1"/>
          <p:nvPr/>
        </p:nvSpPr>
        <p:spPr>
          <a:xfrm>
            <a:off x="1664594" y="693811"/>
            <a:ext cx="1031051" cy="307777"/>
          </a:xfrm>
          <a:prstGeom prst="rect">
            <a:avLst/>
          </a:prstGeom>
          <a:noFill/>
        </p:spPr>
        <p:txBody>
          <a:bodyPr wrap="none" rtlCol="0">
            <a:spAutoFit/>
          </a:bodyPr>
          <a:lstStyle/>
          <a:p>
            <a:r>
              <a:rPr lang="ja-JP" altLang="en-US" sz="1400" b="1" dirty="0" smtClean="0">
                <a:latin typeface="+mj-lt"/>
              </a:rPr>
              <a:t>在宅　</a:t>
            </a:r>
            <a:r>
              <a:rPr lang="en-US" altLang="ja-JP" sz="1400" b="1" dirty="0" smtClean="0">
                <a:latin typeface="+mj-lt"/>
              </a:rPr>
              <a:t>1</a:t>
            </a:r>
            <a:r>
              <a:rPr lang="ja-JP" altLang="en-US" sz="1400" b="1" dirty="0" smtClean="0">
                <a:latin typeface="+mj-lt"/>
              </a:rPr>
              <a:t>％</a:t>
            </a:r>
            <a:endParaRPr kumimoji="1" lang="ja-JP" altLang="en-US" sz="1400" b="1" dirty="0">
              <a:latin typeface="+mj-lt"/>
            </a:endParaRPr>
          </a:p>
        </p:txBody>
      </p:sp>
    </p:spTree>
    <p:extLst>
      <p:ext uri="{BB962C8B-B14F-4D97-AF65-F5344CB8AC3E}">
        <p14:creationId xmlns:p14="http://schemas.microsoft.com/office/powerpoint/2010/main" val="37484093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グラフ 9"/>
          <p:cNvGraphicFramePr>
            <a:graphicFrameLocks/>
          </p:cNvGraphicFramePr>
          <p:nvPr>
            <p:extLst>
              <p:ext uri="{D42A27DB-BD31-4B8C-83A1-F6EECF244321}">
                <p14:modId xmlns:p14="http://schemas.microsoft.com/office/powerpoint/2010/main" val="3143402185"/>
              </p:ext>
            </p:extLst>
          </p:nvPr>
        </p:nvGraphicFramePr>
        <p:xfrm>
          <a:off x="125760" y="507722"/>
          <a:ext cx="4248472" cy="2346329"/>
        </p:xfrm>
        <a:graphic>
          <a:graphicData uri="http://schemas.openxmlformats.org/drawingml/2006/chart">
            <c:chart xmlns:c="http://schemas.openxmlformats.org/drawingml/2006/chart" xmlns:r="http://schemas.openxmlformats.org/officeDocument/2006/relationships" r:id="rId2"/>
          </a:graphicData>
        </a:graphic>
      </p:graphicFrame>
      <p:sp>
        <p:nvSpPr>
          <p:cNvPr id="2" name="タイトル 1"/>
          <p:cNvSpPr>
            <a:spLocks noGrp="1"/>
          </p:cNvSpPr>
          <p:nvPr>
            <p:ph type="title"/>
          </p:nvPr>
        </p:nvSpPr>
        <p:spPr>
          <a:xfrm>
            <a:off x="493602" y="92511"/>
            <a:ext cx="3562557" cy="400606"/>
          </a:xfrm>
        </p:spPr>
        <p:txBody>
          <a:bodyPr anchor="ctr">
            <a:normAutofit/>
          </a:bodyPr>
          <a:lstStyle/>
          <a:p>
            <a:pPr algn="ctr"/>
            <a:r>
              <a:rPr kumimoji="1" lang="ja-JP" altLang="en-US" sz="1800" dirty="0" smtClean="0"/>
              <a:t>回復期の疾患内訳</a:t>
            </a:r>
            <a:endParaRPr kumimoji="1" lang="ja-JP" altLang="en-US" sz="1800" dirty="0"/>
          </a:p>
        </p:txBody>
      </p:sp>
      <p:sp>
        <p:nvSpPr>
          <p:cNvPr id="5" name="テキスト ボックス 4"/>
          <p:cNvSpPr txBox="1"/>
          <p:nvPr/>
        </p:nvSpPr>
        <p:spPr>
          <a:xfrm>
            <a:off x="3083633" y="614310"/>
            <a:ext cx="1189749" cy="338554"/>
          </a:xfrm>
          <a:prstGeom prst="rect">
            <a:avLst/>
          </a:prstGeom>
          <a:noFill/>
        </p:spPr>
        <p:txBody>
          <a:bodyPr wrap="none" rtlCol="0">
            <a:spAutoFit/>
          </a:bodyPr>
          <a:lstStyle/>
          <a:p>
            <a:r>
              <a:rPr kumimoji="1" lang="ja-JP" altLang="en-US" sz="1600" dirty="0" smtClean="0"/>
              <a:t>Ｎ＝</a:t>
            </a:r>
            <a:r>
              <a:rPr kumimoji="1" lang="en-US" altLang="ja-JP" sz="1600" dirty="0" smtClean="0"/>
              <a:t>371</a:t>
            </a:r>
            <a:r>
              <a:rPr kumimoji="1" lang="ja-JP" altLang="en-US" sz="1600" dirty="0" smtClean="0"/>
              <a:t>名</a:t>
            </a:r>
            <a:endParaRPr kumimoji="1" lang="ja-JP" altLang="en-US" sz="1600" dirty="0"/>
          </a:p>
        </p:txBody>
      </p:sp>
      <p:sp>
        <p:nvSpPr>
          <p:cNvPr id="6" name="テキスト ボックス 5"/>
          <p:cNvSpPr txBox="1"/>
          <p:nvPr/>
        </p:nvSpPr>
        <p:spPr>
          <a:xfrm>
            <a:off x="2069976" y="1917947"/>
            <a:ext cx="1172116"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脳梗塞　</a:t>
            </a:r>
            <a:r>
              <a:rPr kumimoji="1" lang="en-US" altLang="ja-JP" sz="1200" b="1" dirty="0" smtClean="0">
                <a:effectLst>
                  <a:outerShdw blurRad="38100" dist="38100" dir="2700000" algn="tl">
                    <a:srgbClr val="000000">
                      <a:alpha val="43137"/>
                    </a:srgbClr>
                  </a:outerShdw>
                </a:effectLst>
              </a:rPr>
              <a:t>62</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7" name="テキスト ボックス 6"/>
          <p:cNvSpPr txBox="1"/>
          <p:nvPr/>
        </p:nvSpPr>
        <p:spPr>
          <a:xfrm>
            <a:off x="773832" y="1485900"/>
            <a:ext cx="1326004"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脳内出血　</a:t>
            </a:r>
            <a:r>
              <a:rPr kumimoji="1" lang="en-US" altLang="ja-JP" sz="1200" b="1" dirty="0" smtClean="0">
                <a:effectLst>
                  <a:outerShdw blurRad="38100" dist="38100" dir="2700000" algn="tl">
                    <a:srgbClr val="000000">
                      <a:alpha val="43137"/>
                    </a:srgbClr>
                  </a:outerShdw>
                </a:effectLst>
              </a:rPr>
              <a:t>27</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8" name="テキスト ボックス 7"/>
          <p:cNvSpPr txBox="1"/>
          <p:nvPr/>
        </p:nvSpPr>
        <p:spPr>
          <a:xfrm>
            <a:off x="1061864" y="909835"/>
            <a:ext cx="1524776"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くも膜下出血　</a:t>
            </a:r>
            <a:r>
              <a:rPr kumimoji="1" lang="en-US" altLang="ja-JP" sz="1200" b="1" dirty="0" smtClean="0">
                <a:effectLst>
                  <a:outerShdw blurRad="38100" dist="38100" dir="2700000" algn="tl">
                    <a:srgbClr val="000000">
                      <a:alpha val="43137"/>
                    </a:srgbClr>
                  </a:outerShdw>
                </a:effectLst>
              </a:rPr>
              <a:t>8</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3" name="テキスト ボックス 2"/>
          <p:cNvSpPr txBox="1"/>
          <p:nvPr/>
        </p:nvSpPr>
        <p:spPr>
          <a:xfrm>
            <a:off x="1776670" y="674579"/>
            <a:ext cx="646331" cy="276999"/>
          </a:xfrm>
          <a:prstGeom prst="rect">
            <a:avLst/>
          </a:prstGeom>
          <a:noFill/>
        </p:spPr>
        <p:txBody>
          <a:bodyPr wrap="none" rtlCol="0">
            <a:spAutoFit/>
          </a:bodyPr>
          <a:lstStyle/>
          <a:p>
            <a:r>
              <a:rPr kumimoji="1" lang="en-US" altLang="ja-JP" sz="1200" b="1" dirty="0" smtClean="0">
                <a:latin typeface="+mn-ea"/>
              </a:rPr>
              <a:t>TIA 3%</a:t>
            </a:r>
            <a:endParaRPr kumimoji="1" lang="ja-JP" altLang="en-US" sz="1200" b="1" dirty="0">
              <a:latin typeface="+mn-ea"/>
            </a:endParaRPr>
          </a:p>
        </p:txBody>
      </p:sp>
    </p:spTree>
    <p:extLst>
      <p:ext uri="{BB962C8B-B14F-4D97-AF65-F5344CB8AC3E}">
        <p14:creationId xmlns:p14="http://schemas.microsoft.com/office/powerpoint/2010/main" val="33543089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グラフ 10"/>
          <p:cNvGraphicFramePr>
            <a:graphicFrameLocks/>
          </p:cNvGraphicFramePr>
          <p:nvPr>
            <p:extLst>
              <p:ext uri="{D42A27DB-BD31-4B8C-83A1-F6EECF244321}">
                <p14:modId xmlns:p14="http://schemas.microsoft.com/office/powerpoint/2010/main" val="3659657965"/>
              </p:ext>
            </p:extLst>
          </p:nvPr>
        </p:nvGraphicFramePr>
        <p:xfrm>
          <a:off x="252360" y="477788"/>
          <a:ext cx="4067279" cy="2379712"/>
        </p:xfrm>
        <a:graphic>
          <a:graphicData uri="http://schemas.openxmlformats.org/drawingml/2006/chart">
            <c:chart xmlns:c="http://schemas.openxmlformats.org/drawingml/2006/chart" xmlns:r="http://schemas.openxmlformats.org/officeDocument/2006/relationships" r:id="rId2"/>
          </a:graphicData>
        </a:graphic>
      </p:graphicFrame>
      <p:sp>
        <p:nvSpPr>
          <p:cNvPr id="2" name="タイトル 1"/>
          <p:cNvSpPr>
            <a:spLocks noGrp="1"/>
          </p:cNvSpPr>
          <p:nvPr>
            <p:ph type="title"/>
          </p:nvPr>
        </p:nvSpPr>
        <p:spPr>
          <a:xfrm>
            <a:off x="504721" y="45740"/>
            <a:ext cx="3562557" cy="400606"/>
          </a:xfrm>
        </p:spPr>
        <p:txBody>
          <a:bodyPr anchor="ctr">
            <a:normAutofit/>
          </a:bodyPr>
          <a:lstStyle/>
          <a:p>
            <a:pPr algn="ctr"/>
            <a:r>
              <a:rPr kumimoji="1" lang="ja-JP" altLang="en-US" sz="1800" dirty="0" smtClean="0"/>
              <a:t>回復期病院の転院先</a:t>
            </a:r>
            <a:endParaRPr kumimoji="1" lang="ja-JP" altLang="en-US" sz="1800" dirty="0"/>
          </a:p>
        </p:txBody>
      </p:sp>
      <p:sp>
        <p:nvSpPr>
          <p:cNvPr id="5" name="テキスト ボックス 4"/>
          <p:cNvSpPr txBox="1"/>
          <p:nvPr/>
        </p:nvSpPr>
        <p:spPr>
          <a:xfrm>
            <a:off x="3083633" y="585280"/>
            <a:ext cx="1189749" cy="338554"/>
          </a:xfrm>
          <a:prstGeom prst="rect">
            <a:avLst/>
          </a:prstGeom>
          <a:noFill/>
        </p:spPr>
        <p:txBody>
          <a:bodyPr wrap="none" rtlCol="0">
            <a:spAutoFit/>
          </a:bodyPr>
          <a:lstStyle/>
          <a:p>
            <a:r>
              <a:rPr kumimoji="1" lang="ja-JP" altLang="en-US" sz="1600" dirty="0" smtClean="0"/>
              <a:t>Ｎ＝</a:t>
            </a:r>
            <a:r>
              <a:rPr kumimoji="1" lang="en-US" altLang="ja-JP" sz="1600" dirty="0" smtClean="0"/>
              <a:t>371</a:t>
            </a:r>
            <a:r>
              <a:rPr kumimoji="1" lang="ja-JP" altLang="en-US" sz="1600" dirty="0" smtClean="0"/>
              <a:t>名</a:t>
            </a:r>
            <a:endParaRPr kumimoji="1" lang="ja-JP" altLang="en-US" sz="1600" dirty="0"/>
          </a:p>
        </p:txBody>
      </p:sp>
      <p:sp>
        <p:nvSpPr>
          <p:cNvPr id="6" name="テキスト ボックス 5"/>
          <p:cNvSpPr txBox="1"/>
          <p:nvPr/>
        </p:nvSpPr>
        <p:spPr>
          <a:xfrm>
            <a:off x="2286000" y="1773932"/>
            <a:ext cx="1326004"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在宅復帰　</a:t>
            </a:r>
            <a:r>
              <a:rPr kumimoji="1" lang="en-US" altLang="ja-JP" sz="1200" b="1" dirty="0" smtClean="0">
                <a:effectLst>
                  <a:outerShdw blurRad="38100" dist="38100" dir="2700000" algn="tl">
                    <a:srgbClr val="000000">
                      <a:alpha val="43137"/>
                    </a:srgbClr>
                  </a:outerShdw>
                </a:effectLst>
              </a:rPr>
              <a:t>64</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7" name="テキスト ボックス 6"/>
          <p:cNvSpPr txBox="1"/>
          <p:nvPr/>
        </p:nvSpPr>
        <p:spPr>
          <a:xfrm>
            <a:off x="1133872" y="915352"/>
            <a:ext cx="1018227" cy="276999"/>
          </a:xfrm>
          <a:prstGeom prst="rect">
            <a:avLst/>
          </a:prstGeom>
          <a:noFill/>
        </p:spPr>
        <p:txBody>
          <a:bodyPr wrap="none" rtlCol="0">
            <a:spAutoFit/>
          </a:bodyPr>
          <a:lstStyle/>
          <a:p>
            <a:r>
              <a:rPr lang="ja-JP" altLang="en-US" sz="1200" b="1" dirty="0">
                <a:effectLst>
                  <a:outerShdw blurRad="38100" dist="38100" dir="2700000" algn="tl">
                    <a:srgbClr val="000000">
                      <a:alpha val="43137"/>
                    </a:srgbClr>
                  </a:outerShdw>
                </a:effectLst>
              </a:rPr>
              <a:t>老健</a:t>
            </a:r>
            <a:r>
              <a:rPr kumimoji="1" lang="ja-JP" altLang="en-US" sz="1200" b="1" dirty="0" smtClean="0">
                <a:effectLst>
                  <a:outerShdw blurRad="38100" dist="38100" dir="2700000" algn="tl">
                    <a:srgbClr val="000000">
                      <a:alpha val="43137"/>
                    </a:srgbClr>
                  </a:outerShdw>
                </a:effectLst>
              </a:rPr>
              <a:t>　</a:t>
            </a:r>
            <a:r>
              <a:rPr kumimoji="1" lang="en-US" altLang="ja-JP" sz="1200" b="1" dirty="0" smtClean="0">
                <a:effectLst>
                  <a:outerShdw blurRad="38100" dist="38100" dir="2700000" algn="tl">
                    <a:srgbClr val="000000">
                      <a:alpha val="43137"/>
                    </a:srgbClr>
                  </a:outerShdw>
                </a:effectLst>
              </a:rPr>
              <a:t>15</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8" name="テキスト ボックス 7"/>
          <p:cNvSpPr txBox="1"/>
          <p:nvPr/>
        </p:nvSpPr>
        <p:spPr>
          <a:xfrm>
            <a:off x="685978" y="1404849"/>
            <a:ext cx="1063112"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維持期　</a:t>
            </a:r>
            <a:r>
              <a:rPr lang="en-US" altLang="ja-JP" sz="1200" b="1" dirty="0">
                <a:effectLst>
                  <a:outerShdw blurRad="38100" dist="38100" dir="2700000" algn="tl">
                    <a:srgbClr val="000000">
                      <a:alpha val="43137"/>
                    </a:srgbClr>
                  </a:outerShdw>
                </a:effectLst>
              </a:rPr>
              <a:t>8</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9" name="テキスト ボックス 8"/>
          <p:cNvSpPr txBox="1"/>
          <p:nvPr/>
        </p:nvSpPr>
        <p:spPr>
          <a:xfrm>
            <a:off x="416673" y="1912431"/>
            <a:ext cx="1678665"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急性期・診療所　</a:t>
            </a:r>
            <a:r>
              <a:rPr kumimoji="1" lang="en-US" altLang="ja-JP" sz="1200" b="1" dirty="0" smtClean="0">
                <a:effectLst>
                  <a:outerShdw blurRad="38100" dist="38100" dir="2700000" algn="tl">
                    <a:srgbClr val="000000">
                      <a:alpha val="43137"/>
                    </a:srgbClr>
                  </a:outerShdw>
                </a:effectLst>
              </a:rPr>
              <a:t>9</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10" name="テキスト ボックス 9"/>
          <p:cNvSpPr txBox="1"/>
          <p:nvPr/>
        </p:nvSpPr>
        <p:spPr>
          <a:xfrm>
            <a:off x="1733920" y="682019"/>
            <a:ext cx="909223"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死亡　</a:t>
            </a:r>
            <a:r>
              <a:rPr kumimoji="1" lang="en-US" altLang="ja-JP" sz="1200" b="1" dirty="0" smtClean="0">
                <a:effectLst>
                  <a:outerShdw blurRad="38100" dist="38100" dir="2700000" algn="tl">
                    <a:srgbClr val="000000">
                      <a:alpha val="43137"/>
                    </a:srgbClr>
                  </a:outerShdw>
                </a:effectLst>
              </a:rPr>
              <a:t>4</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662884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グラフ 10"/>
          <p:cNvGraphicFramePr>
            <a:graphicFrameLocks/>
          </p:cNvGraphicFramePr>
          <p:nvPr>
            <p:extLst>
              <p:ext uri="{D42A27DB-BD31-4B8C-83A1-F6EECF244321}">
                <p14:modId xmlns:p14="http://schemas.microsoft.com/office/powerpoint/2010/main" val="2263026429"/>
              </p:ext>
            </p:extLst>
          </p:nvPr>
        </p:nvGraphicFramePr>
        <p:xfrm>
          <a:off x="504720" y="493116"/>
          <a:ext cx="4067279" cy="2364383"/>
        </p:xfrm>
        <a:graphic>
          <a:graphicData uri="http://schemas.openxmlformats.org/drawingml/2006/chart">
            <c:chart xmlns:c="http://schemas.openxmlformats.org/drawingml/2006/chart" xmlns:r="http://schemas.openxmlformats.org/officeDocument/2006/relationships" r:id="rId2"/>
          </a:graphicData>
        </a:graphic>
      </p:graphicFrame>
      <p:sp>
        <p:nvSpPr>
          <p:cNvPr id="2" name="タイトル 1"/>
          <p:cNvSpPr>
            <a:spLocks noGrp="1"/>
          </p:cNvSpPr>
          <p:nvPr>
            <p:ph type="title"/>
          </p:nvPr>
        </p:nvSpPr>
        <p:spPr>
          <a:xfrm>
            <a:off x="504721" y="92511"/>
            <a:ext cx="3562557" cy="400606"/>
          </a:xfrm>
        </p:spPr>
        <p:txBody>
          <a:bodyPr anchor="ctr">
            <a:normAutofit/>
          </a:bodyPr>
          <a:lstStyle/>
          <a:p>
            <a:pPr algn="ctr"/>
            <a:r>
              <a:rPr kumimoji="1" lang="ja-JP" altLang="en-US" sz="1800" dirty="0" smtClean="0"/>
              <a:t>回復期病院パス利用者の転院先</a:t>
            </a:r>
            <a:endParaRPr kumimoji="1" lang="ja-JP" altLang="en-US" sz="1800" dirty="0"/>
          </a:p>
        </p:txBody>
      </p:sp>
      <p:sp>
        <p:nvSpPr>
          <p:cNvPr id="5" name="テキスト ボックス 4"/>
          <p:cNvSpPr txBox="1"/>
          <p:nvPr/>
        </p:nvSpPr>
        <p:spPr>
          <a:xfrm>
            <a:off x="3083633" y="585280"/>
            <a:ext cx="1189749" cy="338554"/>
          </a:xfrm>
          <a:prstGeom prst="rect">
            <a:avLst/>
          </a:prstGeom>
          <a:noFill/>
        </p:spPr>
        <p:txBody>
          <a:bodyPr wrap="none" rtlCol="0">
            <a:spAutoFit/>
          </a:bodyPr>
          <a:lstStyle/>
          <a:p>
            <a:r>
              <a:rPr kumimoji="1" lang="ja-JP" altLang="en-US" sz="1600" dirty="0" smtClean="0"/>
              <a:t>Ｎ＝</a:t>
            </a:r>
            <a:r>
              <a:rPr kumimoji="1" lang="en-US" altLang="ja-JP" sz="1600" dirty="0" smtClean="0"/>
              <a:t>179</a:t>
            </a:r>
            <a:r>
              <a:rPr kumimoji="1" lang="ja-JP" altLang="en-US" sz="1600" dirty="0" smtClean="0"/>
              <a:t>名</a:t>
            </a:r>
            <a:endParaRPr kumimoji="1" lang="ja-JP" altLang="en-US" sz="1600" dirty="0"/>
          </a:p>
        </p:txBody>
      </p:sp>
      <p:sp>
        <p:nvSpPr>
          <p:cNvPr id="6" name="テキスト ボックス 5"/>
          <p:cNvSpPr txBox="1"/>
          <p:nvPr/>
        </p:nvSpPr>
        <p:spPr>
          <a:xfrm>
            <a:off x="2420631" y="1774298"/>
            <a:ext cx="1326004"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在宅復帰　</a:t>
            </a:r>
            <a:r>
              <a:rPr kumimoji="1" lang="en-US" altLang="ja-JP" sz="1200" b="1" dirty="0" smtClean="0">
                <a:effectLst>
                  <a:outerShdw blurRad="38100" dist="38100" dir="2700000" algn="tl">
                    <a:srgbClr val="000000">
                      <a:alpha val="43137"/>
                    </a:srgbClr>
                  </a:outerShdw>
                </a:effectLst>
              </a:rPr>
              <a:t>66</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7" name="テキスト ボックス 6"/>
          <p:cNvSpPr txBox="1"/>
          <p:nvPr/>
        </p:nvSpPr>
        <p:spPr>
          <a:xfrm>
            <a:off x="1637928" y="785334"/>
            <a:ext cx="1018227" cy="276999"/>
          </a:xfrm>
          <a:prstGeom prst="rect">
            <a:avLst/>
          </a:prstGeom>
          <a:noFill/>
        </p:spPr>
        <p:txBody>
          <a:bodyPr wrap="none" rtlCol="0">
            <a:spAutoFit/>
          </a:bodyPr>
          <a:lstStyle/>
          <a:p>
            <a:r>
              <a:rPr lang="ja-JP" altLang="en-US" sz="1200" b="1" dirty="0">
                <a:effectLst>
                  <a:outerShdw blurRad="38100" dist="38100" dir="2700000" algn="tl">
                    <a:srgbClr val="000000">
                      <a:alpha val="43137"/>
                    </a:srgbClr>
                  </a:outerShdw>
                </a:effectLst>
              </a:rPr>
              <a:t>老健</a:t>
            </a:r>
            <a:r>
              <a:rPr kumimoji="1" lang="ja-JP" altLang="en-US" sz="1200" b="1" dirty="0" smtClean="0">
                <a:effectLst>
                  <a:outerShdw blurRad="38100" dist="38100" dir="2700000" algn="tl">
                    <a:srgbClr val="000000">
                      <a:alpha val="43137"/>
                    </a:srgbClr>
                  </a:outerShdw>
                </a:effectLst>
              </a:rPr>
              <a:t>　</a:t>
            </a:r>
            <a:r>
              <a:rPr kumimoji="1" lang="en-US" altLang="ja-JP" sz="1200" b="1" dirty="0" smtClean="0">
                <a:effectLst>
                  <a:outerShdw blurRad="38100" dist="38100" dir="2700000" algn="tl">
                    <a:srgbClr val="000000">
                      <a:alpha val="43137"/>
                    </a:srgbClr>
                  </a:outerShdw>
                </a:effectLst>
              </a:rPr>
              <a:t>14</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8" name="テキスト ボックス 7"/>
          <p:cNvSpPr txBox="1"/>
          <p:nvPr/>
        </p:nvSpPr>
        <p:spPr>
          <a:xfrm>
            <a:off x="1011393" y="1125860"/>
            <a:ext cx="1063112"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維持期　</a:t>
            </a:r>
            <a:r>
              <a:rPr kumimoji="1" lang="en-US" altLang="ja-JP" sz="1200" b="1" dirty="0" smtClean="0">
                <a:effectLst>
                  <a:outerShdw blurRad="38100" dist="38100" dir="2700000" algn="tl">
                    <a:srgbClr val="000000">
                      <a:alpha val="43137"/>
                    </a:srgbClr>
                  </a:outerShdw>
                </a:effectLst>
              </a:rPr>
              <a:t>6</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9" name="テキスト ボックス 8"/>
          <p:cNvSpPr txBox="1"/>
          <p:nvPr/>
        </p:nvSpPr>
        <p:spPr>
          <a:xfrm>
            <a:off x="557807" y="1774298"/>
            <a:ext cx="1787669"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急性期・診療所　</a:t>
            </a:r>
            <a:r>
              <a:rPr kumimoji="1" lang="en-US" altLang="ja-JP" sz="1200" b="1" dirty="0" smtClean="0">
                <a:effectLst>
                  <a:outerShdw blurRad="38100" dist="38100" dir="2700000" algn="tl">
                    <a:srgbClr val="000000">
                      <a:alpha val="43137"/>
                    </a:srgbClr>
                  </a:outerShdw>
                </a:effectLst>
              </a:rPr>
              <a:t>13</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639298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228600" y="19337"/>
            <a:ext cx="4114800" cy="495300"/>
          </a:xfrm>
        </p:spPr>
        <p:txBody>
          <a:bodyPr/>
          <a:lstStyle/>
          <a:p>
            <a:r>
              <a:rPr kumimoji="1" lang="ja-JP" altLang="en-US" dirty="0" smtClean="0"/>
              <a:t>出席者と施設数の変遷</a:t>
            </a:r>
            <a:endParaRPr kumimoji="1" lang="ja-JP" altLang="en-US" dirty="0"/>
          </a:p>
        </p:txBody>
      </p:sp>
      <p:graphicFrame>
        <p:nvGraphicFramePr>
          <p:cNvPr id="4" name="グラフ 3"/>
          <p:cNvGraphicFramePr>
            <a:graphicFrameLocks/>
          </p:cNvGraphicFramePr>
          <p:nvPr>
            <p:extLst>
              <p:ext uri="{D42A27DB-BD31-4B8C-83A1-F6EECF244321}">
                <p14:modId xmlns:p14="http://schemas.microsoft.com/office/powerpoint/2010/main" val="1536829457"/>
              </p:ext>
            </p:extLst>
          </p:nvPr>
        </p:nvGraphicFramePr>
        <p:xfrm>
          <a:off x="53752" y="768220"/>
          <a:ext cx="4464496" cy="2153039"/>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5"/>
          <p:cNvSpPr txBox="1"/>
          <p:nvPr/>
        </p:nvSpPr>
        <p:spPr>
          <a:xfrm>
            <a:off x="1425527" y="518593"/>
            <a:ext cx="333273" cy="659078"/>
          </a:xfrm>
          <a:prstGeom prst="rect">
            <a:avLst/>
          </a:prstGeom>
          <a:noFill/>
        </p:spPr>
        <p:txBody>
          <a:bodyPr vert="eaVert" wrap="none" lIns="43105" tIns="21552" rIns="43105" bIns="21552" rtlCol="0">
            <a:spAutoFit/>
          </a:bodyPr>
          <a:lstStyle/>
          <a:p>
            <a:r>
              <a:rPr kumimoji="1" lang="ja-JP" altLang="en-US" dirty="0" smtClean="0"/>
              <a:t>脳卒中</a:t>
            </a:r>
            <a:endParaRPr kumimoji="1" lang="en-US" altLang="ja-JP" dirty="0" smtClean="0"/>
          </a:p>
          <a:p>
            <a:r>
              <a:rPr lang="ja-JP" altLang="en-US" dirty="0" smtClean="0"/>
              <a:t>パス運用開始</a:t>
            </a:r>
            <a:endParaRPr kumimoji="1" lang="ja-JP" altLang="en-US" dirty="0"/>
          </a:p>
        </p:txBody>
      </p:sp>
      <p:sp>
        <p:nvSpPr>
          <p:cNvPr id="7" name="テキスト ボックス 6"/>
          <p:cNvSpPr txBox="1"/>
          <p:nvPr/>
        </p:nvSpPr>
        <p:spPr>
          <a:xfrm>
            <a:off x="2104046" y="518593"/>
            <a:ext cx="210163" cy="659078"/>
          </a:xfrm>
          <a:prstGeom prst="rect">
            <a:avLst/>
          </a:prstGeom>
          <a:noFill/>
        </p:spPr>
        <p:txBody>
          <a:bodyPr vert="eaVert" wrap="none" lIns="43105" tIns="21552" rIns="43105" bIns="21552" rtlCol="0">
            <a:spAutoFit/>
          </a:bodyPr>
          <a:lstStyle/>
          <a:p>
            <a:r>
              <a:rPr kumimoji="1" lang="ja-JP" altLang="en-US" dirty="0" smtClean="0"/>
              <a:t>県内パス統一</a:t>
            </a:r>
            <a:endParaRPr kumimoji="1" lang="ja-JP" altLang="en-US" dirty="0"/>
          </a:p>
        </p:txBody>
      </p:sp>
      <p:sp>
        <p:nvSpPr>
          <p:cNvPr id="8" name="テキスト ボックス 7"/>
          <p:cNvSpPr txBox="1"/>
          <p:nvPr/>
        </p:nvSpPr>
        <p:spPr>
          <a:xfrm>
            <a:off x="2450686" y="518593"/>
            <a:ext cx="210163" cy="659078"/>
          </a:xfrm>
          <a:prstGeom prst="rect">
            <a:avLst/>
          </a:prstGeom>
          <a:noFill/>
        </p:spPr>
        <p:txBody>
          <a:bodyPr vert="eaVert" wrap="none" lIns="43105" tIns="21552" rIns="43105" bIns="21552" rtlCol="0">
            <a:spAutoFit/>
          </a:bodyPr>
          <a:lstStyle/>
          <a:p>
            <a:r>
              <a:rPr kumimoji="1" lang="ja-JP" altLang="en-US" dirty="0" smtClean="0"/>
              <a:t>在宅パス連携</a:t>
            </a:r>
            <a:endParaRPr kumimoji="1" lang="ja-JP" altLang="en-US" dirty="0"/>
          </a:p>
        </p:txBody>
      </p:sp>
      <p:sp>
        <p:nvSpPr>
          <p:cNvPr id="9" name="テキスト ボックス 8"/>
          <p:cNvSpPr txBox="1"/>
          <p:nvPr/>
        </p:nvSpPr>
        <p:spPr>
          <a:xfrm>
            <a:off x="305835" y="523250"/>
            <a:ext cx="333273" cy="761670"/>
          </a:xfrm>
          <a:prstGeom prst="rect">
            <a:avLst/>
          </a:prstGeom>
          <a:noFill/>
        </p:spPr>
        <p:txBody>
          <a:bodyPr vert="eaVert" wrap="none" lIns="43105" tIns="21552" rIns="43105" bIns="21552" rtlCol="0">
            <a:spAutoFit/>
          </a:bodyPr>
          <a:lstStyle/>
          <a:p>
            <a:r>
              <a:rPr lang="ja-JP" altLang="en-US" dirty="0"/>
              <a:t>大腿骨頸部骨折</a:t>
            </a:r>
            <a:endParaRPr lang="en-US" altLang="ja-JP" dirty="0"/>
          </a:p>
          <a:p>
            <a:r>
              <a:rPr lang="ja-JP" altLang="en-US" dirty="0"/>
              <a:t>パス運用</a:t>
            </a:r>
            <a:r>
              <a:rPr lang="ja-JP" altLang="en-US" dirty="0" smtClean="0"/>
              <a:t>開始</a:t>
            </a:r>
            <a:endParaRPr lang="ja-JP" altLang="en-US" dirty="0"/>
          </a:p>
        </p:txBody>
      </p:sp>
      <p:sp>
        <p:nvSpPr>
          <p:cNvPr id="10" name="テキスト ボックス 9"/>
          <p:cNvSpPr txBox="1"/>
          <p:nvPr/>
        </p:nvSpPr>
        <p:spPr>
          <a:xfrm>
            <a:off x="3206770" y="518593"/>
            <a:ext cx="210163" cy="966855"/>
          </a:xfrm>
          <a:prstGeom prst="rect">
            <a:avLst/>
          </a:prstGeom>
          <a:noFill/>
        </p:spPr>
        <p:txBody>
          <a:bodyPr vert="eaVert" wrap="none" lIns="43105" tIns="21552" rIns="43105" bIns="21552" rtlCol="0">
            <a:spAutoFit/>
          </a:bodyPr>
          <a:lstStyle/>
          <a:p>
            <a:r>
              <a:rPr kumimoji="1" lang="ja-JP" altLang="en-US" dirty="0" smtClean="0"/>
              <a:t>市民フォーラム開催</a:t>
            </a:r>
            <a:endParaRPr kumimoji="1" lang="ja-JP" altLang="en-US" dirty="0"/>
          </a:p>
        </p:txBody>
      </p:sp>
    </p:spTree>
    <p:extLst>
      <p:ext uri="{BB962C8B-B14F-4D97-AF65-F5344CB8AC3E}">
        <p14:creationId xmlns:p14="http://schemas.microsoft.com/office/powerpoint/2010/main" val="2672020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3772" y="0"/>
            <a:ext cx="4114800" cy="495300"/>
          </a:xfrm>
        </p:spPr>
        <p:txBody>
          <a:bodyPr>
            <a:normAutofit fontScale="90000"/>
          </a:bodyPr>
          <a:lstStyle/>
          <a:p>
            <a:r>
              <a:rPr kumimoji="1" lang="ja-JP" altLang="en-US" dirty="0" smtClean="0"/>
              <a:t>急性期病院</a:t>
            </a:r>
            <a:r>
              <a:rPr kumimoji="1" lang="en-US" altLang="ja-JP" dirty="0" smtClean="0"/>
              <a:t>Data</a:t>
            </a:r>
            <a:br>
              <a:rPr kumimoji="1" lang="en-US" altLang="ja-JP" dirty="0" smtClean="0"/>
            </a:br>
            <a:r>
              <a:rPr lang="ja-JP" altLang="en-US" dirty="0"/>
              <a:t>平成</a:t>
            </a:r>
            <a:r>
              <a:rPr lang="en-US" altLang="ja-JP" dirty="0"/>
              <a:t>21</a:t>
            </a:r>
            <a:r>
              <a:rPr lang="ja-JP" altLang="en-US" dirty="0"/>
              <a:t>年</a:t>
            </a:r>
            <a:r>
              <a:rPr lang="en-US" altLang="ja-JP" dirty="0"/>
              <a:t>4</a:t>
            </a:r>
            <a:r>
              <a:rPr lang="ja-JP" altLang="en-US" dirty="0"/>
              <a:t>月～平成</a:t>
            </a:r>
            <a:r>
              <a:rPr lang="en-US" altLang="ja-JP" dirty="0"/>
              <a:t>24</a:t>
            </a:r>
            <a:r>
              <a:rPr lang="ja-JP" altLang="en-US" dirty="0"/>
              <a:t>年</a:t>
            </a:r>
            <a:r>
              <a:rPr lang="en-US" altLang="ja-JP" dirty="0"/>
              <a:t>2</a:t>
            </a:r>
            <a:r>
              <a:rPr lang="ja-JP" altLang="en-US" dirty="0"/>
              <a:t>月</a:t>
            </a: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2886154128"/>
              </p:ext>
            </p:extLst>
          </p:nvPr>
        </p:nvGraphicFramePr>
        <p:xfrm>
          <a:off x="161764" y="495300"/>
          <a:ext cx="4356484" cy="2418324"/>
        </p:xfrm>
        <a:graphic>
          <a:graphicData uri="http://schemas.openxmlformats.org/drawingml/2006/table">
            <a:tbl>
              <a:tblPr>
                <a:tableStyleId>{ED083AE6-46FA-4A59-8FB0-9F97EB10719F}</a:tableStyleId>
              </a:tblPr>
              <a:tblGrid>
                <a:gridCol w="2629596"/>
                <a:gridCol w="811479"/>
                <a:gridCol w="915409"/>
              </a:tblGrid>
              <a:tr h="134572">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　</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ja-JP" altLang="en-US" sz="900" b="1" u="none" strike="noStrike" dirty="0">
                          <a:effectLst/>
                          <a:latin typeface="Arial Unicode MS" pitchFamily="50" charset="-128"/>
                          <a:ea typeface="Arial Unicode MS" pitchFamily="50" charset="-128"/>
                          <a:cs typeface="Arial Unicode MS" pitchFamily="50" charset="-128"/>
                        </a:rPr>
                        <a:t>全入院患者</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ja-JP" altLang="en-US" sz="900" b="1" u="none" strike="noStrike" dirty="0">
                          <a:effectLst/>
                          <a:latin typeface="Arial Unicode MS" pitchFamily="50" charset="-128"/>
                          <a:ea typeface="Arial Unicode MS" pitchFamily="50" charset="-128"/>
                          <a:cs typeface="Arial Unicode MS" pitchFamily="50" charset="-128"/>
                        </a:rPr>
                        <a:t>パス利用患者 </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tc>
              </a:tr>
              <a:tr h="136208">
                <a:tc>
                  <a:txBody>
                    <a:bodyPr/>
                    <a:lstStyle/>
                    <a:p>
                      <a:pPr algn="l" fontAlgn="ctr"/>
                      <a:r>
                        <a:rPr lang="zh-CN" altLang="en-US" sz="900" b="1" u="none" strike="noStrike" dirty="0">
                          <a:effectLst/>
                          <a:latin typeface="Arial Unicode MS" pitchFamily="50" charset="-128"/>
                          <a:ea typeface="Arial Unicode MS" pitchFamily="50" charset="-128"/>
                          <a:cs typeface="Arial Unicode MS" pitchFamily="50" charset="-128"/>
                        </a:rPr>
                        <a:t>脳卒中入院患者数（人）</a:t>
                      </a:r>
                      <a:endParaRPr lang="zh-CN"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noFill/>
                  </a:tcP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6910</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1854</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r>
              <a:tr h="136208">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平均年齢</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72.0</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u="none" strike="noStrike" dirty="0" smtClean="0">
                          <a:effectLst/>
                          <a:latin typeface="Arial Unicode MS" pitchFamily="50" charset="-128"/>
                          <a:ea typeface="Arial Unicode MS" pitchFamily="50" charset="-128"/>
                          <a:cs typeface="Arial Unicode MS" pitchFamily="50" charset="-128"/>
                        </a:rPr>
                        <a:t>73.6</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r>
              <a:tr h="162624">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男性（人）</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a:r>
                        <a:rPr lang="en-US" altLang="ja-JP" sz="1000" dirty="0" smtClean="0"/>
                        <a:t>3917</a:t>
                      </a:r>
                      <a:endParaRPr lang="ja-JP" altLang="en-US" sz="1000" dirty="0"/>
                    </a:p>
                  </a:txBody>
                  <a:tcPr marL="4763" marR="4763" marT="4128" marB="0" anchor="ctr"/>
                </a:tc>
                <a:tc>
                  <a:txBody>
                    <a:bodyPr/>
                    <a:lstStyle/>
                    <a:p>
                      <a:pPr algn="ctr"/>
                      <a:r>
                        <a:rPr lang="en-US" altLang="ja-JP" sz="1000" dirty="0" smtClean="0"/>
                        <a:t>1007</a:t>
                      </a:r>
                      <a:endParaRPr lang="ja-JP" altLang="en-US" sz="1000" dirty="0"/>
                    </a:p>
                  </a:txBody>
                  <a:tcPr marL="4763" marR="4763" marT="4128" marB="0" anchor="ctr"/>
                </a:tc>
              </a:tr>
              <a:tr h="136208">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脳梗塞（人）</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4548</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1143</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r>
              <a:tr h="136208">
                <a:tc>
                  <a:txBody>
                    <a:bodyPr/>
                    <a:lstStyle/>
                    <a:p>
                      <a:pPr algn="l" fontAlgn="ctr"/>
                      <a:r>
                        <a:rPr lang="zh-CN" altLang="en-US" sz="900" b="1" u="none" strike="noStrike" dirty="0">
                          <a:effectLst/>
                          <a:latin typeface="Arial Unicode MS" pitchFamily="50" charset="-128"/>
                          <a:ea typeface="Arial Unicode MS" pitchFamily="50" charset="-128"/>
                          <a:cs typeface="Arial Unicode MS" pitchFamily="50" charset="-128"/>
                        </a:rPr>
                        <a:t>脳内出血（人）</a:t>
                      </a:r>
                      <a:endParaRPr lang="zh-CN"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1364</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617</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r>
              <a:tr h="136208">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くも膜下出血（人）</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408</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104</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r>
              <a:tr h="136208">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一過性脳虚血発作（人）</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412</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6</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r>
              <a:tr h="134572">
                <a:tc>
                  <a:txBody>
                    <a:bodyPr/>
                    <a:lstStyle/>
                    <a:p>
                      <a:pPr algn="l" fontAlgn="ctr"/>
                      <a:r>
                        <a:rPr lang="zh-CN" altLang="en-US" sz="900" b="1" u="none" strike="noStrike" dirty="0">
                          <a:effectLst/>
                          <a:latin typeface="Arial Unicode MS" pitchFamily="50" charset="-128"/>
                          <a:ea typeface="Arial Unicode MS" pitchFamily="50" charset="-128"/>
                          <a:cs typeface="Arial Unicode MS" pitchFamily="50" charset="-128"/>
                        </a:rPr>
                        <a:t>平均在院日数</a:t>
                      </a:r>
                      <a:endParaRPr lang="zh-CN"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u="none" strike="noStrike" dirty="0" smtClean="0">
                          <a:effectLst/>
                          <a:latin typeface="Arial Unicode MS" pitchFamily="50" charset="-128"/>
                          <a:ea typeface="Arial Unicode MS" pitchFamily="50" charset="-128"/>
                          <a:cs typeface="Arial Unicode MS" pitchFamily="50" charset="-128"/>
                        </a:rPr>
                        <a:t>25.3</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u="none" strike="noStrike" dirty="0" smtClean="0">
                          <a:effectLst/>
                          <a:latin typeface="Arial Unicode MS" pitchFamily="50" charset="-128"/>
                          <a:ea typeface="Arial Unicode MS" pitchFamily="50" charset="-128"/>
                          <a:cs typeface="Arial Unicode MS" pitchFamily="50" charset="-128"/>
                        </a:rPr>
                        <a:t>41.6</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tc>
              </a:tr>
              <a:tr h="134572">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脳卒中連携情報</a:t>
                      </a:r>
                      <a:r>
                        <a:rPr lang="ja-JP" altLang="en-US" sz="900" b="1" u="none" strike="noStrike" dirty="0" smtClean="0">
                          <a:effectLst/>
                          <a:latin typeface="Arial Unicode MS" pitchFamily="50" charset="-128"/>
                          <a:ea typeface="Arial Unicode MS" pitchFamily="50" charset="-128"/>
                          <a:cs typeface="Arial Unicode MS" pitchFamily="50" charset="-128"/>
                        </a:rPr>
                        <a:t>提供書利用</a:t>
                      </a:r>
                      <a:r>
                        <a:rPr lang="ja-JP" altLang="en-US" sz="900" b="1" u="none" strike="noStrike" dirty="0">
                          <a:effectLst/>
                          <a:latin typeface="Arial Unicode MS" pitchFamily="50" charset="-128"/>
                          <a:ea typeface="Arial Unicode MS" pitchFamily="50" charset="-128"/>
                          <a:cs typeface="Arial Unicode MS" pitchFamily="50" charset="-128"/>
                        </a:rPr>
                        <a:t>の退院時平均</a:t>
                      </a:r>
                      <a:r>
                        <a:rPr lang="en-US" altLang="ja-JP" sz="900" b="1" u="none" strike="noStrike" dirty="0" err="1">
                          <a:effectLst/>
                          <a:latin typeface="Arial Unicode MS" pitchFamily="50" charset="-128"/>
                          <a:ea typeface="Arial Unicode MS" pitchFamily="50" charset="-128"/>
                          <a:cs typeface="Arial Unicode MS" pitchFamily="50" charset="-128"/>
                        </a:rPr>
                        <a:t>mRS</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ja-JP" altLang="en-US" sz="900" b="1" u="none" strike="noStrike">
                          <a:effectLst/>
                          <a:latin typeface="Arial Unicode MS" pitchFamily="50" charset="-128"/>
                          <a:ea typeface="Arial Unicode MS" pitchFamily="50" charset="-128"/>
                          <a:cs typeface="Arial Unicode MS" pitchFamily="50" charset="-128"/>
                        </a:rPr>
                        <a:t>　</a:t>
                      </a:r>
                      <a:endParaRPr lang="ja-JP" altLang="en-US" sz="900" b="1" i="0" u="none" strike="noStrike">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u="none" strike="noStrike" dirty="0" smtClean="0">
                          <a:effectLst/>
                          <a:latin typeface="Arial Unicode MS" pitchFamily="50" charset="-128"/>
                          <a:ea typeface="Arial Unicode MS" pitchFamily="50" charset="-128"/>
                          <a:cs typeface="Arial Unicode MS" pitchFamily="50" charset="-128"/>
                        </a:rPr>
                        <a:t>3.6</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tc>
              </a:tr>
              <a:tr h="136208">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転帰：急性期病院・診療所へ転院数</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u="none" strike="noStrike">
                          <a:effectLst/>
                          <a:latin typeface="Arial Unicode MS" pitchFamily="50" charset="-128"/>
                          <a:ea typeface="Arial Unicode MS" pitchFamily="50" charset="-128"/>
                          <a:cs typeface="Arial Unicode MS" pitchFamily="50" charset="-128"/>
                        </a:rPr>
                        <a:t>170</a:t>
                      </a:r>
                      <a:endParaRPr lang="en-US" altLang="ja-JP" sz="900" b="1" i="0" u="none" strike="noStrike">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10</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r>
              <a:tr h="136208">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転帰：回復期病院へ転院数</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noFill/>
                  </a:tcPr>
                </a:tc>
                <a:tc>
                  <a:txBody>
                    <a:bodyPr/>
                    <a:lstStyle/>
                    <a:p>
                      <a:pPr algn="ctr" fontAlgn="ctr"/>
                      <a:r>
                        <a:rPr lang="en-US" altLang="ja-JP" sz="900" b="1" u="none" strike="noStrike">
                          <a:effectLst/>
                          <a:latin typeface="Arial Unicode MS" pitchFamily="50" charset="-128"/>
                          <a:ea typeface="Arial Unicode MS" pitchFamily="50" charset="-128"/>
                          <a:cs typeface="Arial Unicode MS" pitchFamily="50" charset="-128"/>
                        </a:rPr>
                        <a:t>1685</a:t>
                      </a:r>
                      <a:endParaRPr lang="en-US" altLang="ja-JP" sz="900" b="1" i="0" u="none" strike="noStrike">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fontAlgn="ctr"/>
                      <a:r>
                        <a:rPr lang="en-US" altLang="ja-JP" sz="900" b="1" u="none" strike="noStrike" dirty="0" smtClean="0">
                          <a:effectLst/>
                          <a:latin typeface="Arial Unicode MS" pitchFamily="50" charset="-128"/>
                          <a:ea typeface="Arial Unicode MS" pitchFamily="50" charset="-128"/>
                          <a:cs typeface="Arial Unicode MS" pitchFamily="50" charset="-128"/>
                        </a:rPr>
                        <a:t>1598</a:t>
                      </a:r>
                      <a:r>
                        <a:rPr lang="ja-JP" altLang="en-US" sz="900" b="1" u="none" strike="noStrike" dirty="0" smtClean="0">
                          <a:effectLst/>
                          <a:latin typeface="Arial Unicode MS" pitchFamily="50" charset="-128"/>
                          <a:ea typeface="Arial Unicode MS" pitchFamily="50" charset="-128"/>
                          <a:cs typeface="Arial Unicode MS" pitchFamily="50" charset="-128"/>
                        </a:rPr>
                        <a:t>（</a:t>
                      </a:r>
                      <a:r>
                        <a:rPr lang="en-US" altLang="ja-JP" sz="900" b="1" u="none" strike="noStrike" dirty="0" smtClean="0">
                          <a:effectLst/>
                          <a:latin typeface="Arial Unicode MS" pitchFamily="50" charset="-128"/>
                          <a:ea typeface="Arial Unicode MS" pitchFamily="50" charset="-128"/>
                          <a:cs typeface="Arial Unicode MS" pitchFamily="50" charset="-128"/>
                        </a:rPr>
                        <a:t>95</a:t>
                      </a:r>
                      <a:r>
                        <a:rPr lang="ja-JP" altLang="en-US" sz="900" b="1" u="none" strike="noStrike" dirty="0" smtClean="0">
                          <a:effectLst/>
                          <a:latin typeface="Arial Unicode MS" pitchFamily="50" charset="-128"/>
                          <a:ea typeface="Arial Unicode MS" pitchFamily="50" charset="-128"/>
                          <a:cs typeface="Arial Unicode MS" pitchFamily="50" charset="-128"/>
                        </a:rPr>
                        <a:t>％）</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r>
              <a:tr h="136208">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転帰：維持期病院へ転院数</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u="none" strike="noStrike">
                          <a:effectLst/>
                          <a:latin typeface="Arial Unicode MS" pitchFamily="50" charset="-128"/>
                          <a:ea typeface="Arial Unicode MS" pitchFamily="50" charset="-128"/>
                          <a:cs typeface="Arial Unicode MS" pitchFamily="50" charset="-128"/>
                        </a:rPr>
                        <a:t>362</a:t>
                      </a:r>
                      <a:endParaRPr lang="en-US" altLang="ja-JP" sz="900" b="1" i="0" u="none" strike="noStrike">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152</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r>
              <a:tr h="136208">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転帰：維持期診療所へ転所数</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78</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12</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r>
              <a:tr h="136208">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転帰：維持期老健へ転所数</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85</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8</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r>
              <a:tr h="136208">
                <a:tc>
                  <a:txBody>
                    <a:bodyPr/>
                    <a:lstStyle/>
                    <a:p>
                      <a:pPr algn="l" fontAlgn="ctr"/>
                      <a:r>
                        <a:rPr lang="ja-JP" altLang="en-US" sz="900" b="1" u="none" strike="noStrike">
                          <a:effectLst/>
                          <a:latin typeface="Arial Unicode MS" pitchFamily="50" charset="-128"/>
                          <a:ea typeface="Arial Unicode MS" pitchFamily="50" charset="-128"/>
                          <a:cs typeface="Arial Unicode MS" pitchFamily="50" charset="-128"/>
                        </a:rPr>
                        <a:t>転帰：在宅復帰患者数</a:t>
                      </a:r>
                      <a:endParaRPr lang="ja-JP" altLang="en-US" sz="900" b="1" i="0" u="none" strike="noStrike">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noFill/>
                  </a:tcP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3755</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15</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r>
              <a:tr h="136208">
                <a:tc>
                  <a:txBody>
                    <a:bodyPr/>
                    <a:lstStyle/>
                    <a:p>
                      <a:pPr algn="l" fontAlgn="ctr"/>
                      <a:r>
                        <a:rPr lang="zh-CN" altLang="en-US" sz="900" b="1" u="none" strike="noStrike">
                          <a:effectLst/>
                          <a:latin typeface="Arial Unicode MS" pitchFamily="50" charset="-128"/>
                          <a:ea typeface="Arial Unicode MS" pitchFamily="50" charset="-128"/>
                          <a:cs typeface="Arial Unicode MS" pitchFamily="50" charset="-128"/>
                        </a:rPr>
                        <a:t>転帰：死亡数</a:t>
                      </a:r>
                      <a:endParaRPr lang="zh-CN" altLang="en-US" sz="900" b="1" i="0" u="none" strike="noStrike">
                        <a:solidFill>
                          <a:srgbClr val="000000"/>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464</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6</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r>
            </a:tbl>
          </a:graphicData>
        </a:graphic>
      </p:graphicFrame>
    </p:spTree>
    <p:extLst>
      <p:ext uri="{BB962C8B-B14F-4D97-AF65-F5344CB8AC3E}">
        <p14:creationId xmlns:p14="http://schemas.microsoft.com/office/powerpoint/2010/main" val="9569648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4721" y="92511"/>
            <a:ext cx="3562557" cy="400606"/>
          </a:xfrm>
        </p:spPr>
        <p:txBody>
          <a:bodyPr>
            <a:normAutofit fontScale="90000"/>
          </a:bodyPr>
          <a:lstStyle/>
          <a:p>
            <a:r>
              <a:rPr lang="ja-JP" altLang="en-US" dirty="0" smtClean="0"/>
              <a:t>回復期リハ病院</a:t>
            </a:r>
            <a:r>
              <a:rPr lang="en-US" altLang="ja-JP" dirty="0"/>
              <a:t>Data</a:t>
            </a:r>
            <a:br>
              <a:rPr lang="en-US" altLang="ja-JP" dirty="0"/>
            </a:br>
            <a:r>
              <a:rPr lang="ja-JP" altLang="en-US" dirty="0"/>
              <a:t>平成</a:t>
            </a:r>
            <a:r>
              <a:rPr lang="en-US" altLang="ja-JP" dirty="0"/>
              <a:t>21</a:t>
            </a:r>
            <a:r>
              <a:rPr lang="ja-JP" altLang="en-US" dirty="0"/>
              <a:t>年</a:t>
            </a:r>
            <a:r>
              <a:rPr lang="en-US" altLang="ja-JP" dirty="0"/>
              <a:t>4</a:t>
            </a:r>
            <a:r>
              <a:rPr lang="ja-JP" altLang="en-US" dirty="0"/>
              <a:t>月～平成</a:t>
            </a:r>
            <a:r>
              <a:rPr lang="en-US" altLang="ja-JP" dirty="0"/>
              <a:t>24</a:t>
            </a:r>
            <a:r>
              <a:rPr lang="ja-JP" altLang="en-US" dirty="0"/>
              <a:t>年</a:t>
            </a:r>
            <a:r>
              <a:rPr lang="en-US" altLang="ja-JP" dirty="0"/>
              <a:t>2</a:t>
            </a:r>
            <a:r>
              <a:rPr lang="ja-JP" altLang="en-US" dirty="0"/>
              <a:t>月</a:t>
            </a: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357374426"/>
              </p:ext>
            </p:extLst>
          </p:nvPr>
        </p:nvGraphicFramePr>
        <p:xfrm>
          <a:off x="233772" y="511554"/>
          <a:ext cx="4037621" cy="2394748"/>
        </p:xfrm>
        <a:graphic>
          <a:graphicData uri="http://schemas.openxmlformats.org/drawingml/2006/table">
            <a:tbl>
              <a:tblPr>
                <a:tableStyleId>{ED083AE6-46FA-4A59-8FB0-9F97EB10719F}</a:tableStyleId>
              </a:tblPr>
              <a:tblGrid>
                <a:gridCol w="2417229"/>
                <a:gridCol w="797539"/>
                <a:gridCol w="822853"/>
              </a:tblGrid>
              <a:tr h="134421">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　</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tc>
                <a:tc>
                  <a:txBody>
                    <a:bodyPr/>
                    <a:lstStyle/>
                    <a:p>
                      <a:pPr algn="ctr" fontAlgn="ctr"/>
                      <a:r>
                        <a:rPr lang="ja-JP" altLang="en-US" sz="900" b="1" u="none" strike="noStrike" dirty="0">
                          <a:effectLst/>
                          <a:latin typeface="Arial Unicode MS" pitchFamily="50" charset="-128"/>
                          <a:ea typeface="Arial Unicode MS" pitchFamily="50" charset="-128"/>
                          <a:cs typeface="Arial Unicode MS" pitchFamily="50" charset="-128"/>
                        </a:rPr>
                        <a:t>全入院患者</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tc>
                <a:tc>
                  <a:txBody>
                    <a:bodyPr/>
                    <a:lstStyle/>
                    <a:p>
                      <a:pPr algn="ctr" fontAlgn="ctr"/>
                      <a:r>
                        <a:rPr lang="ja-JP" altLang="en-US" sz="900" b="1" u="none" strike="noStrike">
                          <a:effectLst/>
                          <a:latin typeface="Arial Unicode MS" pitchFamily="50" charset="-128"/>
                          <a:ea typeface="Arial Unicode MS" pitchFamily="50" charset="-128"/>
                          <a:cs typeface="Arial Unicode MS" pitchFamily="50" charset="-128"/>
                        </a:rPr>
                        <a:t>パス利用患者 </a:t>
                      </a:r>
                      <a:endParaRPr lang="ja-JP" altLang="en-US" sz="900" b="1" i="0" u="none" strike="noStrike">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tc>
              </a:tr>
              <a:tr h="136208">
                <a:tc>
                  <a:txBody>
                    <a:bodyPr/>
                    <a:lstStyle/>
                    <a:p>
                      <a:pPr algn="l" fontAlgn="ctr"/>
                      <a:r>
                        <a:rPr lang="zh-CN" altLang="en-US" sz="900" b="1" u="none" strike="noStrike" dirty="0">
                          <a:effectLst/>
                          <a:latin typeface="Arial Unicode MS" pitchFamily="50" charset="-128"/>
                          <a:ea typeface="Arial Unicode MS" pitchFamily="50" charset="-128"/>
                          <a:cs typeface="Arial Unicode MS" pitchFamily="50" charset="-128"/>
                        </a:rPr>
                        <a:t>脳卒中入院患者数（人）</a:t>
                      </a:r>
                      <a:endParaRPr lang="zh-CN"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noFill/>
                  </a:tcP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2595</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1247</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r>
              <a:tr h="134421">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平均年齢</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tc>
                <a:tc>
                  <a:txBody>
                    <a:bodyPr/>
                    <a:lstStyle/>
                    <a:p>
                      <a:pPr algn="ctr" fontAlgn="ctr"/>
                      <a:r>
                        <a:rPr lang="en-US" altLang="ja-JP" sz="900" b="1" u="none" strike="noStrike" dirty="0" smtClean="0">
                          <a:effectLst/>
                          <a:latin typeface="Arial Unicode MS" pitchFamily="50" charset="-128"/>
                          <a:ea typeface="Arial Unicode MS" pitchFamily="50" charset="-128"/>
                          <a:cs typeface="Arial Unicode MS" pitchFamily="50" charset="-128"/>
                        </a:rPr>
                        <a:t>75.7</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tc>
                <a:tc>
                  <a:txBody>
                    <a:bodyPr/>
                    <a:lstStyle/>
                    <a:p>
                      <a:pPr algn="ctr" fontAlgn="ctr"/>
                      <a:r>
                        <a:rPr lang="en-US" altLang="ja-JP" sz="900" b="1" u="none" strike="noStrike" dirty="0" smtClean="0">
                          <a:effectLst/>
                          <a:latin typeface="Arial Unicode MS" pitchFamily="50" charset="-128"/>
                          <a:ea typeface="Arial Unicode MS" pitchFamily="50" charset="-128"/>
                          <a:cs typeface="Arial Unicode MS" pitchFamily="50" charset="-128"/>
                        </a:rPr>
                        <a:t>72.8</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tc>
              </a:tr>
              <a:tr h="136208">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男性（人）</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1318</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u="none" strike="noStrike">
                          <a:effectLst/>
                          <a:latin typeface="Arial Unicode MS" pitchFamily="50" charset="-128"/>
                          <a:ea typeface="Arial Unicode MS" pitchFamily="50" charset="-128"/>
                          <a:cs typeface="Arial Unicode MS" pitchFamily="50" charset="-128"/>
                        </a:rPr>
                        <a:t>625</a:t>
                      </a:r>
                      <a:endParaRPr lang="en-US" altLang="ja-JP" sz="900" b="1" i="0" u="none" strike="noStrike">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r>
              <a:tr h="136208">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脳梗塞（人）</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1762</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u="none" strike="noStrike">
                          <a:effectLst/>
                          <a:latin typeface="Arial Unicode MS" pitchFamily="50" charset="-128"/>
                          <a:ea typeface="Arial Unicode MS" pitchFamily="50" charset="-128"/>
                          <a:cs typeface="Arial Unicode MS" pitchFamily="50" charset="-128"/>
                        </a:rPr>
                        <a:t>809</a:t>
                      </a:r>
                      <a:endParaRPr lang="en-US" altLang="ja-JP" sz="900" b="1" i="0" u="none" strike="noStrike">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r>
              <a:tr h="136208">
                <a:tc>
                  <a:txBody>
                    <a:bodyPr/>
                    <a:lstStyle/>
                    <a:p>
                      <a:pPr algn="l" fontAlgn="ctr"/>
                      <a:r>
                        <a:rPr lang="zh-CN" altLang="en-US" sz="900" b="1" u="none" strike="noStrike" dirty="0">
                          <a:effectLst/>
                          <a:latin typeface="Arial Unicode MS" pitchFamily="50" charset="-128"/>
                          <a:ea typeface="Arial Unicode MS" pitchFamily="50" charset="-128"/>
                          <a:cs typeface="Arial Unicode MS" pitchFamily="50" charset="-128"/>
                        </a:rPr>
                        <a:t>脳内出血（人）</a:t>
                      </a:r>
                      <a:endParaRPr lang="zh-CN"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624</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u="none" strike="noStrike">
                          <a:effectLst/>
                          <a:latin typeface="Arial Unicode MS" pitchFamily="50" charset="-128"/>
                          <a:ea typeface="Arial Unicode MS" pitchFamily="50" charset="-128"/>
                          <a:cs typeface="Arial Unicode MS" pitchFamily="50" charset="-128"/>
                        </a:rPr>
                        <a:t>349</a:t>
                      </a:r>
                      <a:endParaRPr lang="en-US" altLang="ja-JP" sz="900" b="1" i="0" u="none" strike="noStrike">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r>
              <a:tr h="136208">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くも膜下出血（人）</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132</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u="none" strike="noStrike">
                          <a:effectLst/>
                          <a:latin typeface="Arial Unicode MS" pitchFamily="50" charset="-128"/>
                          <a:ea typeface="Arial Unicode MS" pitchFamily="50" charset="-128"/>
                          <a:cs typeface="Arial Unicode MS" pitchFamily="50" charset="-128"/>
                        </a:rPr>
                        <a:t>67</a:t>
                      </a:r>
                      <a:endParaRPr lang="en-US" altLang="ja-JP" sz="900" b="1" i="0" u="none" strike="noStrike">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r>
              <a:tr h="136208">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一過性脳虚血発作（人）</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59</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2</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r>
              <a:tr h="134421">
                <a:tc>
                  <a:txBody>
                    <a:bodyPr/>
                    <a:lstStyle/>
                    <a:p>
                      <a:pPr algn="l" fontAlgn="ctr"/>
                      <a:r>
                        <a:rPr lang="zh-CN" altLang="en-US" sz="900" b="1" u="none" strike="noStrike" dirty="0">
                          <a:effectLst/>
                          <a:latin typeface="Arial Unicode MS" pitchFamily="50" charset="-128"/>
                          <a:ea typeface="Arial Unicode MS" pitchFamily="50" charset="-128"/>
                          <a:cs typeface="Arial Unicode MS" pitchFamily="50" charset="-128"/>
                        </a:rPr>
                        <a:t>平均在院日数</a:t>
                      </a:r>
                      <a:endParaRPr lang="zh-CN"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noFill/>
                  </a:tcPr>
                </a:tc>
                <a:tc>
                  <a:txBody>
                    <a:bodyPr/>
                    <a:lstStyle/>
                    <a:p>
                      <a:pPr algn="ctr" fontAlgn="ctr"/>
                      <a:r>
                        <a:rPr lang="en-US" altLang="ja-JP" sz="900" b="1" u="none" strike="noStrike" dirty="0" smtClean="0">
                          <a:effectLst/>
                          <a:latin typeface="Arial Unicode MS" pitchFamily="50" charset="-128"/>
                          <a:ea typeface="Arial Unicode MS" pitchFamily="50" charset="-128"/>
                          <a:cs typeface="Arial Unicode MS" pitchFamily="50" charset="-128"/>
                        </a:rPr>
                        <a:t>87.3</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noFill/>
                  </a:tcPr>
                </a:tc>
                <a:tc>
                  <a:txBody>
                    <a:bodyPr/>
                    <a:lstStyle/>
                    <a:p>
                      <a:pPr algn="ctr" fontAlgn="ctr"/>
                      <a:r>
                        <a:rPr lang="en-US" altLang="ja-JP" sz="900" b="1" u="none" strike="noStrike" dirty="0" smtClean="0">
                          <a:effectLst/>
                          <a:latin typeface="Arial Unicode MS" pitchFamily="50" charset="-128"/>
                          <a:ea typeface="Arial Unicode MS" pitchFamily="50" charset="-128"/>
                          <a:cs typeface="Arial Unicode MS" pitchFamily="50" charset="-128"/>
                        </a:rPr>
                        <a:t>90.3</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noFill/>
                  </a:tcPr>
                </a:tc>
              </a:tr>
              <a:tr h="134421">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脳卒中連携情報</a:t>
                      </a:r>
                      <a:r>
                        <a:rPr lang="ja-JP" altLang="en-US" sz="900" b="1" u="none" strike="noStrike" dirty="0" smtClean="0">
                          <a:effectLst/>
                          <a:latin typeface="Arial Unicode MS" pitchFamily="50" charset="-128"/>
                          <a:ea typeface="Arial Unicode MS" pitchFamily="50" charset="-128"/>
                          <a:cs typeface="Arial Unicode MS" pitchFamily="50" charset="-128"/>
                        </a:rPr>
                        <a:t>提供書退院</a:t>
                      </a:r>
                      <a:r>
                        <a:rPr lang="ja-JP" altLang="en-US" sz="900" b="1" u="none" strike="noStrike" dirty="0">
                          <a:effectLst/>
                          <a:latin typeface="Arial Unicode MS" pitchFamily="50" charset="-128"/>
                          <a:ea typeface="Arial Unicode MS" pitchFamily="50" charset="-128"/>
                          <a:cs typeface="Arial Unicode MS" pitchFamily="50" charset="-128"/>
                        </a:rPr>
                        <a:t>時平均</a:t>
                      </a:r>
                      <a:r>
                        <a:rPr lang="en-US" altLang="ja-JP" sz="900" b="1" u="none" strike="noStrike" dirty="0" err="1">
                          <a:effectLst/>
                          <a:latin typeface="Arial Unicode MS" pitchFamily="50" charset="-128"/>
                          <a:ea typeface="Arial Unicode MS" pitchFamily="50" charset="-128"/>
                          <a:cs typeface="Arial Unicode MS" pitchFamily="50" charset="-128"/>
                        </a:rPr>
                        <a:t>mRS</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tc>
                <a:tc>
                  <a:txBody>
                    <a:bodyPr/>
                    <a:lstStyle/>
                    <a:p>
                      <a:pPr algn="ctr" fontAlgn="ctr"/>
                      <a:r>
                        <a:rPr lang="ja-JP" altLang="en-US" sz="900" b="1" u="none" strike="noStrike" dirty="0">
                          <a:effectLst/>
                          <a:latin typeface="Arial Unicode MS" pitchFamily="50" charset="-128"/>
                          <a:ea typeface="Arial Unicode MS" pitchFamily="50" charset="-128"/>
                          <a:cs typeface="Arial Unicode MS" pitchFamily="50" charset="-128"/>
                        </a:rPr>
                        <a:t>　</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tc>
                <a:tc>
                  <a:txBody>
                    <a:bodyPr/>
                    <a:lstStyle/>
                    <a:p>
                      <a:pPr algn="ctr" fontAlgn="ctr"/>
                      <a:r>
                        <a:rPr lang="en-US" altLang="ja-JP" sz="900" b="1" u="none" strike="noStrike" dirty="0" smtClean="0">
                          <a:effectLst/>
                          <a:latin typeface="Arial Unicode MS" pitchFamily="50" charset="-128"/>
                          <a:ea typeface="Arial Unicode MS" pitchFamily="50" charset="-128"/>
                          <a:cs typeface="Arial Unicode MS" pitchFamily="50" charset="-128"/>
                        </a:rPr>
                        <a:t>3.6</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tc>
              </a:tr>
              <a:tr h="136208">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転帰：急性期病院・診療所へ転院数</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261</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146</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r>
              <a:tr h="136208">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転帰：回復期病院へ転院数</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18</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13</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r>
              <a:tr h="136208">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転帰：維持期病院へ転院数</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222</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91</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r>
              <a:tr h="136208">
                <a:tc>
                  <a:txBody>
                    <a:bodyPr/>
                    <a:lstStyle/>
                    <a:p>
                      <a:pPr algn="l" fontAlgn="ctr"/>
                      <a:r>
                        <a:rPr lang="ja-JP" altLang="en-US" sz="900" b="1" u="none" strike="noStrike">
                          <a:effectLst/>
                          <a:latin typeface="Arial Unicode MS" pitchFamily="50" charset="-128"/>
                          <a:ea typeface="Arial Unicode MS" pitchFamily="50" charset="-128"/>
                          <a:cs typeface="Arial Unicode MS" pitchFamily="50" charset="-128"/>
                        </a:rPr>
                        <a:t>転帰：維持期診療所へ転所数</a:t>
                      </a:r>
                      <a:endParaRPr lang="ja-JP" altLang="en-US" sz="900" b="1" i="0" u="none" strike="noStrike">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tc>
                <a:tc>
                  <a:txBody>
                    <a:bodyPr/>
                    <a:lstStyle/>
                    <a:p>
                      <a:pPr algn="ctr" fontAlgn="ctr"/>
                      <a:r>
                        <a:rPr lang="en-US" altLang="ja-JP" sz="900" b="1" u="none" strike="noStrike">
                          <a:effectLst/>
                          <a:latin typeface="Arial Unicode MS" pitchFamily="50" charset="-128"/>
                          <a:ea typeface="Arial Unicode MS" pitchFamily="50" charset="-128"/>
                          <a:cs typeface="Arial Unicode MS" pitchFamily="50" charset="-128"/>
                        </a:rPr>
                        <a:t>27</a:t>
                      </a:r>
                      <a:endParaRPr lang="en-US" altLang="ja-JP" sz="900" b="1" i="0" u="none" strike="noStrike">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21</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r>
              <a:tr h="136208">
                <a:tc>
                  <a:txBody>
                    <a:bodyPr/>
                    <a:lstStyle/>
                    <a:p>
                      <a:pPr algn="l" fontAlgn="ctr"/>
                      <a:r>
                        <a:rPr lang="ja-JP" altLang="en-US" sz="900" b="1" u="none" strike="noStrike">
                          <a:effectLst/>
                          <a:latin typeface="Arial Unicode MS" pitchFamily="50" charset="-128"/>
                          <a:ea typeface="Arial Unicode MS" pitchFamily="50" charset="-128"/>
                          <a:cs typeface="Arial Unicode MS" pitchFamily="50" charset="-128"/>
                        </a:rPr>
                        <a:t>転帰：維持期老健へ転所数</a:t>
                      </a:r>
                      <a:endParaRPr lang="ja-JP" altLang="en-US" sz="900" b="1" i="0" u="none" strike="noStrike">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tc>
                <a:tc>
                  <a:txBody>
                    <a:bodyPr/>
                    <a:lstStyle/>
                    <a:p>
                      <a:pPr algn="ctr" fontAlgn="ctr"/>
                      <a:r>
                        <a:rPr lang="en-US" altLang="ja-JP" sz="900" b="1" u="none" strike="noStrike">
                          <a:effectLst/>
                          <a:latin typeface="Arial Unicode MS" pitchFamily="50" charset="-128"/>
                          <a:ea typeface="Arial Unicode MS" pitchFamily="50" charset="-128"/>
                          <a:cs typeface="Arial Unicode MS" pitchFamily="50" charset="-128"/>
                        </a:rPr>
                        <a:t>222</a:t>
                      </a:r>
                      <a:endParaRPr lang="en-US" altLang="ja-JP" sz="900" b="1" i="0" u="none" strike="noStrike">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123</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r>
              <a:tr h="136208">
                <a:tc>
                  <a:txBody>
                    <a:bodyPr/>
                    <a:lstStyle/>
                    <a:p>
                      <a:pPr algn="l" fontAlgn="ctr"/>
                      <a:r>
                        <a:rPr lang="ja-JP" altLang="en-US" sz="900" b="1" u="none" strike="noStrike" dirty="0">
                          <a:effectLst/>
                          <a:latin typeface="Arial Unicode MS" pitchFamily="50" charset="-128"/>
                          <a:ea typeface="Arial Unicode MS" pitchFamily="50" charset="-128"/>
                          <a:cs typeface="Arial Unicode MS" pitchFamily="50" charset="-128"/>
                        </a:rPr>
                        <a:t>転帰：在宅復帰患者数</a:t>
                      </a:r>
                      <a:endParaRPr lang="ja-JP"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noFill/>
                  </a:tcPr>
                </a:tc>
                <a:tc>
                  <a:txBody>
                    <a:bodyPr/>
                    <a:lstStyle/>
                    <a:p>
                      <a:pPr algn="ctr" fontAlgn="ctr"/>
                      <a:r>
                        <a:rPr lang="en-US" altLang="ja-JP" sz="900" b="1" u="none" strike="noStrike">
                          <a:effectLst/>
                          <a:latin typeface="Arial Unicode MS" pitchFamily="50" charset="-128"/>
                          <a:ea typeface="Arial Unicode MS" pitchFamily="50" charset="-128"/>
                          <a:cs typeface="Arial Unicode MS" pitchFamily="50" charset="-128"/>
                        </a:rPr>
                        <a:t>1430</a:t>
                      </a:r>
                      <a:endParaRPr lang="en-US" altLang="ja-JP" sz="900" b="1" i="0" u="none" strike="noStrike">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710</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r>
              <a:tr h="136208">
                <a:tc>
                  <a:txBody>
                    <a:bodyPr/>
                    <a:lstStyle/>
                    <a:p>
                      <a:pPr algn="l" fontAlgn="ctr"/>
                      <a:r>
                        <a:rPr lang="zh-CN" altLang="en-US" sz="900" b="1" u="none" strike="noStrike" dirty="0">
                          <a:effectLst/>
                          <a:latin typeface="Arial Unicode MS" pitchFamily="50" charset="-128"/>
                          <a:ea typeface="Arial Unicode MS" pitchFamily="50" charset="-128"/>
                          <a:cs typeface="Arial Unicode MS" pitchFamily="50" charset="-128"/>
                        </a:rPr>
                        <a:t>転帰：死亡数</a:t>
                      </a:r>
                      <a:endParaRPr lang="zh-CN" altLang="en-US"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2702" marR="2702" marT="2341" marB="0" anchor="ctr"/>
                </a:tc>
                <a:tc>
                  <a:txBody>
                    <a:bodyPr/>
                    <a:lstStyle/>
                    <a:p>
                      <a:pPr algn="ctr" fontAlgn="ctr"/>
                      <a:r>
                        <a:rPr lang="en-US" altLang="ja-JP" sz="900" b="1" u="none" strike="noStrike">
                          <a:effectLst/>
                          <a:latin typeface="Arial Unicode MS" pitchFamily="50" charset="-128"/>
                          <a:ea typeface="Arial Unicode MS" pitchFamily="50" charset="-128"/>
                          <a:cs typeface="Arial Unicode MS" pitchFamily="50" charset="-128"/>
                        </a:rPr>
                        <a:t>90</a:t>
                      </a:r>
                      <a:endParaRPr lang="en-US" altLang="ja-JP" sz="900" b="1" i="0" u="none" strike="noStrike">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u="none" strike="noStrike" dirty="0">
                          <a:effectLst/>
                          <a:latin typeface="Arial Unicode MS" pitchFamily="50" charset="-128"/>
                          <a:ea typeface="Arial Unicode MS" pitchFamily="50" charset="-128"/>
                          <a:cs typeface="Arial Unicode MS" pitchFamily="50" charset="-128"/>
                        </a:rPr>
                        <a:t>24</a:t>
                      </a:r>
                      <a:endParaRPr lang="en-US" altLang="ja-JP" sz="9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4763" marR="4763" marT="4128" marB="0" anchor="ctr"/>
                </a:tc>
              </a:tr>
            </a:tbl>
          </a:graphicData>
        </a:graphic>
      </p:graphicFrame>
    </p:spTree>
    <p:extLst>
      <p:ext uri="{BB962C8B-B14F-4D97-AF65-F5344CB8AC3E}">
        <p14:creationId xmlns:p14="http://schemas.microsoft.com/office/powerpoint/2010/main" val="25050093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急性期病院</a:t>
            </a:r>
            <a:r>
              <a:rPr lang="en-US" altLang="ja-JP" dirty="0" smtClean="0"/>
              <a:t>Data</a:t>
            </a:r>
            <a:r>
              <a:rPr lang="ja-JP" altLang="en-US" dirty="0" smtClean="0"/>
              <a:t>：時期</a:t>
            </a:r>
            <a:r>
              <a:rPr lang="ja-JP" altLang="en-US" dirty="0"/>
              <a:t>ごと</a:t>
            </a:r>
            <a:r>
              <a:rPr lang="ja-JP" altLang="en-US" dirty="0" smtClean="0"/>
              <a:t>の比較</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907482075"/>
              </p:ext>
            </p:extLst>
          </p:nvPr>
        </p:nvGraphicFramePr>
        <p:xfrm>
          <a:off x="93923" y="830627"/>
          <a:ext cx="4392492" cy="1824436"/>
        </p:xfrm>
        <a:graphic>
          <a:graphicData uri="http://schemas.openxmlformats.org/drawingml/2006/table">
            <a:tbl>
              <a:tblPr>
                <a:tableStyleId>{ED083AE6-46FA-4A59-8FB0-9F97EB10719F}</a:tableStyleId>
              </a:tblPr>
              <a:tblGrid>
                <a:gridCol w="1188133"/>
                <a:gridCol w="499889"/>
                <a:gridCol w="454671"/>
                <a:gridCol w="524953"/>
                <a:gridCol w="524953"/>
                <a:gridCol w="599946"/>
                <a:gridCol w="599947"/>
              </a:tblGrid>
              <a:tr h="134572">
                <a:tc>
                  <a:txBody>
                    <a:bodyPr/>
                    <a:lstStyle/>
                    <a:p>
                      <a:pPr algn="l" fontAlgn="ctr"/>
                      <a:r>
                        <a:rPr lang="ja-JP" altLang="en-US" sz="900" b="1" u="none" strike="noStrike" dirty="0">
                          <a:solidFill>
                            <a:schemeClr val="tx1"/>
                          </a:solidFill>
                          <a:effectLst/>
                          <a:latin typeface="Arial Unicode MS" pitchFamily="50" charset="-128"/>
                          <a:ea typeface="Arial Unicode MS" pitchFamily="50" charset="-128"/>
                          <a:cs typeface="Arial Unicode MS" pitchFamily="50" charset="-128"/>
                        </a:rPr>
                        <a:t>　</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gridSpan="3">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900" b="1" u="none" strike="noStrike" dirty="0" smtClean="0">
                          <a:solidFill>
                            <a:schemeClr val="tx1"/>
                          </a:solidFill>
                          <a:effectLst/>
                          <a:latin typeface="Arial Unicode MS" pitchFamily="50" charset="-128"/>
                          <a:ea typeface="Arial Unicode MS" pitchFamily="50" charset="-128"/>
                          <a:cs typeface="Arial Unicode MS" pitchFamily="50" charset="-128"/>
                        </a:rPr>
                        <a:t>全入院患者</a:t>
                      </a:r>
                      <a:endParaRPr lang="ja-JP" altLang="en-US" sz="900" b="1" i="0" u="none" strike="noStrike" dirty="0" smtClean="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hMerge="1">
                  <a:txBody>
                    <a:bodyPr/>
                    <a:lstStyle/>
                    <a:p>
                      <a:endParaRPr kumimoji="1" lang="ja-JP" altLang="en-US"/>
                    </a:p>
                  </a:txBody>
                  <a:tcPr/>
                </a:tc>
                <a:tc hMerge="1">
                  <a:txBody>
                    <a:bodyPr/>
                    <a:lstStyle/>
                    <a:p>
                      <a:pPr algn="ctr" fontAlgn="ctr"/>
                      <a:endParaRPr lang="ja-JP" altLang="en-US" sz="20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5750" marR="5750" marT="5750" marB="0" anchor="ctr"/>
                </a:tc>
                <a:tc gridSpan="3">
                  <a:txBody>
                    <a:bodyPr/>
                    <a:lstStyle/>
                    <a:p>
                      <a:pPr algn="ctr" fontAlgn="ctr"/>
                      <a:r>
                        <a:rPr lang="ja-JP" altLang="en-US" sz="900" b="1" u="none" strike="noStrike" dirty="0">
                          <a:solidFill>
                            <a:schemeClr val="tx1"/>
                          </a:solidFill>
                          <a:effectLst/>
                          <a:latin typeface="Arial Unicode MS" pitchFamily="50" charset="-128"/>
                          <a:ea typeface="Arial Unicode MS" pitchFamily="50" charset="-128"/>
                          <a:cs typeface="Arial Unicode MS" pitchFamily="50" charset="-128"/>
                        </a:rPr>
                        <a:t>パス利用患者 </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hMerge="1">
                  <a:txBody>
                    <a:bodyPr/>
                    <a:lstStyle/>
                    <a:p>
                      <a:pPr algn="ctr" fontAlgn="ctr"/>
                      <a:endParaRPr lang="ja-JP" altLang="en-US" sz="20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5750" marR="5750" marT="5750" marB="0" anchor="ctr"/>
                </a:tc>
                <a:tc hMerge="1">
                  <a:txBody>
                    <a:bodyPr/>
                    <a:lstStyle/>
                    <a:p>
                      <a:pPr algn="ctr" fontAlgn="ctr"/>
                      <a:endParaRPr lang="ja-JP" altLang="en-US" sz="20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5750" marR="5750" marT="5750" marB="0" anchor="ctr"/>
                </a:tc>
              </a:tr>
              <a:tr h="134572">
                <a:tc>
                  <a:txBody>
                    <a:bodyPr/>
                    <a:lstStyle/>
                    <a:p>
                      <a:pPr algn="l" fontAlgn="ct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1</a:t>
                      </a:r>
                      <a:r>
                        <a:rPr lang="ja-JP" altLang="en-US" sz="900" b="1" i="0" u="none" strike="noStrike" dirty="0" smtClean="0">
                          <a:solidFill>
                            <a:schemeClr val="tx1"/>
                          </a:solidFill>
                          <a:effectLst/>
                          <a:latin typeface="Arial Unicode MS" pitchFamily="50" charset="-128"/>
                          <a:ea typeface="Arial Unicode MS" pitchFamily="50" charset="-128"/>
                          <a:cs typeface="Arial Unicode MS" pitchFamily="50" charset="-128"/>
                        </a:rPr>
                        <a:t>期</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2</a:t>
                      </a:r>
                      <a:r>
                        <a:rPr lang="ja-JP" altLang="en-US" sz="900" b="1" i="0" u="none" strike="noStrike" dirty="0" smtClean="0">
                          <a:solidFill>
                            <a:schemeClr val="tx1"/>
                          </a:solidFill>
                          <a:effectLst/>
                          <a:latin typeface="Arial Unicode MS" pitchFamily="50" charset="-128"/>
                          <a:ea typeface="Arial Unicode MS" pitchFamily="50" charset="-128"/>
                          <a:cs typeface="Arial Unicode MS" pitchFamily="50" charset="-128"/>
                        </a:rPr>
                        <a:t>期</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3</a:t>
                      </a:r>
                      <a:r>
                        <a:rPr lang="ja-JP" altLang="en-US" sz="900" b="1" i="0" u="none" strike="noStrike" dirty="0" smtClean="0">
                          <a:solidFill>
                            <a:schemeClr val="tx1"/>
                          </a:solidFill>
                          <a:effectLst/>
                          <a:latin typeface="Arial Unicode MS" pitchFamily="50" charset="-128"/>
                          <a:ea typeface="Arial Unicode MS" pitchFamily="50" charset="-128"/>
                          <a:cs typeface="Arial Unicode MS" pitchFamily="50" charset="-128"/>
                        </a:rPr>
                        <a:t>期</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1</a:t>
                      </a:r>
                      <a:r>
                        <a:rPr lang="ja-JP" altLang="en-US" sz="900" b="1" i="0" u="none" strike="noStrike" dirty="0" smtClean="0">
                          <a:solidFill>
                            <a:schemeClr val="tx1"/>
                          </a:solidFill>
                          <a:effectLst/>
                          <a:latin typeface="Arial Unicode MS" pitchFamily="50" charset="-128"/>
                          <a:ea typeface="Arial Unicode MS" pitchFamily="50" charset="-128"/>
                          <a:cs typeface="Arial Unicode MS" pitchFamily="50" charset="-128"/>
                        </a:rPr>
                        <a:t>期</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2</a:t>
                      </a:r>
                      <a:r>
                        <a:rPr lang="ja-JP" altLang="en-US" sz="900" b="1" i="0" u="none" strike="noStrike" dirty="0" smtClean="0">
                          <a:solidFill>
                            <a:schemeClr val="tx1"/>
                          </a:solidFill>
                          <a:effectLst/>
                          <a:latin typeface="Arial Unicode MS" pitchFamily="50" charset="-128"/>
                          <a:ea typeface="Arial Unicode MS" pitchFamily="50" charset="-128"/>
                          <a:cs typeface="Arial Unicode MS" pitchFamily="50" charset="-128"/>
                        </a:rPr>
                        <a:t>期</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3</a:t>
                      </a:r>
                      <a:r>
                        <a:rPr lang="ja-JP" altLang="en-US" sz="900" b="1" i="0" u="none" strike="noStrike" dirty="0" smtClean="0">
                          <a:solidFill>
                            <a:schemeClr val="tx1"/>
                          </a:solidFill>
                          <a:effectLst/>
                          <a:latin typeface="Arial Unicode MS" pitchFamily="50" charset="-128"/>
                          <a:ea typeface="Arial Unicode MS" pitchFamily="50" charset="-128"/>
                          <a:cs typeface="Arial Unicode MS" pitchFamily="50" charset="-128"/>
                        </a:rPr>
                        <a:t>期</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r>
              <a:tr h="136208">
                <a:tc>
                  <a:txBody>
                    <a:bodyPr/>
                    <a:lstStyle/>
                    <a:p>
                      <a:pPr algn="l" fontAlgn="ctr"/>
                      <a:r>
                        <a:rPr lang="zh-CN" altLang="en-US" sz="900" b="1" u="none" strike="noStrike" dirty="0" smtClean="0">
                          <a:solidFill>
                            <a:schemeClr val="tx1"/>
                          </a:solidFill>
                          <a:effectLst/>
                          <a:latin typeface="Arial Unicode MS" pitchFamily="50" charset="-128"/>
                          <a:ea typeface="Arial Unicode MS" pitchFamily="50" charset="-128"/>
                          <a:cs typeface="Arial Unicode MS" pitchFamily="50" charset="-128"/>
                        </a:rPr>
                        <a:t>入院</a:t>
                      </a:r>
                      <a:r>
                        <a:rPr lang="zh-CN" altLang="en-US" sz="900" b="1" u="none" strike="noStrike" dirty="0">
                          <a:solidFill>
                            <a:schemeClr val="tx1"/>
                          </a:solidFill>
                          <a:effectLst/>
                          <a:latin typeface="Arial Unicode MS" pitchFamily="50" charset="-128"/>
                          <a:ea typeface="Arial Unicode MS" pitchFamily="50" charset="-128"/>
                          <a:cs typeface="Arial Unicode MS" pitchFamily="50" charset="-128"/>
                        </a:rPr>
                        <a:t>患者数（人）</a:t>
                      </a:r>
                      <a:endParaRPr lang="zh-CN"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noFill/>
                  </a:tcP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1856</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2160</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2894</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453</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628</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773</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r>
              <a:tr h="136208">
                <a:tc>
                  <a:txBody>
                    <a:bodyPr/>
                    <a:lstStyle/>
                    <a:p>
                      <a:pPr algn="l" fontAlgn="ctr"/>
                      <a:r>
                        <a:rPr lang="ja-JP" altLang="en-US" sz="900" b="1" u="none" strike="noStrike" dirty="0">
                          <a:solidFill>
                            <a:schemeClr val="tx1"/>
                          </a:solidFill>
                          <a:effectLst/>
                          <a:latin typeface="Arial Unicode MS" pitchFamily="50" charset="-128"/>
                          <a:ea typeface="Arial Unicode MS" pitchFamily="50" charset="-128"/>
                          <a:cs typeface="Arial Unicode MS" pitchFamily="50" charset="-128"/>
                        </a:rPr>
                        <a:t>平均年齢</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71.0</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73.0</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71.9</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72.6</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73.6</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74.2</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tc>
              </a:tr>
              <a:tr h="134572">
                <a:tc>
                  <a:txBody>
                    <a:bodyPr/>
                    <a:lstStyle/>
                    <a:p>
                      <a:pPr algn="l" fontAlgn="ctr"/>
                      <a:r>
                        <a:rPr lang="zh-CN" altLang="en-US" sz="900" b="1" u="none" strike="noStrike" dirty="0">
                          <a:solidFill>
                            <a:schemeClr val="tx1"/>
                          </a:solidFill>
                          <a:effectLst/>
                          <a:latin typeface="Arial Unicode MS" pitchFamily="50" charset="-128"/>
                          <a:ea typeface="Arial Unicode MS" pitchFamily="50" charset="-128"/>
                          <a:cs typeface="Arial Unicode MS" pitchFamily="50" charset="-128"/>
                        </a:rPr>
                        <a:t>平均在院日数</a:t>
                      </a:r>
                      <a:endParaRPr lang="zh-CN"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23.0</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26.0</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26.2</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40.0</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38.6</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45.1</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r>
              <a:tr h="134572">
                <a:tc>
                  <a:txBody>
                    <a:bodyPr/>
                    <a:lstStyle/>
                    <a:p>
                      <a:pPr algn="l" fontAlgn="ctr"/>
                      <a:r>
                        <a:rPr lang="ja-JP" altLang="en-US" sz="900" b="1" u="none" strike="noStrike" dirty="0" smtClean="0">
                          <a:solidFill>
                            <a:schemeClr val="tx1"/>
                          </a:solidFill>
                          <a:effectLst/>
                          <a:latin typeface="Arial Unicode MS" pitchFamily="50" charset="-128"/>
                          <a:ea typeface="Arial Unicode MS" pitchFamily="50" charset="-128"/>
                          <a:cs typeface="Arial Unicode MS" pitchFamily="50" charset="-128"/>
                        </a:rPr>
                        <a:t>退院</a:t>
                      </a:r>
                      <a:r>
                        <a:rPr lang="ja-JP" altLang="en-US" sz="900" b="1" u="none" strike="noStrike" dirty="0">
                          <a:solidFill>
                            <a:schemeClr val="tx1"/>
                          </a:solidFill>
                          <a:effectLst/>
                          <a:latin typeface="Arial Unicode MS" pitchFamily="50" charset="-128"/>
                          <a:ea typeface="Arial Unicode MS" pitchFamily="50" charset="-128"/>
                          <a:cs typeface="Arial Unicode MS" pitchFamily="50" charset="-128"/>
                        </a:rPr>
                        <a:t>時平均</a:t>
                      </a:r>
                      <a:r>
                        <a:rPr lang="en-US" altLang="ja-JP" sz="900" b="1" u="none" strike="noStrike" dirty="0" err="1">
                          <a:solidFill>
                            <a:schemeClr val="tx1"/>
                          </a:solidFill>
                          <a:effectLst/>
                          <a:latin typeface="Arial Unicode MS" pitchFamily="50" charset="-128"/>
                          <a:ea typeface="Arial Unicode MS" pitchFamily="50" charset="-128"/>
                          <a:cs typeface="Arial Unicode MS" pitchFamily="50" charset="-128"/>
                        </a:rPr>
                        <a:t>mRS</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3.8</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u="none" strike="noStrike" dirty="0" smtClean="0">
                          <a:solidFill>
                            <a:schemeClr val="tx1"/>
                          </a:solidFill>
                          <a:effectLst/>
                          <a:latin typeface="Arial Unicode MS" pitchFamily="50" charset="-128"/>
                          <a:ea typeface="Arial Unicode MS" pitchFamily="50" charset="-128"/>
                          <a:cs typeface="Arial Unicode MS" pitchFamily="50" charset="-128"/>
                        </a:rPr>
                        <a:t>3.7</a:t>
                      </a:r>
                      <a:r>
                        <a:rPr lang="ja-JP" altLang="en-US" sz="900" b="1" u="none" strike="noStrike" dirty="0">
                          <a:solidFill>
                            <a:schemeClr val="tx1"/>
                          </a:solidFill>
                          <a:effectLst/>
                          <a:latin typeface="Arial Unicode MS" pitchFamily="50" charset="-128"/>
                          <a:ea typeface="Arial Unicode MS" pitchFamily="50" charset="-128"/>
                          <a:cs typeface="Arial Unicode MS" pitchFamily="50" charset="-128"/>
                        </a:rPr>
                        <a:t>　</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3.4</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r>
              <a:tr h="134572">
                <a:tc gridSpan="7">
                  <a:txBody>
                    <a:bodyPr/>
                    <a:lstStyle/>
                    <a:p>
                      <a:pPr algn="l" fontAlgn="ctr"/>
                      <a:r>
                        <a:rPr lang="ja-JP" altLang="en-US" sz="900" b="1" i="0" u="none" strike="noStrike" dirty="0" smtClean="0">
                          <a:solidFill>
                            <a:schemeClr val="tx1"/>
                          </a:solidFill>
                          <a:effectLst/>
                          <a:latin typeface="Arial Unicode MS" pitchFamily="50" charset="-128"/>
                          <a:ea typeface="Arial Unicode MS" pitchFamily="50" charset="-128"/>
                          <a:cs typeface="Arial Unicode MS" pitchFamily="50" charset="-128"/>
                        </a:rPr>
                        <a:t>転帰</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en-US" altLang="ja-JP" sz="20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9525" marR="9525" marT="9525" marB="0" anchor="ctr"/>
                </a:tc>
                <a:tc hMerge="1">
                  <a:txBody>
                    <a:bodyPr/>
                    <a:lstStyle/>
                    <a:p>
                      <a:pPr algn="ctr" fontAlgn="ctr"/>
                      <a:endParaRPr lang="en-US" altLang="ja-JP" sz="20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9525" marR="9525" marT="9525" marB="0" anchor="ctr"/>
                </a:tc>
                <a:tc hMerge="1">
                  <a:txBody>
                    <a:bodyPr/>
                    <a:lstStyle/>
                    <a:p>
                      <a:pPr algn="ctr" fontAlgn="ctr"/>
                      <a:endParaRPr lang="en-US" altLang="ja-JP" sz="20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9525" marR="9525" marT="9525" marB="0" anchor="ctr"/>
                </a:tc>
                <a:tc hMerge="1">
                  <a:txBody>
                    <a:bodyPr/>
                    <a:lstStyle/>
                    <a:p>
                      <a:pPr algn="ctr" fontAlgn="ctr"/>
                      <a:endParaRPr lang="en-US" altLang="ja-JP" sz="20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9525" marR="9525" marT="9525" marB="0" anchor="ctr"/>
                </a:tc>
              </a:tr>
              <a:tr h="136208">
                <a:tc>
                  <a:txBody>
                    <a:bodyPr/>
                    <a:lstStyle/>
                    <a:p>
                      <a:pPr algn="l" fontAlgn="ctr"/>
                      <a:r>
                        <a:rPr lang="ja-JP" altLang="en-US" sz="900" b="1" u="none" strike="noStrike" dirty="0" smtClean="0">
                          <a:solidFill>
                            <a:schemeClr val="tx1"/>
                          </a:solidFill>
                          <a:effectLst/>
                          <a:latin typeface="Arial Unicode MS" pitchFamily="50" charset="-128"/>
                          <a:ea typeface="Arial Unicode MS" pitchFamily="50" charset="-128"/>
                          <a:cs typeface="Arial Unicode MS" pitchFamily="50" charset="-128"/>
                        </a:rPr>
                        <a:t>急性期病院へ</a:t>
                      </a:r>
                      <a:r>
                        <a:rPr lang="ja-JP" altLang="en-US" sz="900" b="1" u="none" strike="noStrike" dirty="0">
                          <a:solidFill>
                            <a:schemeClr val="tx1"/>
                          </a:solidFill>
                          <a:effectLst/>
                          <a:latin typeface="Arial Unicode MS" pitchFamily="50" charset="-128"/>
                          <a:ea typeface="Arial Unicode MS" pitchFamily="50" charset="-128"/>
                          <a:cs typeface="Arial Unicode MS" pitchFamily="50" charset="-128"/>
                        </a:rPr>
                        <a:t>転院数</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57</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kumimoji="1" lang="en-US" altLang="ja-JP" sz="900" b="1" dirty="0" smtClean="0">
                          <a:solidFill>
                            <a:schemeClr val="tx1"/>
                          </a:solidFill>
                          <a:latin typeface="Arial Unicode MS" pitchFamily="50" charset="-128"/>
                          <a:ea typeface="Arial Unicode MS" pitchFamily="50" charset="-128"/>
                          <a:cs typeface="Arial Unicode MS" pitchFamily="50" charset="-128"/>
                        </a:rPr>
                        <a:t>41</a:t>
                      </a:r>
                      <a:endParaRPr kumimoji="1"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72</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4</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3</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3</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tc>
              </a:tr>
              <a:tr h="268288">
                <a:tc>
                  <a:txBody>
                    <a:bodyPr/>
                    <a:lstStyle/>
                    <a:p>
                      <a:pPr algn="l" fontAlgn="ctr"/>
                      <a:r>
                        <a:rPr lang="ja-JP" altLang="en-US" sz="900" b="1" u="none" strike="noStrike" dirty="0" smtClean="0">
                          <a:solidFill>
                            <a:schemeClr val="tx1"/>
                          </a:solidFill>
                          <a:effectLst/>
                          <a:latin typeface="Arial Unicode MS" pitchFamily="50" charset="-128"/>
                          <a:ea typeface="Arial Unicode MS" pitchFamily="50" charset="-128"/>
                          <a:cs typeface="Arial Unicode MS" pitchFamily="50" charset="-128"/>
                        </a:rPr>
                        <a:t>回復期</a:t>
                      </a:r>
                      <a:r>
                        <a:rPr lang="ja-JP" altLang="en-US" sz="900" b="1" u="none" strike="noStrike" dirty="0">
                          <a:solidFill>
                            <a:schemeClr val="tx1"/>
                          </a:solidFill>
                          <a:effectLst/>
                          <a:latin typeface="Arial Unicode MS" pitchFamily="50" charset="-128"/>
                          <a:ea typeface="Arial Unicode MS" pitchFamily="50" charset="-128"/>
                          <a:cs typeface="Arial Unicode MS" pitchFamily="50" charset="-128"/>
                        </a:rPr>
                        <a:t>病院へ転院数</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noFill/>
                  </a:tcPr>
                </a:tc>
                <a:tc>
                  <a:txBody>
                    <a:bodyPr/>
                    <a:lstStyle/>
                    <a:p>
                      <a:pPr algn="ctr"/>
                      <a:r>
                        <a:rPr kumimoji="1" lang="en-US" altLang="ja-JP" sz="900" b="1" dirty="0" smtClean="0">
                          <a:solidFill>
                            <a:schemeClr val="tx1"/>
                          </a:solidFill>
                          <a:latin typeface="Arial Unicode MS" pitchFamily="50" charset="-128"/>
                          <a:ea typeface="Arial Unicode MS" pitchFamily="50" charset="-128"/>
                          <a:cs typeface="Arial Unicode MS" pitchFamily="50" charset="-128"/>
                        </a:rPr>
                        <a:t>351</a:t>
                      </a:r>
                      <a:endParaRPr kumimoji="1"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a:r>
                        <a:rPr kumimoji="1" lang="en-US" altLang="ja-JP" sz="900" b="1" dirty="0" smtClean="0">
                          <a:solidFill>
                            <a:schemeClr val="tx1"/>
                          </a:solidFill>
                          <a:latin typeface="Arial Unicode MS" pitchFamily="50" charset="-128"/>
                          <a:ea typeface="Arial Unicode MS" pitchFamily="50" charset="-128"/>
                          <a:cs typeface="Arial Unicode MS" pitchFamily="50" charset="-128"/>
                        </a:rPr>
                        <a:t>585</a:t>
                      </a:r>
                      <a:endParaRPr kumimoji="1"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749</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329</a:t>
                      </a:r>
                    </a:p>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(94%)</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571</a:t>
                      </a:r>
                    </a:p>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(98%)</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698</a:t>
                      </a:r>
                    </a:p>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(93%)</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r>
              <a:tr h="136208">
                <a:tc>
                  <a:txBody>
                    <a:bodyPr/>
                    <a:lstStyle/>
                    <a:p>
                      <a:pPr algn="l" fontAlgn="ctr"/>
                      <a:r>
                        <a:rPr lang="ja-JP" altLang="en-US" sz="900" b="1" u="none" strike="noStrike" dirty="0" smtClean="0">
                          <a:solidFill>
                            <a:schemeClr val="tx1"/>
                          </a:solidFill>
                          <a:effectLst/>
                          <a:latin typeface="Arial Unicode MS" pitchFamily="50" charset="-128"/>
                          <a:ea typeface="Arial Unicode MS" pitchFamily="50" charset="-128"/>
                          <a:cs typeface="Arial Unicode MS" pitchFamily="50" charset="-128"/>
                        </a:rPr>
                        <a:t>維持期へ転院転所</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a:r>
                        <a:rPr kumimoji="1" lang="en-US" altLang="ja-JP" sz="900" b="1" dirty="0" smtClean="0">
                          <a:solidFill>
                            <a:schemeClr val="tx1"/>
                          </a:solidFill>
                          <a:latin typeface="Arial Unicode MS" pitchFamily="50" charset="-128"/>
                          <a:ea typeface="Arial Unicode MS" pitchFamily="50" charset="-128"/>
                          <a:cs typeface="Arial Unicode MS" pitchFamily="50" charset="-128"/>
                        </a:rPr>
                        <a:t>120</a:t>
                      </a:r>
                      <a:endParaRPr kumimoji="1"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kumimoji="1" lang="en-US" altLang="ja-JP" sz="900" b="1" dirty="0" smtClean="0">
                          <a:solidFill>
                            <a:schemeClr val="tx1"/>
                          </a:solidFill>
                          <a:latin typeface="Arial Unicode MS" pitchFamily="50" charset="-128"/>
                          <a:ea typeface="Arial Unicode MS" pitchFamily="50" charset="-128"/>
                          <a:cs typeface="Arial Unicode MS" pitchFamily="50" charset="-128"/>
                        </a:rPr>
                        <a:t>173</a:t>
                      </a:r>
                      <a:endParaRPr kumimoji="1"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232</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47</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61</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10</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tc>
              </a:tr>
              <a:tr h="136208">
                <a:tc>
                  <a:txBody>
                    <a:bodyPr/>
                    <a:lstStyle/>
                    <a:p>
                      <a:pPr algn="l" fontAlgn="ctr"/>
                      <a:r>
                        <a:rPr lang="ja-JP" altLang="en-US" sz="900" b="1" u="none" strike="noStrike" dirty="0" smtClean="0">
                          <a:solidFill>
                            <a:schemeClr val="tx1"/>
                          </a:solidFill>
                          <a:effectLst/>
                          <a:latin typeface="Arial Unicode MS" pitchFamily="50" charset="-128"/>
                          <a:ea typeface="Arial Unicode MS" pitchFamily="50" charset="-128"/>
                          <a:cs typeface="Arial Unicode MS" pitchFamily="50" charset="-128"/>
                        </a:rPr>
                        <a:t>在宅</a:t>
                      </a:r>
                      <a:r>
                        <a:rPr lang="ja-JP" altLang="en-US" sz="900" b="1" u="none" strike="noStrike" dirty="0">
                          <a:solidFill>
                            <a:schemeClr val="tx1"/>
                          </a:solidFill>
                          <a:effectLst/>
                          <a:latin typeface="Arial Unicode MS" pitchFamily="50" charset="-128"/>
                          <a:ea typeface="Arial Unicode MS" pitchFamily="50" charset="-128"/>
                          <a:cs typeface="Arial Unicode MS" pitchFamily="50" charset="-128"/>
                        </a:rPr>
                        <a:t>復帰患者数</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noFill/>
                  </a:tcPr>
                </a:tc>
                <a:tc>
                  <a:txBody>
                    <a:bodyPr/>
                    <a:lstStyle/>
                    <a:p>
                      <a:pPr algn="ctr"/>
                      <a:r>
                        <a:rPr kumimoji="1" lang="en-US" altLang="ja-JP" sz="900" b="1" dirty="0" smtClean="0">
                          <a:solidFill>
                            <a:schemeClr val="tx1"/>
                          </a:solidFill>
                          <a:latin typeface="Arial Unicode MS" pitchFamily="50" charset="-128"/>
                          <a:ea typeface="Arial Unicode MS" pitchFamily="50" charset="-128"/>
                          <a:cs typeface="Arial Unicode MS" pitchFamily="50" charset="-128"/>
                        </a:rPr>
                        <a:t>1003</a:t>
                      </a:r>
                      <a:endParaRPr kumimoji="1"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a:r>
                        <a:rPr kumimoji="1" lang="en-US" altLang="ja-JP" sz="900" b="1" dirty="0" smtClean="0">
                          <a:solidFill>
                            <a:schemeClr val="tx1"/>
                          </a:solidFill>
                          <a:latin typeface="Arial Unicode MS" pitchFamily="50" charset="-128"/>
                          <a:ea typeface="Arial Unicode MS" pitchFamily="50" charset="-128"/>
                          <a:cs typeface="Arial Unicode MS" pitchFamily="50" charset="-128"/>
                        </a:rPr>
                        <a:t>1096</a:t>
                      </a:r>
                      <a:endParaRPr kumimoji="1"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1656</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6</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2</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7</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r>
              <a:tr h="136208">
                <a:tc>
                  <a:txBody>
                    <a:bodyPr/>
                    <a:lstStyle/>
                    <a:p>
                      <a:pPr algn="l" fontAlgn="ctr"/>
                      <a:r>
                        <a:rPr lang="zh-CN" altLang="en-US" sz="900" b="1" u="none" strike="noStrike" dirty="0" smtClean="0">
                          <a:solidFill>
                            <a:schemeClr val="tx1"/>
                          </a:solidFill>
                          <a:effectLst/>
                          <a:latin typeface="Arial Unicode MS" pitchFamily="50" charset="-128"/>
                          <a:ea typeface="Arial Unicode MS" pitchFamily="50" charset="-128"/>
                          <a:cs typeface="Arial Unicode MS" pitchFamily="50" charset="-128"/>
                        </a:rPr>
                        <a:t>死亡数</a:t>
                      </a:r>
                      <a:endParaRPr lang="zh-CN"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a:r>
                        <a:rPr kumimoji="1" lang="en-US" altLang="ja-JP" sz="900" b="1" dirty="0" smtClean="0">
                          <a:solidFill>
                            <a:schemeClr val="tx1"/>
                          </a:solidFill>
                          <a:latin typeface="Arial Unicode MS" pitchFamily="50" charset="-128"/>
                          <a:ea typeface="Arial Unicode MS" pitchFamily="50" charset="-128"/>
                          <a:cs typeface="Arial Unicode MS" pitchFamily="50" charset="-128"/>
                        </a:rPr>
                        <a:t>126</a:t>
                      </a:r>
                      <a:endParaRPr kumimoji="1"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kumimoji="1" lang="en-US" altLang="ja-JP" sz="900" b="1" dirty="0" smtClean="0">
                          <a:solidFill>
                            <a:schemeClr val="tx1"/>
                          </a:solidFill>
                          <a:latin typeface="Arial Unicode MS" pitchFamily="50" charset="-128"/>
                          <a:ea typeface="Arial Unicode MS" pitchFamily="50" charset="-128"/>
                          <a:cs typeface="Arial Unicode MS" pitchFamily="50" charset="-128"/>
                        </a:rPr>
                        <a:t>165</a:t>
                      </a:r>
                      <a:endParaRPr kumimoji="1"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173</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4</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1</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1</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tc>
              </a:tr>
            </a:tbl>
          </a:graphicData>
        </a:graphic>
      </p:graphicFrame>
      <p:sp>
        <p:nvSpPr>
          <p:cNvPr id="5" name="テキスト ボックス 4"/>
          <p:cNvSpPr txBox="1"/>
          <p:nvPr/>
        </p:nvSpPr>
        <p:spPr>
          <a:xfrm>
            <a:off x="197768" y="2723496"/>
            <a:ext cx="4222799" cy="166636"/>
          </a:xfrm>
          <a:prstGeom prst="rect">
            <a:avLst/>
          </a:prstGeom>
          <a:noFill/>
        </p:spPr>
        <p:txBody>
          <a:bodyPr wrap="none" lIns="43105" tIns="21552" rIns="43105" bIns="21552" rtlCol="0">
            <a:spAutoFit/>
          </a:bodyPr>
          <a:lstStyle/>
          <a:p>
            <a:r>
              <a:rPr kumimoji="1" lang="ja-JP" altLang="en-US" dirty="0" smtClean="0"/>
              <a:t>＊</a:t>
            </a:r>
            <a:r>
              <a:rPr kumimoji="1" lang="en-US" altLang="ja-JP" dirty="0" smtClean="0"/>
              <a:t>1</a:t>
            </a:r>
            <a:r>
              <a:rPr kumimoji="1" lang="ja-JP" altLang="en-US" dirty="0" smtClean="0"/>
              <a:t>期；</a:t>
            </a:r>
            <a:r>
              <a:rPr kumimoji="1" lang="en-US" altLang="ja-JP" dirty="0" smtClean="0"/>
              <a:t>H21</a:t>
            </a:r>
            <a:r>
              <a:rPr kumimoji="1" lang="ja-JP" altLang="en-US" dirty="0" smtClean="0"/>
              <a:t>年</a:t>
            </a:r>
            <a:r>
              <a:rPr kumimoji="1" lang="en-US" altLang="ja-JP" dirty="0" smtClean="0"/>
              <a:t>4</a:t>
            </a:r>
            <a:r>
              <a:rPr kumimoji="1" lang="ja-JP" altLang="en-US" dirty="0" smtClean="0"/>
              <a:t>月～</a:t>
            </a:r>
            <a:r>
              <a:rPr kumimoji="1" lang="en-US" altLang="ja-JP" dirty="0" smtClean="0"/>
              <a:t>H22</a:t>
            </a:r>
            <a:r>
              <a:rPr kumimoji="1" lang="ja-JP" altLang="en-US" dirty="0" smtClean="0"/>
              <a:t>年</a:t>
            </a:r>
            <a:r>
              <a:rPr kumimoji="1" lang="en-US" altLang="ja-JP" dirty="0" smtClean="0"/>
              <a:t>1</a:t>
            </a:r>
            <a:r>
              <a:rPr kumimoji="1" lang="ja-JP" altLang="en-US" dirty="0" smtClean="0"/>
              <a:t>月、</a:t>
            </a:r>
            <a:r>
              <a:rPr kumimoji="1" lang="en-US" altLang="ja-JP" dirty="0" smtClean="0"/>
              <a:t>2</a:t>
            </a:r>
            <a:r>
              <a:rPr kumimoji="1" lang="ja-JP" altLang="en-US" dirty="0" smtClean="0"/>
              <a:t>期</a:t>
            </a:r>
            <a:r>
              <a:rPr kumimoji="1" lang="en-US" altLang="ja-JP" dirty="0" smtClean="0"/>
              <a:t>H22</a:t>
            </a:r>
            <a:r>
              <a:rPr kumimoji="1" lang="ja-JP" altLang="en-US" dirty="0" smtClean="0"/>
              <a:t>年</a:t>
            </a:r>
            <a:r>
              <a:rPr kumimoji="1" lang="en-US" altLang="ja-JP" dirty="0" smtClean="0"/>
              <a:t>2</a:t>
            </a:r>
            <a:r>
              <a:rPr kumimoji="1" lang="ja-JP" altLang="en-US" dirty="0" smtClean="0"/>
              <a:t>月～</a:t>
            </a:r>
            <a:r>
              <a:rPr kumimoji="1" lang="en-US" altLang="ja-JP" dirty="0" smtClean="0"/>
              <a:t>H23</a:t>
            </a:r>
            <a:r>
              <a:rPr kumimoji="1" lang="ja-JP" altLang="en-US" dirty="0" smtClean="0"/>
              <a:t>年</a:t>
            </a:r>
            <a:r>
              <a:rPr kumimoji="1" lang="en-US" altLang="ja-JP" dirty="0" smtClean="0"/>
              <a:t>1</a:t>
            </a:r>
            <a:r>
              <a:rPr kumimoji="1" lang="ja-JP" altLang="en-US" dirty="0" smtClean="0"/>
              <a:t>月、</a:t>
            </a:r>
            <a:r>
              <a:rPr kumimoji="1" lang="en-US" altLang="ja-JP" dirty="0" smtClean="0"/>
              <a:t>3</a:t>
            </a:r>
            <a:r>
              <a:rPr kumimoji="1" lang="ja-JP" altLang="en-US" dirty="0" smtClean="0"/>
              <a:t>期</a:t>
            </a:r>
            <a:r>
              <a:rPr kumimoji="1" lang="en-US" altLang="ja-JP" dirty="0" smtClean="0"/>
              <a:t>H 23</a:t>
            </a:r>
            <a:r>
              <a:rPr kumimoji="1" lang="ja-JP" altLang="en-US" dirty="0" smtClean="0"/>
              <a:t>年</a:t>
            </a:r>
            <a:r>
              <a:rPr kumimoji="1" lang="en-US" altLang="ja-JP" dirty="0" smtClean="0"/>
              <a:t>2</a:t>
            </a:r>
            <a:r>
              <a:rPr kumimoji="1" lang="ja-JP" altLang="en-US" dirty="0" smtClean="0"/>
              <a:t>月～</a:t>
            </a:r>
            <a:r>
              <a:rPr kumimoji="1" lang="en-US" altLang="ja-JP" dirty="0" smtClean="0"/>
              <a:t>H24</a:t>
            </a:r>
            <a:r>
              <a:rPr kumimoji="1" lang="ja-JP" altLang="en-US" dirty="0" smtClean="0"/>
              <a:t>年</a:t>
            </a:r>
            <a:r>
              <a:rPr kumimoji="1" lang="en-US" altLang="ja-JP" dirty="0" smtClean="0"/>
              <a:t>2</a:t>
            </a:r>
            <a:r>
              <a:rPr kumimoji="1" lang="ja-JP" altLang="en-US" dirty="0" smtClean="0"/>
              <a:t>月</a:t>
            </a:r>
            <a:endParaRPr kumimoji="1" lang="ja-JP" altLang="en-US" dirty="0"/>
          </a:p>
        </p:txBody>
      </p:sp>
    </p:spTree>
    <p:extLst>
      <p:ext uri="{BB962C8B-B14F-4D97-AF65-F5344CB8AC3E}">
        <p14:creationId xmlns:p14="http://schemas.microsoft.com/office/powerpoint/2010/main" val="29663887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97768" y="119010"/>
            <a:ext cx="4253644" cy="495300"/>
          </a:xfrm>
          <a:prstGeom prst="rect">
            <a:avLst/>
          </a:prstGeom>
        </p:spPr>
        <p:txBody>
          <a:bodyPr lIns="43105" tIns="21552" rIns="43105" bIns="21552">
            <a:normAutofit fontScale="400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dirty="0" smtClean="0"/>
              <a:t>回復期リハ病院</a:t>
            </a:r>
            <a:r>
              <a:rPr lang="en-US" altLang="ja-JP" dirty="0" smtClean="0"/>
              <a:t>Data</a:t>
            </a:r>
            <a:r>
              <a:rPr lang="ja-JP" altLang="en-US" dirty="0" smtClean="0"/>
              <a:t>：時期ごとの比較</a:t>
            </a:r>
            <a:endParaRPr lang="ja-JP" altLang="en-US" dirty="0"/>
          </a:p>
        </p:txBody>
      </p:sp>
      <p:graphicFrame>
        <p:nvGraphicFramePr>
          <p:cNvPr id="5" name="コンテンツ プレースホルダー 3"/>
          <p:cNvGraphicFramePr>
            <a:graphicFrameLocks/>
          </p:cNvGraphicFramePr>
          <p:nvPr>
            <p:extLst>
              <p:ext uri="{D42A27DB-BD31-4B8C-83A1-F6EECF244321}">
                <p14:modId xmlns:p14="http://schemas.microsoft.com/office/powerpoint/2010/main" val="2072197560"/>
              </p:ext>
            </p:extLst>
          </p:nvPr>
        </p:nvGraphicFramePr>
        <p:xfrm>
          <a:off x="93923" y="830627"/>
          <a:ext cx="4392492" cy="1824436"/>
        </p:xfrm>
        <a:graphic>
          <a:graphicData uri="http://schemas.openxmlformats.org/drawingml/2006/table">
            <a:tbl>
              <a:tblPr>
                <a:tableStyleId>{ED083AE6-46FA-4A59-8FB0-9F97EB10719F}</a:tableStyleId>
              </a:tblPr>
              <a:tblGrid>
                <a:gridCol w="1188133"/>
                <a:gridCol w="499889"/>
                <a:gridCol w="454671"/>
                <a:gridCol w="524953"/>
                <a:gridCol w="524953"/>
                <a:gridCol w="599946"/>
                <a:gridCol w="599947"/>
              </a:tblGrid>
              <a:tr h="134572">
                <a:tc>
                  <a:txBody>
                    <a:bodyPr/>
                    <a:lstStyle/>
                    <a:p>
                      <a:pPr algn="l" fontAlgn="ctr"/>
                      <a:r>
                        <a:rPr lang="ja-JP" altLang="en-US" sz="900" b="1" u="none" strike="noStrike" dirty="0">
                          <a:solidFill>
                            <a:schemeClr val="tx1"/>
                          </a:solidFill>
                          <a:effectLst/>
                          <a:latin typeface="Arial Unicode MS" pitchFamily="50" charset="-128"/>
                          <a:ea typeface="Arial Unicode MS" pitchFamily="50" charset="-128"/>
                          <a:cs typeface="Arial Unicode MS" pitchFamily="50" charset="-128"/>
                        </a:rPr>
                        <a:t>　</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gridSpan="3">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900" b="1" u="none" strike="noStrike" dirty="0" smtClean="0">
                          <a:solidFill>
                            <a:schemeClr val="tx1"/>
                          </a:solidFill>
                          <a:effectLst/>
                          <a:latin typeface="Arial Unicode MS" pitchFamily="50" charset="-128"/>
                          <a:ea typeface="Arial Unicode MS" pitchFamily="50" charset="-128"/>
                          <a:cs typeface="Arial Unicode MS" pitchFamily="50" charset="-128"/>
                        </a:rPr>
                        <a:t>全入院患者</a:t>
                      </a:r>
                      <a:endParaRPr lang="ja-JP" altLang="en-US" sz="900" b="1" i="0" u="none" strike="noStrike" dirty="0" smtClean="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hMerge="1">
                  <a:txBody>
                    <a:bodyPr/>
                    <a:lstStyle/>
                    <a:p>
                      <a:endParaRPr kumimoji="1" lang="ja-JP" altLang="en-US"/>
                    </a:p>
                  </a:txBody>
                  <a:tcPr/>
                </a:tc>
                <a:tc hMerge="1">
                  <a:txBody>
                    <a:bodyPr/>
                    <a:lstStyle/>
                    <a:p>
                      <a:pPr algn="ctr" fontAlgn="ctr"/>
                      <a:endParaRPr lang="ja-JP" altLang="en-US" sz="20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5750" marR="5750" marT="5750" marB="0" anchor="ctr"/>
                </a:tc>
                <a:tc gridSpan="3">
                  <a:txBody>
                    <a:bodyPr/>
                    <a:lstStyle/>
                    <a:p>
                      <a:pPr algn="ctr" fontAlgn="ctr"/>
                      <a:r>
                        <a:rPr lang="ja-JP" altLang="en-US" sz="900" b="1" u="none" strike="noStrike" dirty="0">
                          <a:solidFill>
                            <a:schemeClr val="tx1"/>
                          </a:solidFill>
                          <a:effectLst/>
                          <a:latin typeface="Arial Unicode MS" pitchFamily="50" charset="-128"/>
                          <a:ea typeface="Arial Unicode MS" pitchFamily="50" charset="-128"/>
                          <a:cs typeface="Arial Unicode MS" pitchFamily="50" charset="-128"/>
                        </a:rPr>
                        <a:t>パス利用患者 </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hMerge="1">
                  <a:txBody>
                    <a:bodyPr/>
                    <a:lstStyle/>
                    <a:p>
                      <a:pPr algn="ctr" fontAlgn="ctr"/>
                      <a:endParaRPr lang="ja-JP" altLang="en-US" sz="20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5750" marR="5750" marT="5750" marB="0" anchor="ctr"/>
                </a:tc>
                <a:tc hMerge="1">
                  <a:txBody>
                    <a:bodyPr/>
                    <a:lstStyle/>
                    <a:p>
                      <a:pPr algn="ctr" fontAlgn="ctr"/>
                      <a:endParaRPr lang="ja-JP" altLang="en-US" sz="20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5750" marR="5750" marT="5750" marB="0" anchor="ctr"/>
                </a:tc>
              </a:tr>
              <a:tr h="134572">
                <a:tc>
                  <a:txBody>
                    <a:bodyPr/>
                    <a:lstStyle/>
                    <a:p>
                      <a:pPr algn="l" fontAlgn="ct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1</a:t>
                      </a:r>
                      <a:r>
                        <a:rPr lang="ja-JP" altLang="en-US" sz="900" b="1" i="0" u="none" strike="noStrike" dirty="0" smtClean="0">
                          <a:solidFill>
                            <a:schemeClr val="tx1"/>
                          </a:solidFill>
                          <a:effectLst/>
                          <a:latin typeface="Arial Unicode MS" pitchFamily="50" charset="-128"/>
                          <a:ea typeface="Arial Unicode MS" pitchFamily="50" charset="-128"/>
                          <a:cs typeface="Arial Unicode MS" pitchFamily="50" charset="-128"/>
                        </a:rPr>
                        <a:t>期</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2</a:t>
                      </a:r>
                      <a:r>
                        <a:rPr lang="ja-JP" altLang="en-US" sz="900" b="1" i="0" u="none" strike="noStrike" dirty="0" smtClean="0">
                          <a:solidFill>
                            <a:schemeClr val="tx1"/>
                          </a:solidFill>
                          <a:effectLst/>
                          <a:latin typeface="Arial Unicode MS" pitchFamily="50" charset="-128"/>
                          <a:ea typeface="Arial Unicode MS" pitchFamily="50" charset="-128"/>
                          <a:cs typeface="Arial Unicode MS" pitchFamily="50" charset="-128"/>
                        </a:rPr>
                        <a:t>期</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3</a:t>
                      </a:r>
                      <a:r>
                        <a:rPr lang="ja-JP" altLang="en-US" sz="900" b="1" i="0" u="none" strike="noStrike" dirty="0" smtClean="0">
                          <a:solidFill>
                            <a:schemeClr val="tx1"/>
                          </a:solidFill>
                          <a:effectLst/>
                          <a:latin typeface="Arial Unicode MS" pitchFamily="50" charset="-128"/>
                          <a:ea typeface="Arial Unicode MS" pitchFamily="50" charset="-128"/>
                          <a:cs typeface="Arial Unicode MS" pitchFamily="50" charset="-128"/>
                        </a:rPr>
                        <a:t>期</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1</a:t>
                      </a:r>
                      <a:r>
                        <a:rPr lang="ja-JP" altLang="en-US" sz="900" b="1" i="0" u="none" strike="noStrike" dirty="0" smtClean="0">
                          <a:solidFill>
                            <a:schemeClr val="tx1"/>
                          </a:solidFill>
                          <a:effectLst/>
                          <a:latin typeface="Arial Unicode MS" pitchFamily="50" charset="-128"/>
                          <a:ea typeface="Arial Unicode MS" pitchFamily="50" charset="-128"/>
                          <a:cs typeface="Arial Unicode MS" pitchFamily="50" charset="-128"/>
                        </a:rPr>
                        <a:t>期</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2</a:t>
                      </a:r>
                      <a:r>
                        <a:rPr lang="ja-JP" altLang="en-US" sz="900" b="1" i="0" u="none" strike="noStrike" dirty="0" smtClean="0">
                          <a:solidFill>
                            <a:schemeClr val="tx1"/>
                          </a:solidFill>
                          <a:effectLst/>
                          <a:latin typeface="Arial Unicode MS" pitchFamily="50" charset="-128"/>
                          <a:ea typeface="Arial Unicode MS" pitchFamily="50" charset="-128"/>
                          <a:cs typeface="Arial Unicode MS" pitchFamily="50" charset="-128"/>
                        </a:rPr>
                        <a:t>期</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3</a:t>
                      </a:r>
                      <a:r>
                        <a:rPr lang="ja-JP" altLang="en-US" sz="900" b="1" i="0" u="none" strike="noStrike" dirty="0" smtClean="0">
                          <a:solidFill>
                            <a:schemeClr val="tx1"/>
                          </a:solidFill>
                          <a:effectLst/>
                          <a:latin typeface="Arial Unicode MS" pitchFamily="50" charset="-128"/>
                          <a:ea typeface="Arial Unicode MS" pitchFamily="50" charset="-128"/>
                          <a:cs typeface="Arial Unicode MS" pitchFamily="50" charset="-128"/>
                        </a:rPr>
                        <a:t>期</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r>
              <a:tr h="136208">
                <a:tc>
                  <a:txBody>
                    <a:bodyPr/>
                    <a:lstStyle/>
                    <a:p>
                      <a:pPr algn="l" fontAlgn="ctr"/>
                      <a:r>
                        <a:rPr lang="zh-CN" altLang="en-US" sz="900" b="1" u="none" strike="noStrike" dirty="0" smtClean="0">
                          <a:solidFill>
                            <a:schemeClr val="tx1"/>
                          </a:solidFill>
                          <a:effectLst/>
                          <a:latin typeface="Arial Unicode MS" pitchFamily="50" charset="-128"/>
                          <a:ea typeface="Arial Unicode MS" pitchFamily="50" charset="-128"/>
                          <a:cs typeface="Arial Unicode MS" pitchFamily="50" charset="-128"/>
                        </a:rPr>
                        <a:t>入院</a:t>
                      </a:r>
                      <a:r>
                        <a:rPr lang="zh-CN" altLang="en-US" sz="900" b="1" u="none" strike="noStrike" dirty="0">
                          <a:solidFill>
                            <a:schemeClr val="tx1"/>
                          </a:solidFill>
                          <a:effectLst/>
                          <a:latin typeface="Arial Unicode MS" pitchFamily="50" charset="-128"/>
                          <a:ea typeface="Arial Unicode MS" pitchFamily="50" charset="-128"/>
                          <a:cs typeface="Arial Unicode MS" pitchFamily="50" charset="-128"/>
                        </a:rPr>
                        <a:t>患者数（人）</a:t>
                      </a:r>
                      <a:endParaRPr lang="zh-CN"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noFill/>
                  </a:tcP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693</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882</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1020</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322</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401</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524</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noFill/>
                  </a:tcPr>
                </a:tc>
              </a:tr>
              <a:tr h="136208">
                <a:tc>
                  <a:txBody>
                    <a:bodyPr/>
                    <a:lstStyle/>
                    <a:p>
                      <a:pPr algn="l" fontAlgn="ctr"/>
                      <a:r>
                        <a:rPr lang="ja-JP" altLang="en-US" sz="900" b="1" u="none" strike="noStrike" dirty="0">
                          <a:solidFill>
                            <a:schemeClr val="tx1"/>
                          </a:solidFill>
                          <a:effectLst/>
                          <a:latin typeface="Arial Unicode MS" pitchFamily="50" charset="-128"/>
                          <a:ea typeface="Arial Unicode MS" pitchFamily="50" charset="-128"/>
                          <a:cs typeface="Arial Unicode MS" pitchFamily="50" charset="-128"/>
                        </a:rPr>
                        <a:t>平均年齢</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75.4</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77.0</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74.8</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75.8</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76.0</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68.5</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r>
              <a:tr h="134572">
                <a:tc>
                  <a:txBody>
                    <a:bodyPr/>
                    <a:lstStyle/>
                    <a:p>
                      <a:pPr algn="l" fontAlgn="ctr"/>
                      <a:r>
                        <a:rPr lang="zh-CN" altLang="en-US" sz="900" b="1" u="none" strike="noStrike" dirty="0">
                          <a:solidFill>
                            <a:schemeClr val="tx1"/>
                          </a:solidFill>
                          <a:effectLst/>
                          <a:latin typeface="Arial Unicode MS" pitchFamily="50" charset="-128"/>
                          <a:ea typeface="Arial Unicode MS" pitchFamily="50" charset="-128"/>
                          <a:cs typeface="Arial Unicode MS" pitchFamily="50" charset="-128"/>
                        </a:rPr>
                        <a:t>平均在院日数</a:t>
                      </a:r>
                      <a:endParaRPr lang="zh-CN"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noFill/>
                  </a:tcP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89.4</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2875" marR="2875" marT="2492" marB="0" anchor="ctr">
                    <a:noFill/>
                  </a:tcP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84.9</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2875" marR="2875" marT="2492" marB="0" anchor="ctr">
                    <a:noFill/>
                  </a:tcP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87.9</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2875" marR="2875" marT="2492" marB="0" anchor="ctr">
                    <a:noFill/>
                  </a:tcP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87.2</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2875" marR="2875" marT="2492" marB="0" anchor="ctr">
                    <a:noFill/>
                  </a:tcP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97.1</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2875" marR="2875" marT="2492" marB="0" anchor="ctr">
                    <a:noFill/>
                  </a:tcP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86.9</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2875" marR="2875" marT="2492" marB="0" anchor="ctr">
                    <a:noFill/>
                  </a:tcPr>
                </a:tc>
              </a:tr>
              <a:tr h="134572">
                <a:tc>
                  <a:txBody>
                    <a:bodyPr/>
                    <a:lstStyle/>
                    <a:p>
                      <a:pPr algn="l" fontAlgn="ctr"/>
                      <a:r>
                        <a:rPr lang="ja-JP" altLang="en-US" sz="900" b="1" u="none" strike="noStrike" dirty="0" smtClean="0">
                          <a:solidFill>
                            <a:schemeClr val="tx1"/>
                          </a:solidFill>
                          <a:effectLst/>
                          <a:latin typeface="Arial Unicode MS" pitchFamily="50" charset="-128"/>
                          <a:ea typeface="Arial Unicode MS" pitchFamily="50" charset="-128"/>
                          <a:cs typeface="Arial Unicode MS" pitchFamily="50" charset="-128"/>
                        </a:rPr>
                        <a:t>退院</a:t>
                      </a:r>
                      <a:r>
                        <a:rPr lang="ja-JP" altLang="en-US" sz="900" b="1" u="none" strike="noStrike" dirty="0">
                          <a:solidFill>
                            <a:schemeClr val="tx1"/>
                          </a:solidFill>
                          <a:effectLst/>
                          <a:latin typeface="Arial Unicode MS" pitchFamily="50" charset="-128"/>
                          <a:ea typeface="Arial Unicode MS" pitchFamily="50" charset="-128"/>
                          <a:cs typeface="Arial Unicode MS" pitchFamily="50" charset="-128"/>
                        </a:rPr>
                        <a:t>時平均</a:t>
                      </a:r>
                      <a:r>
                        <a:rPr lang="en-US" altLang="ja-JP" sz="900" b="1" u="none" strike="noStrike" dirty="0" err="1">
                          <a:solidFill>
                            <a:schemeClr val="tx1"/>
                          </a:solidFill>
                          <a:effectLst/>
                          <a:latin typeface="Arial Unicode MS" pitchFamily="50" charset="-128"/>
                          <a:ea typeface="Arial Unicode MS" pitchFamily="50" charset="-128"/>
                          <a:cs typeface="Arial Unicode MS" pitchFamily="50" charset="-128"/>
                        </a:rPr>
                        <a:t>mRS</a:t>
                      </a:r>
                      <a:endParaRPr lang="en-US" altLang="ja-JP"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fontAlgn="ctr"/>
                      <a:r>
                        <a:rPr lang="en-US" altLang="ja-JP" sz="900" b="1" i="0" u="none" strike="noStrike" dirty="0" smtClean="0">
                          <a:solidFill>
                            <a:schemeClr val="tx1"/>
                          </a:solidFill>
                          <a:effectLst/>
                          <a:latin typeface="Arial Unicode MS" pitchFamily="50" charset="-128"/>
                          <a:ea typeface="Arial Unicode MS" pitchFamily="50" charset="-128"/>
                          <a:cs typeface="Arial Unicode MS" pitchFamily="50" charset="-128"/>
                        </a:rPr>
                        <a:t>-</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3.9</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3.8</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3.3</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2875" marR="2875" marT="2492" marB="0" anchor="ctr"/>
                </a:tc>
              </a:tr>
              <a:tr h="134572">
                <a:tc gridSpan="7">
                  <a:txBody>
                    <a:bodyPr/>
                    <a:lstStyle/>
                    <a:p>
                      <a:pPr algn="l" fontAlgn="ctr"/>
                      <a:r>
                        <a:rPr lang="ja-JP" altLang="en-US" sz="900" b="1" i="0" u="none" strike="noStrike" dirty="0" smtClean="0">
                          <a:solidFill>
                            <a:schemeClr val="tx1"/>
                          </a:solidFill>
                          <a:effectLst/>
                          <a:latin typeface="Arial Unicode MS" pitchFamily="50" charset="-128"/>
                          <a:ea typeface="Arial Unicode MS" pitchFamily="50" charset="-128"/>
                          <a:cs typeface="Arial Unicode MS" pitchFamily="50" charset="-128"/>
                        </a:rPr>
                        <a:t>転帰</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en-US" altLang="ja-JP" sz="20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9525" marR="9525" marT="9525" marB="0" anchor="ctr"/>
                </a:tc>
                <a:tc hMerge="1">
                  <a:txBody>
                    <a:bodyPr/>
                    <a:lstStyle/>
                    <a:p>
                      <a:pPr algn="ctr" fontAlgn="ctr"/>
                      <a:endParaRPr lang="en-US" altLang="ja-JP" sz="20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9525" marR="9525" marT="9525" marB="0" anchor="ctr"/>
                </a:tc>
                <a:tc hMerge="1">
                  <a:txBody>
                    <a:bodyPr/>
                    <a:lstStyle/>
                    <a:p>
                      <a:pPr algn="ctr" fontAlgn="ctr"/>
                      <a:endParaRPr lang="en-US" altLang="ja-JP" sz="20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9525" marR="9525" marT="9525" marB="0" anchor="ctr"/>
                </a:tc>
                <a:tc hMerge="1">
                  <a:txBody>
                    <a:bodyPr/>
                    <a:lstStyle/>
                    <a:p>
                      <a:pPr algn="ctr" fontAlgn="ctr"/>
                      <a:endParaRPr lang="en-US" altLang="ja-JP" sz="2000" b="1" i="0" u="none" strike="noStrike" dirty="0">
                        <a:solidFill>
                          <a:srgbClr val="000000"/>
                        </a:solidFill>
                        <a:effectLst/>
                        <a:latin typeface="Arial Unicode MS" pitchFamily="50" charset="-128"/>
                        <a:ea typeface="Arial Unicode MS" pitchFamily="50" charset="-128"/>
                        <a:cs typeface="Arial Unicode MS" pitchFamily="50" charset="-128"/>
                      </a:endParaRPr>
                    </a:p>
                  </a:txBody>
                  <a:tcPr marL="9525" marR="9525" marT="9525" marB="0" anchor="ctr"/>
                </a:tc>
              </a:tr>
              <a:tr h="136208">
                <a:tc>
                  <a:txBody>
                    <a:bodyPr/>
                    <a:lstStyle/>
                    <a:p>
                      <a:pPr algn="l" fontAlgn="ctr"/>
                      <a:r>
                        <a:rPr lang="ja-JP" altLang="en-US" sz="900" b="1" u="none" strike="noStrike" dirty="0" smtClean="0">
                          <a:solidFill>
                            <a:schemeClr val="tx1"/>
                          </a:solidFill>
                          <a:effectLst/>
                          <a:latin typeface="Arial Unicode MS" pitchFamily="50" charset="-128"/>
                          <a:ea typeface="Arial Unicode MS" pitchFamily="50" charset="-128"/>
                          <a:cs typeface="Arial Unicode MS" pitchFamily="50" charset="-128"/>
                        </a:rPr>
                        <a:t>急性期病院へ</a:t>
                      </a:r>
                      <a:r>
                        <a:rPr lang="ja-JP" altLang="en-US" sz="900" b="1" u="none" strike="noStrike" dirty="0">
                          <a:solidFill>
                            <a:schemeClr val="tx1"/>
                          </a:solidFill>
                          <a:effectLst/>
                          <a:latin typeface="Arial Unicode MS" pitchFamily="50" charset="-128"/>
                          <a:ea typeface="Arial Unicode MS" pitchFamily="50" charset="-128"/>
                          <a:cs typeface="Arial Unicode MS" pitchFamily="50" charset="-128"/>
                        </a:rPr>
                        <a:t>転院数</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60</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92</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109</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29</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51</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66</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r>
              <a:tr h="136208">
                <a:tc>
                  <a:txBody>
                    <a:bodyPr/>
                    <a:lstStyle/>
                    <a:p>
                      <a:pPr algn="l" fontAlgn="ctr"/>
                      <a:r>
                        <a:rPr lang="ja-JP" altLang="en-US" sz="900" b="1" u="none" strike="noStrike" dirty="0" smtClean="0">
                          <a:solidFill>
                            <a:schemeClr val="tx1"/>
                          </a:solidFill>
                          <a:effectLst/>
                          <a:latin typeface="Arial Unicode MS" pitchFamily="50" charset="-128"/>
                          <a:ea typeface="Arial Unicode MS" pitchFamily="50" charset="-128"/>
                          <a:cs typeface="Arial Unicode MS" pitchFamily="50" charset="-128"/>
                        </a:rPr>
                        <a:t>回復期</a:t>
                      </a:r>
                      <a:r>
                        <a:rPr lang="ja-JP" altLang="en-US" sz="900" b="1" u="none" strike="noStrike" dirty="0">
                          <a:solidFill>
                            <a:schemeClr val="tx1"/>
                          </a:solidFill>
                          <a:effectLst/>
                          <a:latin typeface="Arial Unicode MS" pitchFamily="50" charset="-128"/>
                          <a:ea typeface="Arial Unicode MS" pitchFamily="50" charset="-128"/>
                          <a:cs typeface="Arial Unicode MS" pitchFamily="50" charset="-128"/>
                        </a:rPr>
                        <a:t>病院へ転院数</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noFill/>
                  </a:tcP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0</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3</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15</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2</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0</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11</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noFill/>
                  </a:tcPr>
                </a:tc>
              </a:tr>
              <a:tr h="136208">
                <a:tc>
                  <a:txBody>
                    <a:bodyPr/>
                    <a:lstStyle/>
                    <a:p>
                      <a:pPr algn="l" fontAlgn="ctr"/>
                      <a:r>
                        <a:rPr lang="ja-JP" altLang="en-US" sz="900" b="1" u="none" strike="noStrike" dirty="0" smtClean="0">
                          <a:solidFill>
                            <a:schemeClr val="tx1"/>
                          </a:solidFill>
                          <a:effectLst/>
                          <a:latin typeface="Arial Unicode MS" pitchFamily="50" charset="-128"/>
                          <a:ea typeface="Arial Unicode MS" pitchFamily="50" charset="-128"/>
                          <a:cs typeface="Arial Unicode MS" pitchFamily="50" charset="-128"/>
                        </a:rPr>
                        <a:t>維持期へ転院転所</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97</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153</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221</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53</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60</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104</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r>
              <a:tr h="268288">
                <a:tc>
                  <a:txBody>
                    <a:bodyPr/>
                    <a:lstStyle/>
                    <a:p>
                      <a:pPr algn="l" fontAlgn="ctr"/>
                      <a:r>
                        <a:rPr lang="ja-JP" altLang="en-US" sz="900" b="1" u="none" strike="noStrike" dirty="0" smtClean="0">
                          <a:solidFill>
                            <a:schemeClr val="tx1"/>
                          </a:solidFill>
                          <a:effectLst/>
                          <a:latin typeface="Arial Unicode MS" pitchFamily="50" charset="-128"/>
                          <a:ea typeface="Arial Unicode MS" pitchFamily="50" charset="-128"/>
                          <a:cs typeface="Arial Unicode MS" pitchFamily="50" charset="-128"/>
                        </a:rPr>
                        <a:t>在宅</a:t>
                      </a:r>
                      <a:r>
                        <a:rPr lang="ja-JP" altLang="en-US" sz="900" b="1" u="none" strike="noStrike" dirty="0">
                          <a:solidFill>
                            <a:schemeClr val="tx1"/>
                          </a:solidFill>
                          <a:effectLst/>
                          <a:latin typeface="Arial Unicode MS" pitchFamily="50" charset="-128"/>
                          <a:ea typeface="Arial Unicode MS" pitchFamily="50" charset="-128"/>
                          <a:cs typeface="Arial Unicode MS" pitchFamily="50" charset="-128"/>
                        </a:rPr>
                        <a:t>復帰患者数</a:t>
                      </a:r>
                      <a:endParaRPr lang="ja-JP"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noFill/>
                  </a:tcP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340</a:t>
                      </a:r>
                    </a:p>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(49%)</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502</a:t>
                      </a:r>
                    </a:p>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(56.9%)</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588</a:t>
                      </a:r>
                    </a:p>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(57.6%)</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151</a:t>
                      </a:r>
                    </a:p>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(46.8%)</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251</a:t>
                      </a:r>
                    </a:p>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(62.5%)</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noFill/>
                  </a:tcP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308</a:t>
                      </a:r>
                    </a:p>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(58.7%)</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noFill/>
                  </a:tcPr>
                </a:tc>
              </a:tr>
              <a:tr h="136208">
                <a:tc>
                  <a:txBody>
                    <a:bodyPr/>
                    <a:lstStyle/>
                    <a:p>
                      <a:pPr algn="l" fontAlgn="ctr"/>
                      <a:r>
                        <a:rPr lang="zh-CN" altLang="en-US" sz="900" b="1" u="none" strike="noStrike" dirty="0" smtClean="0">
                          <a:solidFill>
                            <a:schemeClr val="tx1"/>
                          </a:solidFill>
                          <a:effectLst/>
                          <a:latin typeface="Arial Unicode MS" pitchFamily="50" charset="-128"/>
                          <a:ea typeface="Arial Unicode MS" pitchFamily="50" charset="-128"/>
                          <a:cs typeface="Arial Unicode MS" pitchFamily="50" charset="-128"/>
                        </a:rPr>
                        <a:t>死亡数</a:t>
                      </a:r>
                      <a:endParaRPr lang="zh-CN" altLang="en-US" sz="900" b="1" i="0" u="none" strike="noStrike" dirty="0">
                        <a:solidFill>
                          <a:schemeClr val="tx1"/>
                        </a:solidFill>
                        <a:effectLst/>
                        <a:latin typeface="Arial Unicode MS" pitchFamily="50" charset="-128"/>
                        <a:ea typeface="Arial Unicode MS" pitchFamily="50" charset="-128"/>
                        <a:cs typeface="Arial Unicode MS" pitchFamily="50" charset="-128"/>
                      </a:endParaRPr>
                    </a:p>
                  </a:txBody>
                  <a:tcPr marL="2875" marR="2875" marT="2492"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13</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26</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51</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5</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9</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c>
                  <a:txBody>
                    <a:bodyPr/>
                    <a:lstStyle/>
                    <a:p>
                      <a:pPr algn="ctr"/>
                      <a:r>
                        <a:rPr lang="en-US" altLang="ja-JP" sz="900" b="1" dirty="0" smtClean="0">
                          <a:solidFill>
                            <a:schemeClr val="tx1"/>
                          </a:solidFill>
                          <a:latin typeface="Arial Unicode MS" pitchFamily="50" charset="-128"/>
                          <a:ea typeface="Arial Unicode MS" pitchFamily="50" charset="-128"/>
                          <a:cs typeface="Arial Unicode MS" pitchFamily="50" charset="-128"/>
                        </a:rPr>
                        <a:t>10</a:t>
                      </a:r>
                      <a:endParaRPr lang="ja-JP" altLang="en-US" sz="900" b="1" dirty="0">
                        <a:solidFill>
                          <a:schemeClr val="tx1"/>
                        </a:solidFill>
                        <a:latin typeface="Arial Unicode MS" pitchFamily="50" charset="-128"/>
                        <a:ea typeface="Arial Unicode MS" pitchFamily="50" charset="-128"/>
                        <a:cs typeface="Arial Unicode MS" pitchFamily="50" charset="-128"/>
                      </a:endParaRPr>
                    </a:p>
                  </a:txBody>
                  <a:tcPr marL="4763" marR="4763" marT="4128" marB="0" anchor="ctr"/>
                </a:tc>
              </a:tr>
            </a:tbl>
          </a:graphicData>
        </a:graphic>
      </p:graphicFrame>
      <p:sp>
        <p:nvSpPr>
          <p:cNvPr id="6" name="テキスト ボックス 5"/>
          <p:cNvSpPr txBox="1"/>
          <p:nvPr/>
        </p:nvSpPr>
        <p:spPr>
          <a:xfrm>
            <a:off x="197768" y="2723496"/>
            <a:ext cx="4222799" cy="166636"/>
          </a:xfrm>
          <a:prstGeom prst="rect">
            <a:avLst/>
          </a:prstGeom>
          <a:noFill/>
        </p:spPr>
        <p:txBody>
          <a:bodyPr wrap="none" lIns="43105" tIns="21552" rIns="43105" bIns="21552" rtlCol="0">
            <a:spAutoFit/>
          </a:bodyPr>
          <a:lstStyle/>
          <a:p>
            <a:r>
              <a:rPr kumimoji="1" lang="ja-JP" altLang="en-US" dirty="0" smtClean="0"/>
              <a:t>＊</a:t>
            </a:r>
            <a:r>
              <a:rPr kumimoji="1" lang="en-US" altLang="ja-JP" dirty="0" smtClean="0"/>
              <a:t>1</a:t>
            </a:r>
            <a:r>
              <a:rPr kumimoji="1" lang="ja-JP" altLang="en-US" dirty="0" smtClean="0"/>
              <a:t>期；</a:t>
            </a:r>
            <a:r>
              <a:rPr kumimoji="1" lang="en-US" altLang="ja-JP" dirty="0" smtClean="0"/>
              <a:t>H21</a:t>
            </a:r>
            <a:r>
              <a:rPr kumimoji="1" lang="ja-JP" altLang="en-US" dirty="0" smtClean="0"/>
              <a:t>年</a:t>
            </a:r>
            <a:r>
              <a:rPr kumimoji="1" lang="en-US" altLang="ja-JP" dirty="0" smtClean="0"/>
              <a:t>4</a:t>
            </a:r>
            <a:r>
              <a:rPr kumimoji="1" lang="ja-JP" altLang="en-US" dirty="0" smtClean="0"/>
              <a:t>月～</a:t>
            </a:r>
            <a:r>
              <a:rPr kumimoji="1" lang="en-US" altLang="ja-JP" dirty="0" smtClean="0"/>
              <a:t>H22</a:t>
            </a:r>
            <a:r>
              <a:rPr kumimoji="1" lang="ja-JP" altLang="en-US" dirty="0" smtClean="0"/>
              <a:t>年</a:t>
            </a:r>
            <a:r>
              <a:rPr kumimoji="1" lang="en-US" altLang="ja-JP" dirty="0" smtClean="0"/>
              <a:t>1</a:t>
            </a:r>
            <a:r>
              <a:rPr kumimoji="1" lang="ja-JP" altLang="en-US" dirty="0" smtClean="0"/>
              <a:t>月、</a:t>
            </a:r>
            <a:r>
              <a:rPr kumimoji="1" lang="en-US" altLang="ja-JP" dirty="0" smtClean="0"/>
              <a:t>2</a:t>
            </a:r>
            <a:r>
              <a:rPr kumimoji="1" lang="ja-JP" altLang="en-US" dirty="0" smtClean="0"/>
              <a:t>期</a:t>
            </a:r>
            <a:r>
              <a:rPr kumimoji="1" lang="en-US" altLang="ja-JP" dirty="0" smtClean="0"/>
              <a:t>H22</a:t>
            </a:r>
            <a:r>
              <a:rPr kumimoji="1" lang="ja-JP" altLang="en-US" dirty="0" smtClean="0"/>
              <a:t>年</a:t>
            </a:r>
            <a:r>
              <a:rPr kumimoji="1" lang="en-US" altLang="ja-JP" dirty="0" smtClean="0"/>
              <a:t>2</a:t>
            </a:r>
            <a:r>
              <a:rPr kumimoji="1" lang="ja-JP" altLang="en-US" dirty="0" smtClean="0"/>
              <a:t>月～</a:t>
            </a:r>
            <a:r>
              <a:rPr kumimoji="1" lang="en-US" altLang="ja-JP" dirty="0" smtClean="0"/>
              <a:t>H23</a:t>
            </a:r>
            <a:r>
              <a:rPr kumimoji="1" lang="ja-JP" altLang="en-US" dirty="0" smtClean="0"/>
              <a:t>年</a:t>
            </a:r>
            <a:r>
              <a:rPr kumimoji="1" lang="en-US" altLang="ja-JP" dirty="0" smtClean="0"/>
              <a:t>1</a:t>
            </a:r>
            <a:r>
              <a:rPr kumimoji="1" lang="ja-JP" altLang="en-US" dirty="0" smtClean="0"/>
              <a:t>月、</a:t>
            </a:r>
            <a:r>
              <a:rPr kumimoji="1" lang="en-US" altLang="ja-JP" dirty="0" smtClean="0"/>
              <a:t>3</a:t>
            </a:r>
            <a:r>
              <a:rPr kumimoji="1" lang="ja-JP" altLang="en-US" dirty="0" smtClean="0"/>
              <a:t>期</a:t>
            </a:r>
            <a:r>
              <a:rPr kumimoji="1" lang="en-US" altLang="ja-JP" dirty="0" smtClean="0"/>
              <a:t>H 23</a:t>
            </a:r>
            <a:r>
              <a:rPr kumimoji="1" lang="ja-JP" altLang="en-US" dirty="0" smtClean="0"/>
              <a:t>年</a:t>
            </a:r>
            <a:r>
              <a:rPr kumimoji="1" lang="en-US" altLang="ja-JP" dirty="0" smtClean="0"/>
              <a:t>2</a:t>
            </a:r>
            <a:r>
              <a:rPr kumimoji="1" lang="ja-JP" altLang="en-US" dirty="0" smtClean="0"/>
              <a:t>月～</a:t>
            </a:r>
            <a:r>
              <a:rPr kumimoji="1" lang="en-US" altLang="ja-JP" dirty="0" smtClean="0"/>
              <a:t>H24</a:t>
            </a:r>
            <a:r>
              <a:rPr kumimoji="1" lang="ja-JP" altLang="en-US" dirty="0" smtClean="0"/>
              <a:t>年</a:t>
            </a:r>
            <a:r>
              <a:rPr kumimoji="1" lang="en-US" altLang="ja-JP" dirty="0" smtClean="0"/>
              <a:t>2</a:t>
            </a:r>
            <a:r>
              <a:rPr kumimoji="1" lang="ja-JP" altLang="en-US" dirty="0" smtClean="0"/>
              <a:t>月</a:t>
            </a:r>
            <a:endParaRPr kumimoji="1" lang="ja-JP" altLang="en-US" dirty="0"/>
          </a:p>
        </p:txBody>
      </p:sp>
    </p:spTree>
    <p:extLst>
      <p:ext uri="{BB962C8B-B14F-4D97-AF65-F5344CB8AC3E}">
        <p14:creationId xmlns:p14="http://schemas.microsoft.com/office/powerpoint/2010/main" val="32997498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4721" y="117748"/>
            <a:ext cx="3562557" cy="400606"/>
          </a:xfrm>
        </p:spPr>
        <p:txBody>
          <a:bodyPr>
            <a:normAutofit/>
          </a:bodyPr>
          <a:lstStyle/>
          <a:p>
            <a:pPr algn="ctr"/>
            <a:r>
              <a:rPr kumimoji="1" lang="ja-JP" altLang="en-US" sz="2000" dirty="0" smtClean="0"/>
              <a:t>対象</a:t>
            </a:r>
            <a:endParaRPr kumimoji="1" lang="ja-JP" altLang="en-US" sz="2000" dirty="0"/>
          </a:p>
        </p:txBody>
      </p:sp>
      <p:sp>
        <p:nvSpPr>
          <p:cNvPr id="3" name="コンテンツ プレースホルダー 2"/>
          <p:cNvSpPr>
            <a:spLocks noGrp="1"/>
          </p:cNvSpPr>
          <p:nvPr>
            <p:ph idx="1"/>
          </p:nvPr>
        </p:nvSpPr>
        <p:spPr>
          <a:xfrm>
            <a:off x="125760" y="518354"/>
            <a:ext cx="4320480" cy="2278380"/>
          </a:xfrm>
        </p:spPr>
        <p:txBody>
          <a:bodyPr>
            <a:normAutofit fontScale="92500"/>
          </a:bodyPr>
          <a:lstStyle/>
          <a:p>
            <a:r>
              <a:rPr kumimoji="1" lang="ja-JP" altLang="en-US" sz="1000" dirty="0" smtClean="0"/>
              <a:t>平成</a:t>
            </a:r>
            <a:r>
              <a:rPr kumimoji="1" lang="en-US" altLang="ja-JP" sz="1000" dirty="0" smtClean="0"/>
              <a:t>24</a:t>
            </a:r>
            <a:r>
              <a:rPr kumimoji="1" lang="ja-JP" altLang="en-US" sz="1000" dirty="0" smtClean="0"/>
              <a:t>年</a:t>
            </a:r>
            <a:r>
              <a:rPr kumimoji="1" lang="en-US" altLang="ja-JP" sz="1000" dirty="0" smtClean="0"/>
              <a:t>9</a:t>
            </a:r>
            <a:r>
              <a:rPr kumimoji="1" lang="ja-JP" altLang="en-US" sz="1000" dirty="0" smtClean="0"/>
              <a:t>月から</a:t>
            </a:r>
            <a:r>
              <a:rPr lang="ja-JP" altLang="en-US" sz="1000" dirty="0"/>
              <a:t>同じ</a:t>
            </a:r>
            <a:r>
              <a:rPr kumimoji="1" lang="ja-JP" altLang="en-US" sz="1000" dirty="0" smtClean="0"/>
              <a:t>年</a:t>
            </a:r>
            <a:r>
              <a:rPr lang="en-US" altLang="ja-JP" sz="1000" dirty="0"/>
              <a:t>11</a:t>
            </a:r>
            <a:r>
              <a:rPr kumimoji="1" lang="ja-JP" altLang="en-US" sz="1000" dirty="0" smtClean="0"/>
              <a:t>月末まで入院した脳卒中患者</a:t>
            </a:r>
            <a:endParaRPr kumimoji="1" lang="en-US" altLang="ja-JP" sz="1000" dirty="0" smtClean="0"/>
          </a:p>
          <a:p>
            <a:r>
              <a:rPr lang="ja-JP" altLang="en-US" sz="1000" u="sng" dirty="0"/>
              <a:t>急性期</a:t>
            </a:r>
            <a:r>
              <a:rPr lang="ja-JP" altLang="en-US" sz="1000" u="sng" dirty="0" smtClean="0"/>
              <a:t>病院：</a:t>
            </a:r>
            <a:r>
              <a:rPr lang="en-US" altLang="ja-JP" sz="1000" u="sng" dirty="0" smtClean="0"/>
              <a:t>10</a:t>
            </a:r>
            <a:r>
              <a:rPr lang="ja-JP" altLang="en-US" sz="1000" u="sng" dirty="0" smtClean="0"/>
              <a:t>病院</a:t>
            </a:r>
            <a:endParaRPr lang="en-US" altLang="ja-JP" sz="1000" u="sng" dirty="0" smtClean="0"/>
          </a:p>
          <a:p>
            <a:pPr>
              <a:buNone/>
            </a:pPr>
            <a:r>
              <a:rPr lang="en-US" altLang="ja-JP" sz="1000" b="1" dirty="0"/>
              <a:t>	</a:t>
            </a:r>
            <a:r>
              <a:rPr lang="ja-JP" altLang="en-US" sz="1000" b="1" dirty="0" smtClean="0"/>
              <a:t>岡山</a:t>
            </a:r>
            <a:r>
              <a:rPr lang="ja-JP" altLang="en-US" sz="1000" b="1" dirty="0"/>
              <a:t>労災病院、岡山済生会病院</a:t>
            </a:r>
            <a:r>
              <a:rPr lang="ja-JP" altLang="en-US" sz="1000" b="1" dirty="0" smtClean="0"/>
              <a:t>、岡山中央病院、岡山</a:t>
            </a:r>
            <a:r>
              <a:rPr lang="ja-JP" altLang="en-US" sz="1000" b="1" dirty="0"/>
              <a:t>市民病院</a:t>
            </a:r>
            <a:r>
              <a:rPr lang="ja-JP" altLang="en-US" sz="1000" b="1" dirty="0" smtClean="0"/>
              <a:t>、</a:t>
            </a:r>
            <a:endParaRPr lang="en-US" altLang="ja-JP" sz="1000" b="1" dirty="0" smtClean="0"/>
          </a:p>
          <a:p>
            <a:pPr>
              <a:buNone/>
            </a:pPr>
            <a:r>
              <a:rPr lang="en-US" altLang="ja-JP" sz="1000" b="1" dirty="0"/>
              <a:t>	</a:t>
            </a:r>
            <a:r>
              <a:rPr lang="ja-JP" altLang="en-US" sz="1000" b="1" dirty="0"/>
              <a:t>川崎医科大学付属川崎</a:t>
            </a:r>
            <a:r>
              <a:rPr lang="ja-JP" altLang="en-US" sz="1000" b="1" dirty="0" smtClean="0"/>
              <a:t>病院、岡山</a:t>
            </a:r>
            <a:r>
              <a:rPr lang="ja-JP" altLang="en-US" sz="1000" b="1" dirty="0"/>
              <a:t>旭東病院、東部脳神経外科東備クリニック、</a:t>
            </a:r>
            <a:endParaRPr lang="en-US" altLang="ja-JP" sz="1000" b="1" dirty="0"/>
          </a:p>
          <a:p>
            <a:pPr>
              <a:buNone/>
            </a:pPr>
            <a:r>
              <a:rPr lang="en-US" altLang="ja-JP" sz="1000" b="1" dirty="0" smtClean="0"/>
              <a:t>	</a:t>
            </a:r>
            <a:r>
              <a:rPr lang="ja-JP" altLang="en-US" sz="1000" b="1" dirty="0" smtClean="0"/>
              <a:t>岡山大学附属病院</a:t>
            </a:r>
            <a:r>
              <a:rPr lang="ja-JP" altLang="en-US" sz="1000" b="1" dirty="0"/>
              <a:t>、岡山医療センター、岡山赤十字</a:t>
            </a:r>
            <a:r>
              <a:rPr lang="ja-JP" altLang="en-US" sz="1000" b="1" dirty="0" smtClean="0"/>
              <a:t>病院</a:t>
            </a:r>
            <a:endParaRPr lang="en-US" altLang="ja-JP" sz="1000" b="1" dirty="0" smtClean="0"/>
          </a:p>
          <a:p>
            <a:pPr>
              <a:buNone/>
            </a:pPr>
            <a:r>
              <a:rPr lang="en-US" altLang="ja-JP" sz="1000" b="1" dirty="0"/>
              <a:t>	</a:t>
            </a:r>
            <a:r>
              <a:rPr lang="ja-JP" altLang="en-US" sz="1000" u="sng" dirty="0" smtClean="0"/>
              <a:t>慢性期病院：</a:t>
            </a:r>
            <a:r>
              <a:rPr lang="en-US" altLang="ja-JP" sz="1000" u="sng" dirty="0" smtClean="0"/>
              <a:t>18</a:t>
            </a:r>
            <a:r>
              <a:rPr lang="ja-JP" altLang="en-US" sz="1000" u="sng" dirty="0" smtClean="0"/>
              <a:t>病院</a:t>
            </a:r>
            <a:endParaRPr lang="en-US" altLang="ja-JP" sz="1000" u="sng" dirty="0" smtClean="0"/>
          </a:p>
          <a:p>
            <a:pPr>
              <a:buNone/>
            </a:pPr>
            <a:r>
              <a:rPr lang="en-US" altLang="ja-JP" sz="1000" b="1" dirty="0"/>
              <a:t>	</a:t>
            </a:r>
            <a:r>
              <a:rPr lang="ja-JP" altLang="en-US" sz="1000" b="1" dirty="0"/>
              <a:t>重井医学研究所附属病院</a:t>
            </a:r>
            <a:r>
              <a:rPr lang="ja-JP" altLang="en-US" sz="1000" b="1" dirty="0" smtClean="0"/>
              <a:t>、</a:t>
            </a:r>
            <a:r>
              <a:rPr lang="ja-JP" altLang="en-US" sz="1000" b="1" dirty="0"/>
              <a:t>梶木病院</a:t>
            </a:r>
            <a:r>
              <a:rPr lang="ja-JP" altLang="en-US" sz="1000" b="1" dirty="0" smtClean="0"/>
              <a:t>、岡山リハビリテーションセンター</a:t>
            </a:r>
            <a:endParaRPr lang="en-US" altLang="ja-JP" sz="1000" b="1" dirty="0" smtClean="0"/>
          </a:p>
          <a:p>
            <a:pPr>
              <a:buNone/>
            </a:pPr>
            <a:r>
              <a:rPr lang="en-US" altLang="ja-JP" sz="1000" b="1" dirty="0" smtClean="0"/>
              <a:t>	</a:t>
            </a:r>
            <a:r>
              <a:rPr lang="ja-JP" altLang="en-US" sz="1000" b="1" dirty="0" smtClean="0"/>
              <a:t>玉野</a:t>
            </a:r>
            <a:r>
              <a:rPr lang="ja-JP" altLang="en-US" sz="1000" b="1" dirty="0"/>
              <a:t>市民病院</a:t>
            </a:r>
            <a:r>
              <a:rPr lang="ja-JP" altLang="en-US" sz="1000" b="1" dirty="0" smtClean="0"/>
              <a:t>、</a:t>
            </a:r>
            <a:r>
              <a:rPr lang="ja-JP" altLang="en-US" sz="1000" b="1" dirty="0"/>
              <a:t>岡山光南病院</a:t>
            </a:r>
            <a:r>
              <a:rPr lang="ja-JP" altLang="en-US" sz="1000" b="1" dirty="0" smtClean="0"/>
              <a:t>、</a:t>
            </a:r>
            <a:r>
              <a:rPr lang="ja-JP" altLang="en-US" sz="1000" b="1" dirty="0"/>
              <a:t>佐藤</a:t>
            </a:r>
            <a:r>
              <a:rPr lang="ja-JP" altLang="en-US" sz="1000" b="1" dirty="0" smtClean="0"/>
              <a:t>病院、</a:t>
            </a:r>
            <a:r>
              <a:rPr lang="en-US" altLang="ja-JP" sz="1000" b="1" dirty="0"/>
              <a:t>	</a:t>
            </a:r>
            <a:r>
              <a:rPr lang="ja-JP" altLang="en-US" sz="1000" b="1" dirty="0"/>
              <a:t>済生会吉備</a:t>
            </a:r>
            <a:r>
              <a:rPr lang="ja-JP" altLang="en-US" sz="1000" b="1" dirty="0" smtClean="0"/>
              <a:t>病院、中央奉還町病院</a:t>
            </a:r>
            <a:endParaRPr lang="en-US" altLang="ja-JP" sz="1000" b="1" dirty="0" smtClean="0"/>
          </a:p>
          <a:p>
            <a:pPr>
              <a:buNone/>
            </a:pPr>
            <a:r>
              <a:rPr lang="en-US" altLang="ja-JP" sz="1000" b="1" dirty="0"/>
              <a:t> </a:t>
            </a:r>
            <a:r>
              <a:rPr lang="en-US" altLang="ja-JP" sz="1000" b="1" dirty="0" smtClean="0"/>
              <a:t>   </a:t>
            </a:r>
            <a:r>
              <a:rPr lang="ja-JP" altLang="en-US" sz="1000" b="1" dirty="0" smtClean="0"/>
              <a:t>児島</a:t>
            </a:r>
            <a:r>
              <a:rPr lang="ja-JP" altLang="en-US" sz="1000" b="1" dirty="0"/>
              <a:t>中央病院</a:t>
            </a:r>
            <a:r>
              <a:rPr lang="ja-JP" altLang="en-US" sz="1000" b="1" dirty="0" smtClean="0"/>
              <a:t>、</a:t>
            </a:r>
            <a:r>
              <a:rPr lang="ja-JP" altLang="en-US" sz="1000" b="1" dirty="0"/>
              <a:t>岡山西大寺</a:t>
            </a:r>
            <a:r>
              <a:rPr lang="ja-JP" altLang="en-US" sz="1000" b="1" dirty="0" smtClean="0"/>
              <a:t>病院、津山第一病院、しげい病院、高梁中央病院</a:t>
            </a:r>
            <a:endParaRPr lang="en-US" altLang="ja-JP" sz="1000" b="1" dirty="0"/>
          </a:p>
          <a:p>
            <a:pPr>
              <a:buNone/>
            </a:pPr>
            <a:r>
              <a:rPr lang="en-US" altLang="ja-JP" sz="1000" b="1" dirty="0" smtClean="0"/>
              <a:t>	</a:t>
            </a:r>
            <a:r>
              <a:rPr lang="ja-JP" altLang="en-US" sz="1000" b="1" dirty="0" smtClean="0"/>
              <a:t>藤田病院、さとう記念病院、近藤病院 、岡山協立病院、</a:t>
            </a:r>
            <a:r>
              <a:rPr lang="ja-JP" altLang="en-US" sz="1000" b="1" dirty="0"/>
              <a:t>草加病院</a:t>
            </a:r>
            <a:r>
              <a:rPr lang="en-US" altLang="ja-JP" sz="1000" b="1" dirty="0"/>
              <a:t>			</a:t>
            </a:r>
            <a:endParaRPr lang="en-US" altLang="ja-JP" sz="1000" b="1" dirty="0" smtClean="0"/>
          </a:p>
          <a:p>
            <a:pPr>
              <a:buNone/>
            </a:pPr>
            <a:r>
              <a:rPr lang="ja-JP" altLang="en-US" sz="1000" b="1" dirty="0" smtClean="0"/>
              <a:t>計</a:t>
            </a:r>
            <a:r>
              <a:rPr lang="en-US" altLang="ja-JP" sz="1000" b="1" dirty="0" smtClean="0"/>
              <a:t>28</a:t>
            </a:r>
            <a:r>
              <a:rPr lang="ja-JP" altLang="en-US" sz="1000" b="1" dirty="0" smtClean="0"/>
              <a:t>病院</a:t>
            </a:r>
            <a:endParaRPr lang="en-US" altLang="ja-JP" sz="1000" b="1" dirty="0"/>
          </a:p>
        </p:txBody>
      </p:sp>
    </p:spTree>
    <p:extLst>
      <p:ext uri="{BB962C8B-B14F-4D97-AF65-F5344CB8AC3E}">
        <p14:creationId xmlns:p14="http://schemas.microsoft.com/office/powerpoint/2010/main" val="6301529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ctr">
            <a:normAutofit/>
          </a:bodyPr>
          <a:lstStyle/>
          <a:p>
            <a:pPr algn="ctr"/>
            <a:r>
              <a:rPr kumimoji="1" lang="ja-JP" altLang="en-US" sz="1800" dirty="0" smtClean="0"/>
              <a:t>まとめ</a:t>
            </a:r>
            <a:endParaRPr kumimoji="1" lang="ja-JP" altLang="en-US" sz="1800" dirty="0"/>
          </a:p>
        </p:txBody>
      </p:sp>
      <p:sp>
        <p:nvSpPr>
          <p:cNvPr id="3" name="コンテンツ プレースホルダー 2"/>
          <p:cNvSpPr>
            <a:spLocks noGrp="1"/>
          </p:cNvSpPr>
          <p:nvPr>
            <p:ph idx="1"/>
          </p:nvPr>
        </p:nvSpPr>
        <p:spPr>
          <a:xfrm>
            <a:off x="228600" y="693420"/>
            <a:ext cx="4001616" cy="2111959"/>
          </a:xfrm>
        </p:spPr>
        <p:txBody>
          <a:bodyPr>
            <a:normAutofit/>
          </a:bodyPr>
          <a:lstStyle/>
          <a:p>
            <a:r>
              <a:rPr lang="ja-JP" altLang="en-US" sz="1600" dirty="0" smtClean="0"/>
              <a:t>急性期および慢性期において在院日数は昨年同様であった。</a:t>
            </a:r>
            <a:endParaRPr lang="en-US" altLang="ja-JP" sz="1600" dirty="0" smtClean="0"/>
          </a:p>
          <a:p>
            <a:r>
              <a:rPr lang="ja-JP" altLang="en-US" sz="1600" dirty="0" smtClean="0"/>
              <a:t>前回同様在宅復帰率が高い病院とパス利用の間には傾向は見つけにくい。どのような要因が絡んでいるの</a:t>
            </a:r>
            <a:r>
              <a:rPr lang="ja-JP" altLang="en-US" sz="1600" dirty="0"/>
              <a:t>か</a:t>
            </a:r>
            <a:r>
              <a:rPr lang="ja-JP" altLang="en-US" sz="1600" dirty="0" smtClean="0"/>
              <a:t>は現状ではわかりません。</a:t>
            </a:r>
            <a:endParaRPr lang="en-US" altLang="ja-JP" sz="1600" dirty="0" smtClean="0"/>
          </a:p>
        </p:txBody>
      </p:sp>
    </p:spTree>
    <p:extLst>
      <p:ext uri="{BB962C8B-B14F-4D97-AF65-F5344CB8AC3E}">
        <p14:creationId xmlns:p14="http://schemas.microsoft.com/office/powerpoint/2010/main" val="1973594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498832591"/>
              </p:ext>
            </p:extLst>
          </p:nvPr>
        </p:nvGraphicFramePr>
        <p:xfrm>
          <a:off x="17748" y="495592"/>
          <a:ext cx="4500500" cy="2343360"/>
        </p:xfrm>
        <a:graphic>
          <a:graphicData uri="http://schemas.openxmlformats.org/drawingml/2006/table">
            <a:tbl>
              <a:tblPr>
                <a:tableStyleId>{5C22544A-7EE6-4342-B048-85BDC9FD1C3A}</a:tableStyleId>
              </a:tblPr>
              <a:tblGrid>
                <a:gridCol w="2160240"/>
                <a:gridCol w="432048"/>
                <a:gridCol w="504056"/>
                <a:gridCol w="662152"/>
                <a:gridCol w="742004"/>
              </a:tblGrid>
              <a:tr h="109254">
                <a:tc rowSpan="2">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a:endParaRPr>
                    </a:p>
                  </a:txBody>
                  <a:tcPr marL="5750" marR="5750" marT="5750" marB="0" anchor="ctr">
                    <a:solidFill>
                      <a:schemeClr val="accent1">
                        <a:lumMod val="60000"/>
                        <a:lumOff val="40000"/>
                      </a:schemeClr>
                    </a:solidFill>
                  </a:tcPr>
                </a:tc>
                <a:tc gridSpan="2">
                  <a:txBody>
                    <a:bodyPr/>
                    <a:lstStyle/>
                    <a:p>
                      <a:pPr marL="0" marR="0" indent="0" algn="ctr" defTabSz="215524" rtl="0" eaLnBrk="1" fontAlgn="ctr" latinLnBrk="0" hangingPunct="1">
                        <a:lnSpc>
                          <a:spcPct val="100000"/>
                        </a:lnSpc>
                        <a:spcBef>
                          <a:spcPts val="0"/>
                        </a:spcBef>
                        <a:spcAft>
                          <a:spcPts val="0"/>
                        </a:spcAft>
                        <a:buClrTx/>
                        <a:buSzTx/>
                        <a:buFontTx/>
                        <a:buNone/>
                        <a:tabLst/>
                        <a:defRPr/>
                      </a:pPr>
                      <a:r>
                        <a:rPr kumimoji="1" lang="ja-JP" altLang="en-US" sz="800" u="none" strike="noStrike" kern="1200" dirty="0" smtClean="0">
                          <a:solidFill>
                            <a:schemeClr val="dk1"/>
                          </a:solidFill>
                          <a:effectLst/>
                          <a:latin typeface="+mn-lt"/>
                          <a:ea typeface="+mn-ea"/>
                          <a:cs typeface="+mn-cs"/>
                        </a:rPr>
                        <a:t>全入院患者</a:t>
                      </a:r>
                      <a:endParaRPr kumimoji="1" lang="ja-JP" altLang="en-US" sz="800" b="0" i="0" u="none" strike="noStrike" kern="1200" dirty="0" smtClean="0">
                        <a:solidFill>
                          <a:srgbClr val="000000"/>
                        </a:solidFill>
                        <a:effectLst/>
                        <a:latin typeface="+mn-lt"/>
                        <a:ea typeface="+mn-ea"/>
                        <a:cs typeface="+mn-cs"/>
                      </a:endParaRPr>
                    </a:p>
                  </a:txBody>
                  <a:tcPr marL="5750" marR="5750" marT="5750" marB="0" anchor="ctr">
                    <a:solidFill>
                      <a:schemeClr val="accent1">
                        <a:lumMod val="60000"/>
                        <a:lumOff val="40000"/>
                      </a:schemeClr>
                    </a:solidFill>
                  </a:tcPr>
                </a:tc>
                <a:tc hMerge="1">
                  <a:txBody>
                    <a:bodyPr/>
                    <a:lstStyle/>
                    <a:p>
                      <a:pPr algn="ctr" fontAlgn="ctr"/>
                      <a:endParaRPr lang="ja-JP" altLang="en-US" sz="800" b="0" i="0" u="none" strike="noStrike" dirty="0">
                        <a:solidFill>
                          <a:srgbClr val="000000"/>
                        </a:solidFill>
                        <a:effectLst/>
                        <a:latin typeface="+mj-lt"/>
                      </a:endParaRPr>
                    </a:p>
                  </a:txBody>
                  <a:tcPr marL="5750" marR="5750" marT="5750" marB="0" anchor="ctr">
                    <a:solidFill>
                      <a:schemeClr val="accent1">
                        <a:lumMod val="60000"/>
                        <a:lumOff val="40000"/>
                      </a:schemeClr>
                    </a:solidFill>
                  </a:tcPr>
                </a:tc>
                <a:tc gridSpan="2">
                  <a:txBody>
                    <a:bodyPr/>
                    <a:lstStyle/>
                    <a:p>
                      <a:pPr marL="0" marR="0" indent="0" algn="ctr" defTabSz="215524" rtl="0" eaLnBrk="1" fontAlgn="ctr" latinLnBrk="0" hangingPunct="1">
                        <a:lnSpc>
                          <a:spcPct val="100000"/>
                        </a:lnSpc>
                        <a:spcBef>
                          <a:spcPts val="0"/>
                        </a:spcBef>
                        <a:spcAft>
                          <a:spcPts val="0"/>
                        </a:spcAft>
                        <a:buClrTx/>
                        <a:buSzTx/>
                        <a:buFontTx/>
                        <a:buNone/>
                        <a:tabLst/>
                        <a:defRPr/>
                      </a:pPr>
                      <a:r>
                        <a:rPr kumimoji="1" lang="ja-JP" altLang="en-US" sz="800" u="none" strike="noStrike" kern="1200" dirty="0" smtClean="0">
                          <a:solidFill>
                            <a:schemeClr val="dk1"/>
                          </a:solidFill>
                          <a:effectLst/>
                          <a:latin typeface="+mn-lt"/>
                          <a:ea typeface="+mn-ea"/>
                          <a:cs typeface="+mn-cs"/>
                        </a:rPr>
                        <a:t>パス利用患者 </a:t>
                      </a:r>
                      <a:endParaRPr kumimoji="1" lang="ja-JP" altLang="en-US" sz="800" b="0" i="0" u="none" strike="noStrike" kern="1200" dirty="0" smtClean="0">
                        <a:solidFill>
                          <a:srgbClr val="000000"/>
                        </a:solidFill>
                        <a:effectLst/>
                        <a:latin typeface="+mn-lt"/>
                        <a:ea typeface="+mn-ea"/>
                        <a:cs typeface="+mn-cs"/>
                      </a:endParaRPr>
                    </a:p>
                  </a:txBody>
                  <a:tcPr marL="5750" marR="5750" marT="5750" marB="0" anchor="ctr">
                    <a:solidFill>
                      <a:schemeClr val="accent1">
                        <a:lumMod val="60000"/>
                        <a:lumOff val="40000"/>
                      </a:schemeClr>
                    </a:solidFill>
                  </a:tcPr>
                </a:tc>
                <a:tc hMerge="1">
                  <a:txBody>
                    <a:bodyPr/>
                    <a:lstStyle/>
                    <a:p>
                      <a:pPr algn="ctr" fontAlgn="ctr"/>
                      <a:endParaRPr lang="ja-JP" altLang="en-US" sz="800" b="0" i="0" u="none" strike="noStrike" dirty="0">
                        <a:solidFill>
                          <a:srgbClr val="000000"/>
                        </a:solidFill>
                        <a:effectLst/>
                        <a:latin typeface="+mj-lt"/>
                      </a:endParaRPr>
                    </a:p>
                  </a:txBody>
                  <a:tcPr marL="5750" marR="5750" marT="5750" marB="0" anchor="ctr">
                    <a:solidFill>
                      <a:schemeClr val="accent1">
                        <a:lumMod val="60000"/>
                        <a:lumOff val="40000"/>
                      </a:schemeClr>
                    </a:solidFill>
                  </a:tcPr>
                </a:tc>
              </a:tr>
              <a:tr h="109254">
                <a:tc vMerge="1">
                  <a:txBody>
                    <a:bodyPr/>
                    <a:lstStyle/>
                    <a:p>
                      <a:pPr algn="l" fontAlgn="ctr"/>
                      <a:endParaRPr lang="ja-JP" altLang="en-US" sz="800" b="0" i="0" u="none" strike="noStrike" dirty="0">
                        <a:solidFill>
                          <a:srgbClr val="000000"/>
                        </a:solidFill>
                        <a:effectLst/>
                        <a:latin typeface="ＭＳ Ｐゴシック"/>
                      </a:endParaRPr>
                    </a:p>
                  </a:txBody>
                  <a:tcPr marL="5750" marR="5750" marT="5750" marB="0" anchor="ctr">
                    <a:solidFill>
                      <a:schemeClr val="accent1">
                        <a:lumMod val="60000"/>
                        <a:lumOff val="40000"/>
                      </a:schemeClr>
                    </a:solidFill>
                  </a:tcPr>
                </a:tc>
                <a:tc>
                  <a:txBody>
                    <a:bodyPr/>
                    <a:lstStyle/>
                    <a:p>
                      <a:pPr algn="ctr" fontAlgn="ctr"/>
                      <a:r>
                        <a:rPr lang="ja-JP" altLang="en-US" sz="800" b="0" i="0" u="none" strike="noStrike" dirty="0" smtClean="0">
                          <a:solidFill>
                            <a:srgbClr val="000000"/>
                          </a:solidFill>
                          <a:effectLst/>
                          <a:latin typeface="+mj-lt"/>
                        </a:rPr>
                        <a:t>今回</a:t>
                      </a:r>
                      <a:endParaRPr lang="ja-JP" altLang="en-US" sz="800" b="0" i="0" u="none" strike="noStrike" dirty="0">
                        <a:solidFill>
                          <a:srgbClr val="000000"/>
                        </a:solidFill>
                        <a:effectLst/>
                        <a:latin typeface="+mj-lt"/>
                      </a:endParaRPr>
                    </a:p>
                  </a:txBody>
                  <a:tcPr marL="5750" marR="5750" marT="5750" marB="0" anchor="ctr">
                    <a:solidFill>
                      <a:schemeClr val="accent1">
                        <a:lumMod val="60000"/>
                        <a:lumOff val="40000"/>
                      </a:schemeClr>
                    </a:solidFill>
                  </a:tcPr>
                </a:tc>
                <a:tc>
                  <a:txBody>
                    <a:bodyPr/>
                    <a:lstStyle/>
                    <a:p>
                      <a:pPr algn="ctr" fontAlgn="ctr"/>
                      <a:r>
                        <a:rPr lang="ja-JP" altLang="en-US" sz="800" b="0" i="0" u="none" strike="noStrike" dirty="0" smtClean="0">
                          <a:solidFill>
                            <a:srgbClr val="000000"/>
                          </a:solidFill>
                          <a:effectLst/>
                          <a:latin typeface="+mj-lt"/>
                        </a:rPr>
                        <a:t>昨年</a:t>
                      </a:r>
                      <a:endParaRPr lang="ja-JP" altLang="en-US" sz="800" b="0" i="0" u="none" strike="noStrike" dirty="0">
                        <a:solidFill>
                          <a:srgbClr val="000000"/>
                        </a:solidFill>
                        <a:effectLst/>
                        <a:latin typeface="+mj-lt"/>
                      </a:endParaRPr>
                    </a:p>
                  </a:txBody>
                  <a:tcPr marL="5750" marR="5750" marT="5750" marB="0" anchor="ctr">
                    <a:solidFill>
                      <a:schemeClr val="accent1">
                        <a:lumMod val="60000"/>
                        <a:lumOff val="40000"/>
                      </a:schemeClr>
                    </a:solidFill>
                  </a:tcPr>
                </a:tc>
                <a:tc>
                  <a:txBody>
                    <a:bodyPr/>
                    <a:lstStyle/>
                    <a:p>
                      <a:pPr algn="ctr" fontAlgn="ctr"/>
                      <a:r>
                        <a:rPr lang="ja-JP" altLang="en-US" sz="800" b="0" i="0" u="none" strike="noStrike" dirty="0" smtClean="0">
                          <a:solidFill>
                            <a:srgbClr val="000000"/>
                          </a:solidFill>
                          <a:effectLst/>
                          <a:latin typeface="+mj-lt"/>
                        </a:rPr>
                        <a:t>今回</a:t>
                      </a:r>
                      <a:endParaRPr lang="ja-JP" altLang="en-US" sz="800" b="0" i="0" u="none" strike="noStrike" dirty="0">
                        <a:solidFill>
                          <a:srgbClr val="000000"/>
                        </a:solidFill>
                        <a:effectLst/>
                        <a:latin typeface="+mj-lt"/>
                      </a:endParaRPr>
                    </a:p>
                  </a:txBody>
                  <a:tcPr marL="5750" marR="5750" marT="5750" marB="0" anchor="ctr">
                    <a:solidFill>
                      <a:schemeClr val="accent1">
                        <a:lumMod val="60000"/>
                        <a:lumOff val="40000"/>
                      </a:schemeClr>
                    </a:solidFill>
                  </a:tcPr>
                </a:tc>
                <a:tc>
                  <a:txBody>
                    <a:bodyPr/>
                    <a:lstStyle/>
                    <a:p>
                      <a:pPr algn="ctr" fontAlgn="ctr"/>
                      <a:r>
                        <a:rPr lang="ja-JP" altLang="en-US" sz="800" b="0" i="0" u="none" strike="noStrike" dirty="0" smtClean="0">
                          <a:solidFill>
                            <a:srgbClr val="000000"/>
                          </a:solidFill>
                          <a:effectLst/>
                          <a:latin typeface="+mj-lt"/>
                        </a:rPr>
                        <a:t>昨年</a:t>
                      </a:r>
                      <a:endParaRPr lang="ja-JP" altLang="en-US" sz="800" b="0" i="0" u="none" strike="noStrike" dirty="0">
                        <a:solidFill>
                          <a:srgbClr val="000000"/>
                        </a:solidFill>
                        <a:effectLst/>
                        <a:latin typeface="+mj-lt"/>
                      </a:endParaRPr>
                    </a:p>
                  </a:txBody>
                  <a:tcPr marL="5750" marR="5750" marT="5750" marB="0" anchor="ctr">
                    <a:solidFill>
                      <a:schemeClr val="accent1">
                        <a:lumMod val="60000"/>
                        <a:lumOff val="40000"/>
                      </a:schemeClr>
                    </a:solidFill>
                  </a:tcPr>
                </a:tc>
              </a:tr>
              <a:tr h="109254">
                <a:tc>
                  <a:txBody>
                    <a:bodyPr/>
                    <a:lstStyle/>
                    <a:p>
                      <a:pPr algn="l" fontAlgn="ctr"/>
                      <a:r>
                        <a:rPr lang="zh-CN" altLang="en-US" sz="800" u="none" strike="noStrike">
                          <a:effectLst/>
                        </a:rPr>
                        <a:t>脳卒中入院患者数（人）</a:t>
                      </a:r>
                      <a:endParaRPr lang="zh-CN" altLang="en-US" sz="800" b="0" i="0" u="none" strike="noStrike">
                        <a:solidFill>
                          <a:srgbClr val="000000"/>
                        </a:solidFill>
                        <a:effectLst/>
                        <a:latin typeface="ＭＳ Ｐゴシック"/>
                      </a:endParaRPr>
                    </a:p>
                  </a:txBody>
                  <a:tcPr marL="5750" marR="5750" marT="5750" marB="0" anchor="ctr"/>
                </a:tc>
                <a:tc>
                  <a:txBody>
                    <a:bodyPr/>
                    <a:lstStyle/>
                    <a:p>
                      <a:pPr algn="ctr"/>
                      <a:r>
                        <a:rPr lang="en-US" altLang="ja-JP" dirty="0" smtClean="0"/>
                        <a:t>580</a:t>
                      </a:r>
                      <a:endParaRPr lang="ja-JP" altLang="en-US" dirty="0"/>
                    </a:p>
                  </a:txBody>
                  <a:tcPr marL="5750" marR="5750" marT="5750" marB="0" anchor="ctr"/>
                </a:tc>
                <a:tc>
                  <a:txBody>
                    <a:bodyPr/>
                    <a:lstStyle/>
                    <a:p>
                      <a:pPr algn="ctr"/>
                      <a:r>
                        <a:rPr lang="en-US" altLang="ja-JP" dirty="0" smtClean="0"/>
                        <a:t>1055</a:t>
                      </a:r>
                      <a:endParaRPr lang="ja-JP" altLang="en-US" dirty="0"/>
                    </a:p>
                  </a:txBody>
                  <a:tcPr marL="5750" marR="5750" marT="5750" marB="0" anchor="ctr"/>
                </a:tc>
                <a:tc>
                  <a:txBody>
                    <a:bodyPr/>
                    <a:lstStyle/>
                    <a:p>
                      <a:pPr algn="ctr"/>
                      <a:r>
                        <a:rPr lang="en-US" altLang="ja-JP" dirty="0" smtClean="0"/>
                        <a:t>169(29</a:t>
                      </a:r>
                      <a:r>
                        <a:rPr lang="ja-JP" altLang="en-US" dirty="0" smtClean="0"/>
                        <a:t>％</a:t>
                      </a:r>
                      <a:r>
                        <a:rPr lang="en-US" altLang="ja-JP" dirty="0" smtClean="0"/>
                        <a:t>)</a:t>
                      </a:r>
                    </a:p>
                  </a:txBody>
                  <a:tcPr marL="5750" marR="5750" marT="5750" marB="0" anchor="ctr"/>
                </a:tc>
                <a:tc>
                  <a:txBody>
                    <a:bodyPr/>
                    <a:lstStyle/>
                    <a:p>
                      <a:pPr algn="ctr"/>
                      <a:r>
                        <a:rPr lang="en-US" altLang="ja-JP" dirty="0" smtClean="0"/>
                        <a:t>293</a:t>
                      </a:r>
                      <a:r>
                        <a:rPr lang="ja-JP" altLang="en-US" dirty="0" smtClean="0"/>
                        <a:t>（</a:t>
                      </a:r>
                      <a:r>
                        <a:rPr lang="en-US" altLang="ja-JP" dirty="0" smtClean="0"/>
                        <a:t>27</a:t>
                      </a:r>
                      <a:r>
                        <a:rPr lang="ja-JP" altLang="en-US" dirty="0" smtClean="0"/>
                        <a:t>％）</a:t>
                      </a:r>
                      <a:endParaRPr lang="en-US" altLang="ja-JP" dirty="0" smtClean="0"/>
                    </a:p>
                  </a:txBody>
                  <a:tcPr marL="5750" marR="5750" marT="5750" marB="0" anchor="ctr"/>
                </a:tc>
              </a:tr>
              <a:tr h="106954">
                <a:tc>
                  <a:txBody>
                    <a:bodyPr/>
                    <a:lstStyle/>
                    <a:p>
                      <a:pPr algn="l" fontAlgn="ctr"/>
                      <a:r>
                        <a:rPr lang="ja-JP" altLang="en-US" sz="800" u="none" strike="noStrike" dirty="0">
                          <a:effectLst/>
                        </a:rPr>
                        <a:t>平均年齢</a:t>
                      </a:r>
                      <a:endParaRPr lang="ja-JP" altLang="en-US" sz="800" b="0" i="0" u="none" strike="noStrike" dirty="0">
                        <a:solidFill>
                          <a:srgbClr val="000000"/>
                        </a:solidFill>
                        <a:effectLst/>
                        <a:latin typeface="ＭＳ Ｐゴシック"/>
                      </a:endParaRPr>
                    </a:p>
                  </a:txBody>
                  <a:tcPr marL="5750" marR="5750" marT="5750" marB="0" anchor="ctr"/>
                </a:tc>
                <a:tc>
                  <a:txBody>
                    <a:bodyPr/>
                    <a:lstStyle/>
                    <a:p>
                      <a:pPr algn="ctr"/>
                      <a:r>
                        <a:rPr lang="en-US" altLang="ja-JP" dirty="0" smtClean="0"/>
                        <a:t>73.8</a:t>
                      </a:r>
                      <a:endParaRPr lang="ja-JP" altLang="en-US" dirty="0"/>
                    </a:p>
                  </a:txBody>
                  <a:tcPr marL="5750" marR="5750" marT="5750" marB="0" anchor="ctr"/>
                </a:tc>
                <a:tc>
                  <a:txBody>
                    <a:bodyPr/>
                    <a:lstStyle/>
                    <a:p>
                      <a:pPr algn="ctr"/>
                      <a:r>
                        <a:rPr lang="en-US" altLang="ja-JP" dirty="0" smtClean="0"/>
                        <a:t>73.0</a:t>
                      </a:r>
                      <a:endParaRPr lang="ja-JP" altLang="en-US" dirty="0"/>
                    </a:p>
                  </a:txBody>
                  <a:tcPr marL="5750" marR="5750" marT="5750" marB="0" anchor="ctr"/>
                </a:tc>
                <a:tc>
                  <a:txBody>
                    <a:bodyPr/>
                    <a:lstStyle/>
                    <a:p>
                      <a:pPr algn="ctr"/>
                      <a:r>
                        <a:rPr lang="en-US" altLang="ja-JP" dirty="0" smtClean="0"/>
                        <a:t>72.1</a:t>
                      </a:r>
                      <a:endParaRPr lang="ja-JP" altLang="en-US" dirty="0"/>
                    </a:p>
                  </a:txBody>
                  <a:tcPr marL="5750" marR="5750" marT="5750" marB="0" anchor="ctr"/>
                </a:tc>
                <a:tc>
                  <a:txBody>
                    <a:bodyPr/>
                    <a:lstStyle/>
                    <a:p>
                      <a:pPr algn="ctr"/>
                      <a:r>
                        <a:rPr lang="en-US" altLang="ja-JP" dirty="0" smtClean="0"/>
                        <a:t>74.6</a:t>
                      </a:r>
                      <a:endParaRPr lang="ja-JP" altLang="en-US" dirty="0"/>
                    </a:p>
                  </a:txBody>
                  <a:tcPr marL="5750" marR="5750" marT="5750" marB="0" anchor="ctr"/>
                </a:tc>
              </a:tr>
              <a:tr h="106954">
                <a:tc>
                  <a:txBody>
                    <a:bodyPr/>
                    <a:lstStyle/>
                    <a:p>
                      <a:pPr algn="l" fontAlgn="ctr"/>
                      <a:r>
                        <a:rPr lang="ja-JP" altLang="en-US" sz="800" u="none" strike="noStrike">
                          <a:effectLst/>
                        </a:rPr>
                        <a:t>男性（人）</a:t>
                      </a:r>
                      <a:endParaRPr lang="ja-JP" altLang="en-US" sz="800" b="0" i="0" u="none" strike="noStrike">
                        <a:solidFill>
                          <a:srgbClr val="000000"/>
                        </a:solidFill>
                        <a:effectLst/>
                        <a:latin typeface="ＭＳ Ｐゴシック"/>
                      </a:endParaRPr>
                    </a:p>
                  </a:txBody>
                  <a:tcPr marL="5750" marR="5750" marT="5750" marB="0" anchor="ctr"/>
                </a:tc>
                <a:tc>
                  <a:txBody>
                    <a:bodyPr/>
                    <a:lstStyle/>
                    <a:p>
                      <a:pPr algn="ctr" fontAlgn="ctr"/>
                      <a:r>
                        <a:rPr lang="en-US" altLang="ja-JP" sz="800" b="0" i="0" u="none" strike="noStrike" dirty="0" smtClean="0">
                          <a:solidFill>
                            <a:srgbClr val="000000"/>
                          </a:solidFill>
                          <a:effectLst/>
                          <a:latin typeface="+mj-lt"/>
                        </a:rPr>
                        <a:t>322</a:t>
                      </a:r>
                      <a:endParaRPr lang="en-US" altLang="ja-JP" sz="800" b="0" i="0" u="none" strike="noStrike" dirty="0">
                        <a:solidFill>
                          <a:srgbClr val="000000"/>
                        </a:solidFill>
                        <a:effectLst/>
                        <a:latin typeface="+mj-lt"/>
                      </a:endParaRPr>
                    </a:p>
                  </a:txBody>
                  <a:tcPr marL="9525" marR="9525" marT="9525" marB="0" anchor="ctr"/>
                </a:tc>
                <a:tc>
                  <a:txBody>
                    <a:bodyPr/>
                    <a:lstStyle/>
                    <a:p>
                      <a:pPr algn="ctr"/>
                      <a:r>
                        <a:rPr lang="en-US" altLang="ja-JP" dirty="0" smtClean="0"/>
                        <a:t>596</a:t>
                      </a:r>
                      <a:endParaRPr lang="ja-JP" altLang="en-US" dirty="0"/>
                    </a:p>
                  </a:txBody>
                  <a:tcPr marL="5750" marR="5750" marT="5750" marB="0" anchor="ctr"/>
                </a:tc>
                <a:tc>
                  <a:txBody>
                    <a:bodyPr/>
                    <a:lstStyle/>
                    <a:p>
                      <a:pPr algn="ctr" fontAlgn="ctr"/>
                      <a:r>
                        <a:rPr lang="en-US" altLang="ja-JP" sz="800" b="0" i="0" u="none" strike="noStrike" dirty="0" smtClean="0">
                          <a:solidFill>
                            <a:srgbClr val="000000"/>
                          </a:solidFill>
                          <a:effectLst/>
                          <a:latin typeface="+mj-lt"/>
                        </a:rPr>
                        <a:t>101</a:t>
                      </a:r>
                      <a:endParaRPr lang="en-US" altLang="ja-JP" sz="800" b="0" i="0" u="none" strike="noStrike" dirty="0">
                        <a:solidFill>
                          <a:srgbClr val="000000"/>
                        </a:solidFill>
                        <a:effectLst/>
                        <a:latin typeface="+mj-lt"/>
                      </a:endParaRPr>
                    </a:p>
                  </a:txBody>
                  <a:tcPr marL="9525" marR="9525" marT="9525" marB="0" anchor="ctr"/>
                </a:tc>
                <a:tc>
                  <a:txBody>
                    <a:bodyPr/>
                    <a:lstStyle/>
                    <a:p>
                      <a:pPr algn="ctr"/>
                      <a:r>
                        <a:rPr lang="en-US" altLang="ja-JP" dirty="0" smtClean="0"/>
                        <a:t>148</a:t>
                      </a:r>
                      <a:endParaRPr lang="ja-JP" altLang="en-US" dirty="0"/>
                    </a:p>
                  </a:txBody>
                  <a:tcPr marL="5750" marR="5750" marT="5750" marB="0" anchor="ctr"/>
                </a:tc>
              </a:tr>
              <a:tr h="106954">
                <a:tc>
                  <a:txBody>
                    <a:bodyPr/>
                    <a:lstStyle/>
                    <a:p>
                      <a:pPr algn="l" fontAlgn="ctr"/>
                      <a:r>
                        <a:rPr lang="ja-JP" altLang="en-US" sz="800" u="none" strike="noStrike">
                          <a:effectLst/>
                        </a:rPr>
                        <a:t>脳梗塞（人）</a:t>
                      </a:r>
                      <a:endParaRPr lang="ja-JP" altLang="en-US" sz="800" b="0" i="0" u="none" strike="noStrike">
                        <a:solidFill>
                          <a:srgbClr val="000000"/>
                        </a:solidFill>
                        <a:effectLst/>
                        <a:latin typeface="ＭＳ Ｐゴシック"/>
                      </a:endParaRPr>
                    </a:p>
                  </a:txBody>
                  <a:tcPr marL="5750" marR="5750" marT="5750" marB="0" anchor="ctr"/>
                </a:tc>
                <a:tc>
                  <a:txBody>
                    <a:bodyPr/>
                    <a:lstStyle/>
                    <a:p>
                      <a:pPr algn="ctr" fontAlgn="ctr"/>
                      <a:r>
                        <a:rPr lang="en-US" altLang="ja-JP" sz="800" b="0" i="0" u="none" strike="noStrike" dirty="0" smtClean="0">
                          <a:solidFill>
                            <a:srgbClr val="000000"/>
                          </a:solidFill>
                          <a:effectLst/>
                          <a:latin typeface="+mj-lt"/>
                        </a:rPr>
                        <a:t>371</a:t>
                      </a:r>
                      <a:endParaRPr lang="en-US" altLang="ja-JP" sz="800" b="0" i="0" u="none" strike="noStrike" dirty="0">
                        <a:solidFill>
                          <a:srgbClr val="000000"/>
                        </a:solidFill>
                        <a:effectLst/>
                        <a:latin typeface="+mj-lt"/>
                      </a:endParaRPr>
                    </a:p>
                  </a:txBody>
                  <a:tcPr marL="9525" marR="9525" marT="9525" marB="0" anchor="ctr"/>
                </a:tc>
                <a:tc>
                  <a:txBody>
                    <a:bodyPr/>
                    <a:lstStyle/>
                    <a:p>
                      <a:pPr algn="ctr"/>
                      <a:r>
                        <a:rPr lang="en-US" altLang="ja-JP" dirty="0" smtClean="0"/>
                        <a:t>648</a:t>
                      </a:r>
                      <a:endParaRPr lang="ja-JP" altLang="en-US" dirty="0"/>
                    </a:p>
                  </a:txBody>
                  <a:tcPr marL="5750" marR="5750" marT="5750" marB="0" anchor="ctr"/>
                </a:tc>
                <a:tc>
                  <a:txBody>
                    <a:bodyPr/>
                    <a:lstStyle/>
                    <a:p>
                      <a:pPr algn="ctr" fontAlgn="ctr"/>
                      <a:r>
                        <a:rPr lang="en-US" altLang="ja-JP" sz="800" b="0" i="0" u="none" strike="noStrike" dirty="0" smtClean="0">
                          <a:solidFill>
                            <a:srgbClr val="000000"/>
                          </a:solidFill>
                          <a:effectLst/>
                          <a:latin typeface="+mj-lt"/>
                        </a:rPr>
                        <a:t>113</a:t>
                      </a:r>
                      <a:endParaRPr lang="en-US" altLang="ja-JP" sz="800" b="0" i="0" u="none" strike="noStrike" dirty="0">
                        <a:solidFill>
                          <a:srgbClr val="000000"/>
                        </a:solidFill>
                        <a:effectLst/>
                        <a:latin typeface="+mj-lt"/>
                      </a:endParaRPr>
                    </a:p>
                  </a:txBody>
                  <a:tcPr marL="9525" marR="9525" marT="9525" marB="0" anchor="ctr"/>
                </a:tc>
                <a:tc>
                  <a:txBody>
                    <a:bodyPr/>
                    <a:lstStyle/>
                    <a:p>
                      <a:pPr algn="ctr"/>
                      <a:r>
                        <a:rPr lang="en-US" altLang="ja-JP" dirty="0" smtClean="0"/>
                        <a:t>172</a:t>
                      </a:r>
                      <a:endParaRPr lang="ja-JP" altLang="en-US" dirty="0"/>
                    </a:p>
                  </a:txBody>
                  <a:tcPr marL="5750" marR="5750" marT="5750" marB="0" anchor="ctr"/>
                </a:tc>
              </a:tr>
              <a:tr h="106954">
                <a:tc>
                  <a:txBody>
                    <a:bodyPr/>
                    <a:lstStyle/>
                    <a:p>
                      <a:pPr algn="l" fontAlgn="ctr"/>
                      <a:r>
                        <a:rPr lang="zh-CN" altLang="en-US" sz="800" u="none" strike="noStrike">
                          <a:effectLst/>
                        </a:rPr>
                        <a:t>脳内出血（人）</a:t>
                      </a:r>
                      <a:endParaRPr lang="zh-CN" altLang="en-US" sz="800" b="0" i="0" u="none" strike="noStrike">
                        <a:solidFill>
                          <a:srgbClr val="000000"/>
                        </a:solidFill>
                        <a:effectLst/>
                        <a:latin typeface="ＭＳ Ｐゴシック"/>
                      </a:endParaRPr>
                    </a:p>
                  </a:txBody>
                  <a:tcPr marL="5750" marR="5750" marT="5750" marB="0" anchor="ctr"/>
                </a:tc>
                <a:tc>
                  <a:txBody>
                    <a:bodyPr/>
                    <a:lstStyle/>
                    <a:p>
                      <a:pPr algn="ctr" fontAlgn="ctr"/>
                      <a:r>
                        <a:rPr lang="en-US" altLang="ja-JP" sz="800" b="0" i="0" u="none" strike="noStrike" dirty="0" smtClean="0">
                          <a:solidFill>
                            <a:srgbClr val="000000"/>
                          </a:solidFill>
                          <a:effectLst/>
                          <a:latin typeface="+mj-lt"/>
                        </a:rPr>
                        <a:t>100</a:t>
                      </a:r>
                      <a:endParaRPr lang="en-US" altLang="ja-JP" sz="800" b="0" i="0" u="none" strike="noStrike" dirty="0">
                        <a:solidFill>
                          <a:srgbClr val="000000"/>
                        </a:solidFill>
                        <a:effectLst/>
                        <a:latin typeface="+mj-lt"/>
                      </a:endParaRPr>
                    </a:p>
                  </a:txBody>
                  <a:tcPr marL="9525" marR="9525" marT="9525" marB="0" anchor="ctr"/>
                </a:tc>
                <a:tc>
                  <a:txBody>
                    <a:bodyPr/>
                    <a:lstStyle/>
                    <a:p>
                      <a:pPr algn="ctr"/>
                      <a:r>
                        <a:rPr lang="en-US" altLang="ja-JP" dirty="0" smtClean="0"/>
                        <a:t>216</a:t>
                      </a:r>
                      <a:endParaRPr lang="ja-JP" altLang="en-US" dirty="0"/>
                    </a:p>
                  </a:txBody>
                  <a:tcPr marL="5750" marR="5750" marT="5750" marB="0" anchor="ctr"/>
                </a:tc>
                <a:tc>
                  <a:txBody>
                    <a:bodyPr/>
                    <a:lstStyle/>
                    <a:p>
                      <a:pPr algn="ctr" fontAlgn="ctr"/>
                      <a:r>
                        <a:rPr lang="en-US" altLang="ja-JP" sz="800" b="0" i="0" u="none" strike="noStrike" dirty="0" smtClean="0">
                          <a:solidFill>
                            <a:srgbClr val="000000"/>
                          </a:solidFill>
                          <a:effectLst/>
                          <a:latin typeface="+mj-lt"/>
                        </a:rPr>
                        <a:t>42</a:t>
                      </a:r>
                      <a:endParaRPr lang="en-US" altLang="ja-JP" sz="800" b="0" i="0" u="none" strike="noStrike" dirty="0">
                        <a:solidFill>
                          <a:srgbClr val="000000"/>
                        </a:solidFill>
                        <a:effectLst/>
                        <a:latin typeface="+mj-lt"/>
                      </a:endParaRPr>
                    </a:p>
                  </a:txBody>
                  <a:tcPr marL="9525" marR="9525" marT="9525" marB="0" anchor="ctr"/>
                </a:tc>
                <a:tc>
                  <a:txBody>
                    <a:bodyPr/>
                    <a:lstStyle/>
                    <a:p>
                      <a:pPr algn="ctr"/>
                      <a:r>
                        <a:rPr lang="en-US" altLang="ja-JP" dirty="0" smtClean="0"/>
                        <a:t>99</a:t>
                      </a:r>
                      <a:endParaRPr lang="ja-JP" altLang="en-US" dirty="0"/>
                    </a:p>
                  </a:txBody>
                  <a:tcPr marL="5750" marR="5750" marT="5750" marB="0" anchor="ctr"/>
                </a:tc>
              </a:tr>
              <a:tr h="106954">
                <a:tc>
                  <a:txBody>
                    <a:bodyPr/>
                    <a:lstStyle/>
                    <a:p>
                      <a:pPr algn="l" fontAlgn="ctr"/>
                      <a:r>
                        <a:rPr lang="ja-JP" altLang="en-US" sz="800" u="none" strike="noStrike">
                          <a:effectLst/>
                        </a:rPr>
                        <a:t>くも膜下出血（人）</a:t>
                      </a:r>
                      <a:endParaRPr lang="ja-JP" altLang="en-US" sz="800" b="0" i="0" u="none" strike="noStrike">
                        <a:solidFill>
                          <a:srgbClr val="000000"/>
                        </a:solidFill>
                        <a:effectLst/>
                        <a:latin typeface="ＭＳ Ｐゴシック"/>
                      </a:endParaRPr>
                    </a:p>
                  </a:txBody>
                  <a:tcPr marL="5750" marR="5750" marT="5750" marB="0" anchor="ctr"/>
                </a:tc>
                <a:tc>
                  <a:txBody>
                    <a:bodyPr/>
                    <a:lstStyle/>
                    <a:p>
                      <a:pPr algn="ctr" fontAlgn="ctr"/>
                      <a:r>
                        <a:rPr lang="en-US" altLang="ja-JP" sz="800" b="0" i="0" u="none" strike="noStrike" dirty="0" smtClean="0">
                          <a:solidFill>
                            <a:srgbClr val="000000"/>
                          </a:solidFill>
                          <a:effectLst/>
                          <a:latin typeface="+mj-lt"/>
                        </a:rPr>
                        <a:t>29</a:t>
                      </a:r>
                      <a:endParaRPr lang="en-US" altLang="ja-JP" sz="800" b="0" i="0" u="none" strike="noStrike" dirty="0">
                        <a:solidFill>
                          <a:srgbClr val="000000"/>
                        </a:solidFill>
                        <a:effectLst/>
                        <a:latin typeface="+mj-lt"/>
                      </a:endParaRPr>
                    </a:p>
                  </a:txBody>
                  <a:tcPr marL="9525" marR="9525" marT="9525" marB="0" anchor="ctr"/>
                </a:tc>
                <a:tc>
                  <a:txBody>
                    <a:bodyPr/>
                    <a:lstStyle/>
                    <a:p>
                      <a:pPr algn="ctr"/>
                      <a:r>
                        <a:rPr lang="en-US" altLang="ja-JP" dirty="0" smtClean="0"/>
                        <a:t>62</a:t>
                      </a:r>
                      <a:endParaRPr lang="ja-JP" altLang="en-US" dirty="0"/>
                    </a:p>
                  </a:txBody>
                  <a:tcPr marL="5750" marR="5750" marT="5750" marB="0" anchor="ctr"/>
                </a:tc>
                <a:tc>
                  <a:txBody>
                    <a:bodyPr/>
                    <a:lstStyle/>
                    <a:p>
                      <a:pPr algn="ctr" fontAlgn="ctr"/>
                      <a:r>
                        <a:rPr lang="en-US" altLang="ja-JP" sz="800" b="0" i="0" u="none" strike="noStrike" dirty="0" smtClean="0">
                          <a:solidFill>
                            <a:srgbClr val="000000"/>
                          </a:solidFill>
                          <a:effectLst/>
                          <a:latin typeface="+mj-lt"/>
                        </a:rPr>
                        <a:t>13</a:t>
                      </a:r>
                      <a:endParaRPr lang="en-US" altLang="ja-JP" sz="800" b="0" i="0" u="none" strike="noStrike" dirty="0">
                        <a:solidFill>
                          <a:srgbClr val="000000"/>
                        </a:solidFill>
                        <a:effectLst/>
                        <a:latin typeface="+mj-lt"/>
                      </a:endParaRPr>
                    </a:p>
                  </a:txBody>
                  <a:tcPr marL="9525" marR="9525" marT="9525" marB="0" anchor="ctr"/>
                </a:tc>
                <a:tc>
                  <a:txBody>
                    <a:bodyPr/>
                    <a:lstStyle/>
                    <a:p>
                      <a:pPr algn="ctr"/>
                      <a:r>
                        <a:rPr lang="en-US" altLang="ja-JP" dirty="0" smtClean="0"/>
                        <a:t>23</a:t>
                      </a:r>
                      <a:endParaRPr lang="ja-JP" altLang="en-US" dirty="0"/>
                    </a:p>
                  </a:txBody>
                  <a:tcPr marL="5750" marR="5750" marT="5750" marB="0" anchor="ctr"/>
                </a:tc>
              </a:tr>
              <a:tr h="106954">
                <a:tc>
                  <a:txBody>
                    <a:bodyPr/>
                    <a:lstStyle/>
                    <a:p>
                      <a:pPr algn="l" fontAlgn="ctr"/>
                      <a:r>
                        <a:rPr lang="ja-JP" altLang="en-US" sz="800" u="none" strike="noStrike">
                          <a:effectLst/>
                        </a:rPr>
                        <a:t>一過性脳虚血発作（人）</a:t>
                      </a:r>
                      <a:endParaRPr lang="ja-JP" altLang="en-US" sz="800" b="0" i="0" u="none" strike="noStrike">
                        <a:solidFill>
                          <a:srgbClr val="000000"/>
                        </a:solidFill>
                        <a:effectLst/>
                        <a:latin typeface="ＭＳ Ｐゴシック"/>
                      </a:endParaRPr>
                    </a:p>
                  </a:txBody>
                  <a:tcPr marL="5750" marR="5750" marT="5750" marB="0" anchor="ctr"/>
                </a:tc>
                <a:tc>
                  <a:txBody>
                    <a:bodyPr/>
                    <a:lstStyle/>
                    <a:p>
                      <a:pPr algn="ctr" fontAlgn="ctr"/>
                      <a:r>
                        <a:rPr lang="en-US" altLang="ja-JP" sz="800" b="0" i="0" u="none" strike="noStrike" dirty="0">
                          <a:solidFill>
                            <a:srgbClr val="000000"/>
                          </a:solidFill>
                          <a:effectLst/>
                          <a:latin typeface="+mj-lt"/>
                        </a:rPr>
                        <a:t>42</a:t>
                      </a:r>
                    </a:p>
                  </a:txBody>
                  <a:tcPr marL="9525" marR="9525" marT="9525" marB="0" anchor="ctr"/>
                </a:tc>
                <a:tc>
                  <a:txBody>
                    <a:bodyPr/>
                    <a:lstStyle/>
                    <a:p>
                      <a:pPr algn="ctr"/>
                      <a:r>
                        <a:rPr lang="en-US" altLang="ja-JP" dirty="0" smtClean="0"/>
                        <a:t>54</a:t>
                      </a:r>
                      <a:endParaRPr lang="ja-JP" altLang="en-US" dirty="0"/>
                    </a:p>
                  </a:txBody>
                  <a:tcPr marL="5750" marR="5750" marT="5750" marB="0" anchor="ctr"/>
                </a:tc>
                <a:tc>
                  <a:txBody>
                    <a:bodyPr/>
                    <a:lstStyle/>
                    <a:p>
                      <a:pPr algn="ctr" fontAlgn="ctr"/>
                      <a:r>
                        <a:rPr lang="en-US" altLang="ja-JP" sz="800" b="0" i="0" u="none" strike="noStrike" dirty="0" smtClean="0">
                          <a:solidFill>
                            <a:srgbClr val="000000"/>
                          </a:solidFill>
                          <a:effectLst/>
                          <a:latin typeface="+mj-lt"/>
                        </a:rPr>
                        <a:t>1</a:t>
                      </a:r>
                      <a:endParaRPr lang="en-US" altLang="ja-JP" sz="800" b="0" i="0" u="none" strike="noStrike" dirty="0">
                        <a:solidFill>
                          <a:srgbClr val="000000"/>
                        </a:solidFill>
                        <a:effectLst/>
                        <a:latin typeface="+mj-lt"/>
                      </a:endParaRPr>
                    </a:p>
                  </a:txBody>
                  <a:tcPr marL="9525" marR="9525" marT="9525" marB="0" anchor="ctr"/>
                </a:tc>
                <a:tc>
                  <a:txBody>
                    <a:bodyPr/>
                    <a:lstStyle/>
                    <a:p>
                      <a:pPr algn="ctr"/>
                      <a:r>
                        <a:rPr lang="en-US" altLang="ja-JP" dirty="0" smtClean="0"/>
                        <a:t>0</a:t>
                      </a:r>
                      <a:endParaRPr lang="ja-JP" altLang="en-US" dirty="0"/>
                    </a:p>
                  </a:txBody>
                  <a:tcPr marL="5750" marR="5750" marT="5750" marB="0" anchor="ctr"/>
                </a:tc>
              </a:tr>
              <a:tr h="106954">
                <a:tc>
                  <a:txBody>
                    <a:bodyPr/>
                    <a:lstStyle/>
                    <a:p>
                      <a:pPr algn="l" fontAlgn="ctr"/>
                      <a:r>
                        <a:rPr lang="zh-CN" altLang="en-US" sz="800" u="none" strike="noStrike" dirty="0">
                          <a:effectLst/>
                        </a:rPr>
                        <a:t>平均在院日数</a:t>
                      </a:r>
                      <a:endParaRPr lang="zh-CN" altLang="en-US" sz="800" b="0" i="0" u="none" strike="noStrike" dirty="0">
                        <a:solidFill>
                          <a:srgbClr val="000000"/>
                        </a:solidFill>
                        <a:effectLst/>
                        <a:latin typeface="ＭＳ Ｐゴシック"/>
                      </a:endParaRPr>
                    </a:p>
                  </a:txBody>
                  <a:tcPr marL="5750" marR="5750" marT="5750" marB="0" anchor="ctr">
                    <a:solidFill>
                      <a:srgbClr val="FFFF00"/>
                    </a:solidFill>
                  </a:tcPr>
                </a:tc>
                <a:tc>
                  <a:txBody>
                    <a:bodyPr/>
                    <a:lstStyle/>
                    <a:p>
                      <a:pPr algn="ctr"/>
                      <a:r>
                        <a:rPr lang="en-US" altLang="ja-JP" dirty="0" smtClean="0"/>
                        <a:t>23.7</a:t>
                      </a:r>
                      <a:endParaRPr lang="ja-JP" altLang="en-US" dirty="0"/>
                    </a:p>
                  </a:txBody>
                  <a:tcPr marL="5750" marR="5750" marT="5750" marB="0" anchor="ctr">
                    <a:solidFill>
                      <a:srgbClr val="FFFF00"/>
                    </a:solidFill>
                  </a:tcPr>
                </a:tc>
                <a:tc>
                  <a:txBody>
                    <a:bodyPr/>
                    <a:lstStyle/>
                    <a:p>
                      <a:pPr algn="ctr"/>
                      <a:r>
                        <a:rPr lang="en-US" altLang="ja-JP" dirty="0" smtClean="0"/>
                        <a:t>26.8</a:t>
                      </a:r>
                      <a:endParaRPr lang="ja-JP" altLang="en-US" dirty="0"/>
                    </a:p>
                  </a:txBody>
                  <a:tcPr marL="5750" marR="5750" marT="5750" marB="0" anchor="ctr">
                    <a:solidFill>
                      <a:srgbClr val="FFFF00"/>
                    </a:solidFill>
                  </a:tcPr>
                </a:tc>
                <a:tc>
                  <a:txBody>
                    <a:bodyPr/>
                    <a:lstStyle/>
                    <a:p>
                      <a:pPr algn="ctr"/>
                      <a:r>
                        <a:rPr lang="en-US" altLang="ja-JP" dirty="0" smtClean="0"/>
                        <a:t>40.6</a:t>
                      </a:r>
                      <a:endParaRPr lang="ja-JP" altLang="en-US" dirty="0"/>
                    </a:p>
                  </a:txBody>
                  <a:tcPr marL="5750" marR="5750" marT="5750" marB="0" anchor="ctr">
                    <a:solidFill>
                      <a:srgbClr val="FFFF00"/>
                    </a:solidFill>
                  </a:tcPr>
                </a:tc>
                <a:tc>
                  <a:txBody>
                    <a:bodyPr/>
                    <a:lstStyle/>
                    <a:p>
                      <a:pPr algn="ctr"/>
                      <a:r>
                        <a:rPr lang="en-US" altLang="ja-JP" dirty="0" smtClean="0"/>
                        <a:t>41.1</a:t>
                      </a:r>
                      <a:endParaRPr lang="ja-JP" altLang="en-US" dirty="0"/>
                    </a:p>
                  </a:txBody>
                  <a:tcPr marL="5750" marR="5750" marT="5750" marB="0" anchor="ctr">
                    <a:solidFill>
                      <a:srgbClr val="FFFF00"/>
                    </a:solidFill>
                  </a:tcPr>
                </a:tc>
              </a:tr>
              <a:tr h="106954">
                <a:tc>
                  <a:txBody>
                    <a:bodyPr/>
                    <a:lstStyle/>
                    <a:p>
                      <a:pPr algn="l" fontAlgn="ctr"/>
                      <a:r>
                        <a:rPr lang="ja-JP" altLang="en-US" sz="800" u="none" strike="noStrike" dirty="0">
                          <a:effectLst/>
                        </a:rPr>
                        <a:t>脳卒中連携情報</a:t>
                      </a:r>
                      <a:r>
                        <a:rPr lang="ja-JP" altLang="en-US" sz="800" u="none" strike="noStrike" dirty="0" smtClean="0">
                          <a:effectLst/>
                        </a:rPr>
                        <a:t>提供書利用</a:t>
                      </a:r>
                      <a:r>
                        <a:rPr lang="ja-JP" altLang="en-US" sz="800" u="none" strike="noStrike" dirty="0">
                          <a:effectLst/>
                        </a:rPr>
                        <a:t>の退院時平均</a:t>
                      </a:r>
                      <a:r>
                        <a:rPr lang="en-US" altLang="ja-JP" sz="800" u="none" strike="noStrike" dirty="0" err="1">
                          <a:effectLst/>
                        </a:rPr>
                        <a:t>mRS</a:t>
                      </a:r>
                      <a:endParaRPr lang="en-US" altLang="ja-JP" sz="800" b="0" i="0" u="none" strike="noStrike" dirty="0">
                        <a:solidFill>
                          <a:srgbClr val="000000"/>
                        </a:solidFill>
                        <a:effectLst/>
                        <a:latin typeface="ＭＳ Ｐゴシック"/>
                      </a:endParaRPr>
                    </a:p>
                  </a:txBody>
                  <a:tcPr marL="5750" marR="5750" marT="5750" marB="0" anchor="ctr"/>
                </a:tc>
                <a:tc>
                  <a:txBody>
                    <a:bodyPr/>
                    <a:lstStyle/>
                    <a:p>
                      <a:pPr algn="ctr"/>
                      <a:endParaRPr lang="ja-JP" altLang="en-US" dirty="0"/>
                    </a:p>
                  </a:txBody>
                  <a:tcPr marL="5750" marR="5750" marT="5750" marB="0" anchor="ctr"/>
                </a:tc>
                <a:tc>
                  <a:txBody>
                    <a:bodyPr/>
                    <a:lstStyle/>
                    <a:p>
                      <a:pPr algn="ctr"/>
                      <a:endParaRPr lang="ja-JP" altLang="en-US" dirty="0"/>
                    </a:p>
                  </a:txBody>
                  <a:tcPr marL="5750" marR="5750" marT="5750" marB="0" anchor="ctr"/>
                </a:tc>
                <a:tc>
                  <a:txBody>
                    <a:bodyPr/>
                    <a:lstStyle/>
                    <a:p>
                      <a:pPr algn="ctr"/>
                      <a:r>
                        <a:rPr lang="en-US" altLang="ja-JP" dirty="0" smtClean="0"/>
                        <a:t>3.7</a:t>
                      </a:r>
                      <a:endParaRPr lang="ja-JP" altLang="en-US" dirty="0"/>
                    </a:p>
                  </a:txBody>
                  <a:tcPr marL="5750" marR="5750" marT="5750" marB="0" anchor="ctr"/>
                </a:tc>
                <a:tc>
                  <a:txBody>
                    <a:bodyPr/>
                    <a:lstStyle/>
                    <a:p>
                      <a:pPr algn="ctr"/>
                      <a:r>
                        <a:rPr lang="en-US" altLang="ja-JP" dirty="0" smtClean="0"/>
                        <a:t>3.6</a:t>
                      </a:r>
                      <a:endParaRPr lang="ja-JP" altLang="en-US" dirty="0"/>
                    </a:p>
                  </a:txBody>
                  <a:tcPr marL="5750" marR="5750" marT="5750" marB="0" anchor="ctr"/>
                </a:tc>
              </a:tr>
              <a:tr h="106954">
                <a:tc>
                  <a:txBody>
                    <a:bodyPr/>
                    <a:lstStyle/>
                    <a:p>
                      <a:pPr algn="l" fontAlgn="ctr"/>
                      <a:r>
                        <a:rPr lang="ja-JP" altLang="en-US" sz="800" u="none" strike="noStrike" dirty="0">
                          <a:effectLst/>
                        </a:rPr>
                        <a:t>転帰：急性期病院・診療所へ転院数</a:t>
                      </a:r>
                      <a:endParaRPr lang="ja-JP" altLang="en-US" sz="800" b="0" i="0" u="none" strike="noStrike" dirty="0">
                        <a:solidFill>
                          <a:srgbClr val="000000"/>
                        </a:solidFill>
                        <a:effectLst/>
                        <a:latin typeface="ＭＳ Ｐゴシック"/>
                      </a:endParaRPr>
                    </a:p>
                  </a:txBody>
                  <a:tcPr marL="5750" marR="5750" marT="5750" marB="0" anchor="ctr"/>
                </a:tc>
                <a:tc>
                  <a:txBody>
                    <a:bodyPr/>
                    <a:lstStyle/>
                    <a:p>
                      <a:pPr algn="ctr" fontAlgn="ctr"/>
                      <a:r>
                        <a:rPr lang="en-US" altLang="ja-JP" sz="800" b="0" i="0" u="none" strike="noStrike" dirty="0" smtClean="0">
                          <a:solidFill>
                            <a:srgbClr val="000000"/>
                          </a:solidFill>
                          <a:effectLst/>
                          <a:latin typeface="+mj-lt"/>
                        </a:rPr>
                        <a:t>9</a:t>
                      </a:r>
                      <a:endParaRPr lang="en-US" altLang="ja-JP" sz="800" b="0" i="0" u="none" strike="noStrike" dirty="0">
                        <a:solidFill>
                          <a:srgbClr val="000000"/>
                        </a:solidFill>
                        <a:effectLst/>
                        <a:latin typeface="+mj-lt"/>
                      </a:endParaRPr>
                    </a:p>
                  </a:txBody>
                  <a:tcPr marL="9525" marR="9525" marT="9525" marB="0" anchor="ctr">
                    <a:solidFill>
                      <a:srgbClr val="92D050"/>
                    </a:solidFill>
                  </a:tcPr>
                </a:tc>
                <a:tc>
                  <a:txBody>
                    <a:bodyPr/>
                    <a:lstStyle/>
                    <a:p>
                      <a:pPr algn="ctr"/>
                      <a:r>
                        <a:rPr lang="en-US" altLang="ja-JP" dirty="0" smtClean="0"/>
                        <a:t>36</a:t>
                      </a:r>
                      <a:endParaRPr lang="ja-JP" altLang="en-US" dirty="0"/>
                    </a:p>
                  </a:txBody>
                  <a:tcPr marL="9525" marR="9525" marT="9525" marB="0" anchor="ctr"/>
                </a:tc>
                <a:tc>
                  <a:txBody>
                    <a:bodyPr/>
                    <a:lstStyle/>
                    <a:p>
                      <a:pPr algn="ctr" fontAlgn="ctr"/>
                      <a:r>
                        <a:rPr lang="en-US" altLang="ja-JP" sz="800" b="0" i="0" u="none" strike="noStrike" dirty="0" smtClean="0">
                          <a:solidFill>
                            <a:srgbClr val="000000"/>
                          </a:solidFill>
                          <a:effectLst/>
                          <a:latin typeface="+mj-lt"/>
                        </a:rPr>
                        <a:t>1</a:t>
                      </a:r>
                      <a:endParaRPr lang="en-US" altLang="ja-JP" sz="800" b="0" i="0" u="none" strike="noStrike" dirty="0">
                        <a:solidFill>
                          <a:srgbClr val="000000"/>
                        </a:solidFill>
                        <a:effectLst/>
                        <a:latin typeface="+mj-lt"/>
                      </a:endParaRPr>
                    </a:p>
                  </a:txBody>
                  <a:tcPr marL="9525" marR="9525" marT="9525" marB="0" anchor="ctr"/>
                </a:tc>
                <a:tc>
                  <a:txBody>
                    <a:bodyPr/>
                    <a:lstStyle/>
                    <a:p>
                      <a:pPr algn="ctr"/>
                      <a:r>
                        <a:rPr lang="en-US" altLang="ja-JP" dirty="0" smtClean="0"/>
                        <a:t>2</a:t>
                      </a:r>
                      <a:endParaRPr lang="ja-JP" altLang="en-US" dirty="0"/>
                    </a:p>
                  </a:txBody>
                  <a:tcPr marL="9525" marR="9525" marT="9525" marB="0" anchor="ctr"/>
                </a:tc>
              </a:tr>
              <a:tr h="106954">
                <a:tc>
                  <a:txBody>
                    <a:bodyPr/>
                    <a:lstStyle/>
                    <a:p>
                      <a:pPr algn="l" fontAlgn="ctr"/>
                      <a:r>
                        <a:rPr lang="ja-JP" altLang="en-US" sz="800" u="none" strike="noStrike">
                          <a:effectLst/>
                        </a:rPr>
                        <a:t>転帰：回復期病院へ転院数</a:t>
                      </a:r>
                      <a:endParaRPr lang="ja-JP" altLang="en-US" sz="800" b="0" i="0" u="none" strike="noStrike">
                        <a:solidFill>
                          <a:srgbClr val="000000"/>
                        </a:solidFill>
                        <a:effectLst/>
                        <a:latin typeface="ＭＳ Ｐゴシック"/>
                      </a:endParaRPr>
                    </a:p>
                  </a:txBody>
                  <a:tcPr marL="5750" marR="5750" marT="5750" marB="0" anchor="ctr">
                    <a:solidFill>
                      <a:srgbClr val="FFFF00"/>
                    </a:solidFill>
                  </a:tcPr>
                </a:tc>
                <a:tc>
                  <a:txBody>
                    <a:bodyPr/>
                    <a:lstStyle/>
                    <a:p>
                      <a:pPr algn="ctr" fontAlgn="ctr"/>
                      <a:r>
                        <a:rPr lang="en-US" altLang="ja-JP" sz="800" b="0" i="0" u="none" strike="noStrike" dirty="0" smtClean="0">
                          <a:solidFill>
                            <a:srgbClr val="000000"/>
                          </a:solidFill>
                          <a:effectLst/>
                          <a:latin typeface="+mj-lt"/>
                        </a:rPr>
                        <a:t>125</a:t>
                      </a:r>
                      <a:endParaRPr lang="en-US" altLang="ja-JP" sz="800" b="0" i="0" u="none" strike="noStrike" dirty="0">
                        <a:solidFill>
                          <a:srgbClr val="000000"/>
                        </a:solidFill>
                        <a:effectLst/>
                        <a:latin typeface="+mj-lt"/>
                      </a:endParaRPr>
                    </a:p>
                  </a:txBody>
                  <a:tcPr marL="9525" marR="9525" marT="9525" marB="0" anchor="ctr">
                    <a:solidFill>
                      <a:srgbClr val="92D050"/>
                    </a:solidFill>
                  </a:tcPr>
                </a:tc>
                <a:tc>
                  <a:txBody>
                    <a:bodyPr/>
                    <a:lstStyle/>
                    <a:p>
                      <a:pPr algn="ctr"/>
                      <a:r>
                        <a:rPr lang="en-US" altLang="ja-JP" dirty="0" smtClean="0"/>
                        <a:t>283</a:t>
                      </a:r>
                      <a:endParaRPr lang="ja-JP" altLang="en-US" dirty="0"/>
                    </a:p>
                  </a:txBody>
                  <a:tcPr marL="9525" marR="9525" marT="9525" marB="0" anchor="ctr">
                    <a:solidFill>
                      <a:srgbClr val="FFFF00"/>
                    </a:solidFill>
                  </a:tcPr>
                </a:tc>
                <a:tc>
                  <a:txBody>
                    <a:bodyPr/>
                    <a:lstStyle/>
                    <a:p>
                      <a:pPr algn="ctr" fontAlgn="ctr"/>
                      <a:r>
                        <a:rPr lang="en-US" altLang="ja-JP" sz="800" b="0" i="0" u="none" strike="noStrike" dirty="0" smtClean="0">
                          <a:solidFill>
                            <a:srgbClr val="000000"/>
                          </a:solidFill>
                          <a:effectLst/>
                          <a:latin typeface="+mj-lt"/>
                        </a:rPr>
                        <a:t>147</a:t>
                      </a:r>
                      <a:endParaRPr lang="en-US" altLang="ja-JP" sz="800" b="0" i="0" u="none" strike="noStrike" dirty="0">
                        <a:solidFill>
                          <a:srgbClr val="000000"/>
                        </a:solidFill>
                        <a:effectLst/>
                        <a:latin typeface="+mj-lt"/>
                      </a:endParaRPr>
                    </a:p>
                  </a:txBody>
                  <a:tcPr marL="9525" marR="9525" marT="9525" marB="0" anchor="ctr">
                    <a:solidFill>
                      <a:srgbClr val="FFFF00"/>
                    </a:solidFill>
                  </a:tcPr>
                </a:tc>
                <a:tc>
                  <a:txBody>
                    <a:bodyPr/>
                    <a:lstStyle/>
                    <a:p>
                      <a:pPr algn="ctr"/>
                      <a:r>
                        <a:rPr lang="en-US" altLang="ja-JP" dirty="0" smtClean="0"/>
                        <a:t>264</a:t>
                      </a:r>
                      <a:endParaRPr lang="ja-JP" altLang="en-US" dirty="0"/>
                    </a:p>
                  </a:txBody>
                  <a:tcPr marL="9525" marR="9525" marT="9525" marB="0" anchor="ctr">
                    <a:solidFill>
                      <a:srgbClr val="FFFF00"/>
                    </a:solidFill>
                  </a:tcPr>
                </a:tc>
              </a:tr>
              <a:tr h="106954">
                <a:tc>
                  <a:txBody>
                    <a:bodyPr/>
                    <a:lstStyle/>
                    <a:p>
                      <a:pPr algn="l" fontAlgn="ctr"/>
                      <a:r>
                        <a:rPr lang="ja-JP" altLang="en-US" sz="800" u="none" strike="noStrike">
                          <a:effectLst/>
                        </a:rPr>
                        <a:t>転帰：維持期病院へ転院数</a:t>
                      </a:r>
                      <a:endParaRPr lang="ja-JP" altLang="en-US" sz="800" b="0" i="0" u="none" strike="noStrike">
                        <a:solidFill>
                          <a:srgbClr val="000000"/>
                        </a:solidFill>
                        <a:effectLst/>
                        <a:latin typeface="ＭＳ Ｐゴシック"/>
                      </a:endParaRPr>
                    </a:p>
                  </a:txBody>
                  <a:tcPr marL="5750" marR="5750" marT="5750" marB="0" anchor="ctr"/>
                </a:tc>
                <a:tc>
                  <a:txBody>
                    <a:bodyPr/>
                    <a:lstStyle/>
                    <a:p>
                      <a:pPr algn="ctr" fontAlgn="ctr"/>
                      <a:r>
                        <a:rPr lang="en-US" altLang="ja-JP" sz="800" b="0" i="0" u="none" strike="noStrike" dirty="0" smtClean="0">
                          <a:solidFill>
                            <a:srgbClr val="000000"/>
                          </a:solidFill>
                          <a:effectLst/>
                          <a:latin typeface="+mj-lt"/>
                        </a:rPr>
                        <a:t>22</a:t>
                      </a:r>
                      <a:endParaRPr lang="en-US" altLang="ja-JP" sz="800" b="0" i="0" u="none" strike="noStrike" dirty="0">
                        <a:solidFill>
                          <a:srgbClr val="000000"/>
                        </a:solidFill>
                        <a:effectLst/>
                        <a:latin typeface="+mj-lt"/>
                      </a:endParaRPr>
                    </a:p>
                  </a:txBody>
                  <a:tcPr marL="9525" marR="9525" marT="9525" marB="0" anchor="ctr">
                    <a:solidFill>
                      <a:srgbClr val="92D050"/>
                    </a:solidFill>
                  </a:tcPr>
                </a:tc>
                <a:tc>
                  <a:txBody>
                    <a:bodyPr/>
                    <a:lstStyle/>
                    <a:p>
                      <a:pPr algn="ctr"/>
                      <a:r>
                        <a:rPr lang="en-US" altLang="ja-JP" dirty="0" smtClean="0"/>
                        <a:t>61</a:t>
                      </a:r>
                      <a:endParaRPr lang="ja-JP" altLang="en-US" dirty="0"/>
                    </a:p>
                  </a:txBody>
                  <a:tcPr marL="9525" marR="9525" marT="9525" marB="0" anchor="ctr"/>
                </a:tc>
                <a:tc>
                  <a:txBody>
                    <a:bodyPr/>
                    <a:lstStyle/>
                    <a:p>
                      <a:pPr algn="ctr" fontAlgn="ctr"/>
                      <a:r>
                        <a:rPr lang="en-US" altLang="ja-JP" sz="800" b="0" i="0" u="none" strike="noStrike" dirty="0" smtClean="0">
                          <a:solidFill>
                            <a:srgbClr val="000000"/>
                          </a:solidFill>
                          <a:effectLst/>
                          <a:latin typeface="+mj-lt"/>
                        </a:rPr>
                        <a:t>15</a:t>
                      </a:r>
                      <a:endParaRPr lang="en-US" altLang="ja-JP" sz="800" b="0" i="0" u="none" strike="noStrike" dirty="0">
                        <a:solidFill>
                          <a:srgbClr val="000000"/>
                        </a:solidFill>
                        <a:effectLst/>
                        <a:latin typeface="+mj-lt"/>
                      </a:endParaRPr>
                    </a:p>
                  </a:txBody>
                  <a:tcPr marL="9525" marR="9525" marT="9525" marB="0" anchor="ctr"/>
                </a:tc>
                <a:tc>
                  <a:txBody>
                    <a:bodyPr/>
                    <a:lstStyle/>
                    <a:p>
                      <a:pPr algn="ctr"/>
                      <a:r>
                        <a:rPr lang="en-US" altLang="ja-JP" dirty="0" smtClean="0"/>
                        <a:t>26</a:t>
                      </a:r>
                      <a:endParaRPr lang="ja-JP" altLang="en-US" dirty="0"/>
                    </a:p>
                  </a:txBody>
                  <a:tcPr marL="9525" marR="9525" marT="9525" marB="0" anchor="ctr"/>
                </a:tc>
              </a:tr>
              <a:tr h="106954">
                <a:tc>
                  <a:txBody>
                    <a:bodyPr/>
                    <a:lstStyle/>
                    <a:p>
                      <a:pPr algn="l" fontAlgn="ctr"/>
                      <a:r>
                        <a:rPr lang="ja-JP" altLang="en-US" sz="800" u="none" strike="noStrike">
                          <a:effectLst/>
                        </a:rPr>
                        <a:t>転帰：維持期診療所へ転所数</a:t>
                      </a:r>
                      <a:endParaRPr lang="ja-JP" altLang="en-US" sz="800" b="0" i="0" u="none" strike="noStrike">
                        <a:solidFill>
                          <a:srgbClr val="000000"/>
                        </a:solidFill>
                        <a:effectLst/>
                        <a:latin typeface="ＭＳ Ｐゴシック"/>
                      </a:endParaRPr>
                    </a:p>
                  </a:txBody>
                  <a:tcPr marL="5750" marR="5750" marT="5750" marB="0" anchor="ctr"/>
                </a:tc>
                <a:tc>
                  <a:txBody>
                    <a:bodyPr/>
                    <a:lstStyle/>
                    <a:p>
                      <a:pPr algn="ctr" fontAlgn="ctr"/>
                      <a:r>
                        <a:rPr lang="en-US" altLang="ja-JP" sz="800" b="0" i="0" u="none" strike="noStrike" dirty="0" smtClean="0">
                          <a:solidFill>
                            <a:srgbClr val="000000"/>
                          </a:solidFill>
                          <a:effectLst/>
                          <a:latin typeface="+mj-lt"/>
                        </a:rPr>
                        <a:t>6</a:t>
                      </a:r>
                      <a:endParaRPr lang="en-US" altLang="ja-JP" sz="800" b="0" i="0" u="none" strike="noStrike" dirty="0">
                        <a:solidFill>
                          <a:srgbClr val="000000"/>
                        </a:solidFill>
                        <a:effectLst/>
                        <a:latin typeface="+mj-lt"/>
                      </a:endParaRPr>
                    </a:p>
                  </a:txBody>
                  <a:tcPr marL="9525" marR="9525" marT="9525" marB="0" anchor="ctr">
                    <a:solidFill>
                      <a:srgbClr val="92D050"/>
                    </a:solidFill>
                  </a:tcPr>
                </a:tc>
                <a:tc>
                  <a:txBody>
                    <a:bodyPr/>
                    <a:lstStyle/>
                    <a:p>
                      <a:pPr algn="ctr"/>
                      <a:r>
                        <a:rPr lang="en-US" altLang="ja-JP" dirty="0" smtClean="0"/>
                        <a:t>13</a:t>
                      </a:r>
                      <a:endParaRPr lang="ja-JP" altLang="en-US" dirty="0"/>
                    </a:p>
                  </a:txBody>
                  <a:tcPr marL="9525" marR="9525" marT="9525" marB="0" anchor="ctr"/>
                </a:tc>
                <a:tc>
                  <a:txBody>
                    <a:bodyPr/>
                    <a:lstStyle/>
                    <a:p>
                      <a:pPr algn="ctr" fontAlgn="ctr"/>
                      <a:r>
                        <a:rPr lang="en-US" altLang="ja-JP" sz="800" b="0" i="0" u="none" strike="noStrike" dirty="0" smtClean="0">
                          <a:solidFill>
                            <a:srgbClr val="000000"/>
                          </a:solidFill>
                          <a:effectLst/>
                          <a:latin typeface="+mj-lt"/>
                        </a:rPr>
                        <a:t>1</a:t>
                      </a:r>
                      <a:endParaRPr lang="en-US" altLang="ja-JP" sz="800" b="0" i="0" u="none" strike="noStrike" dirty="0">
                        <a:solidFill>
                          <a:srgbClr val="000000"/>
                        </a:solidFill>
                        <a:effectLst/>
                        <a:latin typeface="+mj-lt"/>
                      </a:endParaRPr>
                    </a:p>
                  </a:txBody>
                  <a:tcPr marL="9525" marR="9525" marT="9525" marB="0" anchor="ctr"/>
                </a:tc>
                <a:tc>
                  <a:txBody>
                    <a:bodyPr/>
                    <a:lstStyle/>
                    <a:p>
                      <a:pPr algn="ctr"/>
                      <a:r>
                        <a:rPr lang="en-US" altLang="ja-JP" dirty="0" smtClean="0"/>
                        <a:t>0</a:t>
                      </a:r>
                      <a:endParaRPr lang="ja-JP" altLang="en-US" dirty="0"/>
                    </a:p>
                  </a:txBody>
                  <a:tcPr marL="9525" marR="9525" marT="9525" marB="0" anchor="ctr"/>
                </a:tc>
              </a:tr>
              <a:tr h="106954">
                <a:tc>
                  <a:txBody>
                    <a:bodyPr/>
                    <a:lstStyle/>
                    <a:p>
                      <a:pPr algn="l" fontAlgn="ctr"/>
                      <a:r>
                        <a:rPr lang="ja-JP" altLang="en-US" sz="800" u="none" strike="noStrike">
                          <a:effectLst/>
                        </a:rPr>
                        <a:t>転帰：維持期老健へ転所数</a:t>
                      </a:r>
                      <a:endParaRPr lang="ja-JP" altLang="en-US" sz="800" b="0" i="0" u="none" strike="noStrike">
                        <a:solidFill>
                          <a:srgbClr val="000000"/>
                        </a:solidFill>
                        <a:effectLst/>
                        <a:latin typeface="ＭＳ Ｐゴシック"/>
                      </a:endParaRPr>
                    </a:p>
                  </a:txBody>
                  <a:tcPr marL="5750" marR="5750" marT="5750" marB="0" anchor="ctr"/>
                </a:tc>
                <a:tc>
                  <a:txBody>
                    <a:bodyPr/>
                    <a:lstStyle/>
                    <a:p>
                      <a:pPr algn="ctr" fontAlgn="ctr"/>
                      <a:r>
                        <a:rPr lang="en-US" altLang="ja-JP" sz="800" b="0" i="0" u="none" strike="noStrike" dirty="0" smtClean="0">
                          <a:solidFill>
                            <a:srgbClr val="000000"/>
                          </a:solidFill>
                          <a:effectLst/>
                          <a:latin typeface="+mj-lt"/>
                        </a:rPr>
                        <a:t>12</a:t>
                      </a:r>
                      <a:endParaRPr lang="en-US" altLang="ja-JP" sz="800" b="0" i="0" u="none" strike="noStrike" dirty="0">
                        <a:solidFill>
                          <a:srgbClr val="000000"/>
                        </a:solidFill>
                        <a:effectLst/>
                        <a:latin typeface="+mj-lt"/>
                      </a:endParaRPr>
                    </a:p>
                  </a:txBody>
                  <a:tcPr marL="9525" marR="9525" marT="9525" marB="0" anchor="ctr">
                    <a:solidFill>
                      <a:srgbClr val="92D050"/>
                    </a:solidFill>
                  </a:tcPr>
                </a:tc>
                <a:tc>
                  <a:txBody>
                    <a:bodyPr/>
                    <a:lstStyle/>
                    <a:p>
                      <a:pPr algn="ctr"/>
                      <a:r>
                        <a:rPr lang="en-US" altLang="ja-JP" dirty="0" smtClean="0"/>
                        <a:t>16</a:t>
                      </a:r>
                      <a:endParaRPr lang="ja-JP" altLang="en-US" dirty="0"/>
                    </a:p>
                  </a:txBody>
                  <a:tcPr marL="9525" marR="9525" marT="9525" marB="0" anchor="ctr"/>
                </a:tc>
                <a:tc>
                  <a:txBody>
                    <a:bodyPr/>
                    <a:lstStyle/>
                    <a:p>
                      <a:pPr algn="ctr" fontAlgn="ctr"/>
                      <a:r>
                        <a:rPr lang="en-US" altLang="ja-JP" sz="800" b="0" i="0" u="none" strike="noStrike">
                          <a:solidFill>
                            <a:srgbClr val="000000"/>
                          </a:solidFill>
                          <a:effectLst/>
                          <a:latin typeface="+mj-lt"/>
                        </a:rPr>
                        <a:t>0</a:t>
                      </a:r>
                    </a:p>
                  </a:txBody>
                  <a:tcPr marL="9525" marR="9525" marT="9525" marB="0" anchor="ctr"/>
                </a:tc>
                <a:tc>
                  <a:txBody>
                    <a:bodyPr/>
                    <a:lstStyle/>
                    <a:p>
                      <a:pPr algn="ctr"/>
                      <a:r>
                        <a:rPr lang="en-US" altLang="ja-JP" dirty="0" smtClean="0"/>
                        <a:t>0</a:t>
                      </a:r>
                      <a:endParaRPr lang="ja-JP" altLang="en-US" dirty="0"/>
                    </a:p>
                  </a:txBody>
                  <a:tcPr marL="9525" marR="9525" marT="9525" marB="0" anchor="ctr"/>
                </a:tc>
              </a:tr>
              <a:tr h="106954">
                <a:tc>
                  <a:txBody>
                    <a:bodyPr/>
                    <a:lstStyle/>
                    <a:p>
                      <a:pPr algn="l" fontAlgn="ctr"/>
                      <a:r>
                        <a:rPr lang="ja-JP" altLang="en-US" sz="800" u="none" strike="noStrike">
                          <a:effectLst/>
                        </a:rPr>
                        <a:t>転帰：在宅復帰患者数</a:t>
                      </a:r>
                      <a:endParaRPr lang="ja-JP" altLang="en-US" sz="800" b="0" i="0" u="none" strike="noStrike">
                        <a:solidFill>
                          <a:srgbClr val="000000"/>
                        </a:solidFill>
                        <a:effectLst/>
                        <a:latin typeface="ＭＳ Ｐゴシック"/>
                      </a:endParaRPr>
                    </a:p>
                  </a:txBody>
                  <a:tcPr marL="5750" marR="5750" marT="5750" marB="0" anchor="ctr"/>
                </a:tc>
                <a:tc>
                  <a:txBody>
                    <a:bodyPr/>
                    <a:lstStyle/>
                    <a:p>
                      <a:pPr algn="ctr" fontAlgn="ctr"/>
                      <a:r>
                        <a:rPr lang="en-US" altLang="ja-JP" sz="800" b="0" i="0" u="none" strike="noStrike" dirty="0" smtClean="0">
                          <a:solidFill>
                            <a:srgbClr val="000000"/>
                          </a:solidFill>
                          <a:effectLst/>
                          <a:latin typeface="+mj-lt"/>
                        </a:rPr>
                        <a:t>206</a:t>
                      </a:r>
                      <a:endParaRPr lang="en-US" altLang="ja-JP" sz="800" b="0" i="0" u="none" strike="noStrike" dirty="0">
                        <a:solidFill>
                          <a:srgbClr val="000000"/>
                        </a:solidFill>
                        <a:effectLst/>
                        <a:latin typeface="+mj-lt"/>
                      </a:endParaRPr>
                    </a:p>
                  </a:txBody>
                  <a:tcPr marL="9525" marR="9525" marT="9525" marB="0" anchor="ctr">
                    <a:solidFill>
                      <a:srgbClr val="92D050"/>
                    </a:solidFill>
                  </a:tcPr>
                </a:tc>
                <a:tc>
                  <a:txBody>
                    <a:bodyPr/>
                    <a:lstStyle/>
                    <a:p>
                      <a:pPr algn="ctr"/>
                      <a:r>
                        <a:rPr lang="en-US" altLang="ja-JP" dirty="0" smtClean="0"/>
                        <a:t>579</a:t>
                      </a:r>
                      <a:endParaRPr lang="ja-JP" altLang="en-US" dirty="0"/>
                    </a:p>
                  </a:txBody>
                  <a:tcPr marL="9525" marR="9525" marT="9525" marB="0" anchor="ctr"/>
                </a:tc>
                <a:tc>
                  <a:txBody>
                    <a:bodyPr/>
                    <a:lstStyle/>
                    <a:p>
                      <a:pPr algn="ctr" fontAlgn="ctr"/>
                      <a:r>
                        <a:rPr lang="en-US" altLang="ja-JP" sz="800" b="0" i="0" u="none" strike="noStrike" dirty="0" smtClean="0">
                          <a:solidFill>
                            <a:srgbClr val="000000"/>
                          </a:solidFill>
                          <a:effectLst/>
                          <a:latin typeface="+mj-lt"/>
                        </a:rPr>
                        <a:t>3</a:t>
                      </a:r>
                      <a:endParaRPr lang="en-US" altLang="ja-JP" sz="800" b="0" i="0" u="none" strike="noStrike" dirty="0">
                        <a:solidFill>
                          <a:srgbClr val="000000"/>
                        </a:solidFill>
                        <a:effectLst/>
                        <a:latin typeface="+mj-lt"/>
                      </a:endParaRPr>
                    </a:p>
                  </a:txBody>
                  <a:tcPr marL="9525" marR="9525" marT="9525" marB="0" anchor="ctr"/>
                </a:tc>
                <a:tc>
                  <a:txBody>
                    <a:bodyPr/>
                    <a:lstStyle/>
                    <a:p>
                      <a:pPr algn="ctr"/>
                      <a:r>
                        <a:rPr lang="en-US" altLang="ja-JP" dirty="0" smtClean="0"/>
                        <a:t>2</a:t>
                      </a:r>
                      <a:endParaRPr lang="ja-JP" altLang="en-US" dirty="0"/>
                    </a:p>
                  </a:txBody>
                  <a:tcPr marL="9525" marR="9525" marT="9525" marB="0" anchor="ctr"/>
                </a:tc>
              </a:tr>
              <a:tr h="109254">
                <a:tc>
                  <a:txBody>
                    <a:bodyPr/>
                    <a:lstStyle/>
                    <a:p>
                      <a:pPr algn="l" fontAlgn="ctr"/>
                      <a:r>
                        <a:rPr lang="zh-CN" altLang="en-US" sz="800" u="none" strike="noStrike" dirty="0">
                          <a:effectLst/>
                        </a:rPr>
                        <a:t>転帰：死亡数</a:t>
                      </a:r>
                      <a:endParaRPr lang="zh-CN" altLang="en-US" sz="800" b="0" i="0" u="none" strike="noStrike" dirty="0">
                        <a:solidFill>
                          <a:srgbClr val="000000"/>
                        </a:solidFill>
                        <a:effectLst/>
                        <a:latin typeface="ＭＳ Ｐゴシック"/>
                      </a:endParaRPr>
                    </a:p>
                  </a:txBody>
                  <a:tcPr marL="5750" marR="5750" marT="5750" marB="0" anchor="ctr"/>
                </a:tc>
                <a:tc>
                  <a:txBody>
                    <a:bodyPr/>
                    <a:lstStyle/>
                    <a:p>
                      <a:pPr algn="ctr" fontAlgn="ctr"/>
                      <a:r>
                        <a:rPr lang="en-US" altLang="ja-JP" sz="800" b="0" i="0" u="none" strike="noStrike" dirty="0" smtClean="0">
                          <a:solidFill>
                            <a:srgbClr val="000000"/>
                          </a:solidFill>
                          <a:effectLst/>
                          <a:latin typeface="+mj-lt"/>
                        </a:rPr>
                        <a:t>42</a:t>
                      </a:r>
                      <a:endParaRPr lang="en-US" altLang="ja-JP" sz="800" b="0" i="0" u="none" strike="noStrike" dirty="0">
                        <a:solidFill>
                          <a:srgbClr val="000000"/>
                        </a:solidFill>
                        <a:effectLst/>
                        <a:latin typeface="+mj-lt"/>
                      </a:endParaRPr>
                    </a:p>
                  </a:txBody>
                  <a:tcPr marL="9525" marR="9525" marT="9525" marB="0" anchor="ctr">
                    <a:solidFill>
                      <a:srgbClr val="92D050"/>
                    </a:solidFill>
                  </a:tcPr>
                </a:tc>
                <a:tc>
                  <a:txBody>
                    <a:bodyPr/>
                    <a:lstStyle/>
                    <a:p>
                      <a:pPr algn="ctr"/>
                      <a:r>
                        <a:rPr lang="en-US" altLang="ja-JP" dirty="0" smtClean="0"/>
                        <a:t>52</a:t>
                      </a:r>
                      <a:endParaRPr lang="ja-JP" altLang="en-US" dirty="0"/>
                    </a:p>
                  </a:txBody>
                  <a:tcPr marL="9525" marR="9525" marT="9525" marB="0" anchor="ctr"/>
                </a:tc>
                <a:tc>
                  <a:txBody>
                    <a:bodyPr/>
                    <a:lstStyle/>
                    <a:p>
                      <a:pPr algn="ctr" fontAlgn="ctr"/>
                      <a:r>
                        <a:rPr lang="en-US" altLang="ja-JP" sz="800" b="0" i="0" u="none" strike="noStrike" dirty="0" smtClean="0">
                          <a:solidFill>
                            <a:srgbClr val="000000"/>
                          </a:solidFill>
                          <a:effectLst/>
                          <a:latin typeface="+mj-lt"/>
                        </a:rPr>
                        <a:t>1</a:t>
                      </a:r>
                      <a:endParaRPr lang="en-US" altLang="ja-JP" sz="800" b="0" i="0" u="none" strike="noStrike" dirty="0">
                        <a:solidFill>
                          <a:srgbClr val="000000"/>
                        </a:solidFill>
                        <a:effectLst/>
                        <a:latin typeface="+mj-lt"/>
                      </a:endParaRPr>
                    </a:p>
                  </a:txBody>
                  <a:tcPr marL="9525" marR="9525" marT="9525" marB="0" anchor="ctr"/>
                </a:tc>
                <a:tc>
                  <a:txBody>
                    <a:bodyPr/>
                    <a:lstStyle/>
                    <a:p>
                      <a:pPr algn="ctr"/>
                      <a:r>
                        <a:rPr lang="en-US" altLang="ja-JP" dirty="0" smtClean="0"/>
                        <a:t>0</a:t>
                      </a:r>
                      <a:endParaRPr lang="ja-JP" altLang="en-US" dirty="0"/>
                    </a:p>
                  </a:txBody>
                  <a:tcPr marL="9525" marR="9525" marT="9525" marB="0" anchor="ctr"/>
                </a:tc>
              </a:tr>
            </a:tbl>
          </a:graphicData>
        </a:graphic>
      </p:graphicFrame>
      <p:sp>
        <p:nvSpPr>
          <p:cNvPr id="8" name="テキスト ボックス 7"/>
          <p:cNvSpPr txBox="1"/>
          <p:nvPr/>
        </p:nvSpPr>
        <p:spPr>
          <a:xfrm>
            <a:off x="269776" y="112290"/>
            <a:ext cx="3888432" cy="400110"/>
          </a:xfrm>
          <a:prstGeom prst="rect">
            <a:avLst/>
          </a:prstGeom>
          <a:noFill/>
        </p:spPr>
        <p:txBody>
          <a:bodyPr wrap="square" rtlCol="0">
            <a:spAutoFit/>
          </a:bodyPr>
          <a:lstStyle/>
          <a:p>
            <a:r>
              <a:rPr kumimoji="1" lang="ja-JP" altLang="en-US" sz="2000" dirty="0" smtClean="0"/>
              <a:t>急性期：</a:t>
            </a:r>
            <a:r>
              <a:rPr kumimoji="1" lang="en-US" altLang="ja-JP" sz="2000" dirty="0" smtClean="0"/>
              <a:t>10</a:t>
            </a:r>
            <a:r>
              <a:rPr kumimoji="1" lang="ja-JP" altLang="en-US" sz="2000" dirty="0" smtClean="0"/>
              <a:t>病院</a:t>
            </a:r>
            <a:r>
              <a:rPr kumimoji="1" lang="en-US" altLang="ja-JP" sz="2000" dirty="0" smtClean="0"/>
              <a:t>(</a:t>
            </a:r>
            <a:r>
              <a:rPr kumimoji="1" lang="ja-JP" altLang="en-US" sz="2000" dirty="0" smtClean="0"/>
              <a:t>昨年</a:t>
            </a:r>
            <a:r>
              <a:rPr kumimoji="1" lang="en-US" altLang="ja-JP" sz="2000" dirty="0" smtClean="0"/>
              <a:t>10</a:t>
            </a:r>
            <a:r>
              <a:rPr kumimoji="1" lang="ja-JP" altLang="en-US" sz="2000" dirty="0" smtClean="0"/>
              <a:t>病院</a:t>
            </a:r>
            <a:r>
              <a:rPr kumimoji="1" lang="en-US" altLang="ja-JP" sz="2000" dirty="0" smtClean="0"/>
              <a:t>)</a:t>
            </a:r>
          </a:p>
        </p:txBody>
      </p:sp>
    </p:spTree>
    <p:extLst>
      <p:ext uri="{BB962C8B-B14F-4D97-AF65-F5344CB8AC3E}">
        <p14:creationId xmlns:p14="http://schemas.microsoft.com/office/powerpoint/2010/main" val="40124014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5800" y="119010"/>
            <a:ext cx="3733800" cy="286770"/>
          </a:xfrm>
        </p:spPr>
        <p:txBody>
          <a:bodyPr>
            <a:noAutofit/>
          </a:bodyPr>
          <a:lstStyle/>
          <a:p>
            <a:pPr algn="ctr"/>
            <a:r>
              <a:rPr lang="ja-JP" altLang="en-US" sz="1800" dirty="0" smtClean="0"/>
              <a:t>病院別在院</a:t>
            </a:r>
            <a:r>
              <a:rPr lang="ja-JP" altLang="en-US" sz="1800" dirty="0"/>
              <a:t>日数</a:t>
            </a:r>
            <a:r>
              <a:rPr lang="ja-JP" altLang="en-US" sz="1800" dirty="0" smtClean="0"/>
              <a:t>の比較</a:t>
            </a:r>
            <a:endParaRPr kumimoji="1" lang="ja-JP" altLang="en-US" sz="1800" dirty="0"/>
          </a:p>
        </p:txBody>
      </p:sp>
      <p:graphicFrame>
        <p:nvGraphicFramePr>
          <p:cNvPr id="6" name="グラフ 5"/>
          <p:cNvGraphicFramePr>
            <a:graphicFrameLocks/>
          </p:cNvGraphicFramePr>
          <p:nvPr>
            <p:extLst>
              <p:ext uri="{D42A27DB-BD31-4B8C-83A1-F6EECF244321}">
                <p14:modId xmlns:p14="http://schemas.microsoft.com/office/powerpoint/2010/main" val="3224305098"/>
              </p:ext>
            </p:extLst>
          </p:nvPr>
        </p:nvGraphicFramePr>
        <p:xfrm>
          <a:off x="53752" y="405780"/>
          <a:ext cx="4446240" cy="24482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144539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96883" y="92511"/>
            <a:ext cx="4149357" cy="400606"/>
          </a:xfrm>
        </p:spPr>
        <p:txBody>
          <a:bodyPr/>
          <a:lstStyle/>
          <a:p>
            <a:pPr algn="ctr"/>
            <a:r>
              <a:rPr lang="ja-JP" altLang="en-US" dirty="0" smtClean="0"/>
              <a:t>自宅復帰率とパス利用率：前々回</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graphicFrame>
        <p:nvGraphicFramePr>
          <p:cNvPr id="4" name="グラフ 3"/>
          <p:cNvGraphicFramePr>
            <a:graphicFrameLocks/>
          </p:cNvGraphicFramePr>
          <p:nvPr>
            <p:extLst>
              <p:ext uri="{D42A27DB-BD31-4B8C-83A1-F6EECF244321}">
                <p14:modId xmlns:p14="http://schemas.microsoft.com/office/powerpoint/2010/main" val="3279171589"/>
              </p:ext>
            </p:extLst>
          </p:nvPr>
        </p:nvGraphicFramePr>
        <p:xfrm>
          <a:off x="125760" y="405780"/>
          <a:ext cx="4446240" cy="2482770"/>
        </p:xfrm>
        <a:graphic>
          <a:graphicData uri="http://schemas.openxmlformats.org/drawingml/2006/chart">
            <c:chart xmlns:c="http://schemas.openxmlformats.org/drawingml/2006/chart" xmlns:r="http://schemas.openxmlformats.org/officeDocument/2006/relationships" r:id="rId2"/>
          </a:graphicData>
        </a:graphic>
      </p:graphicFrame>
      <p:sp>
        <p:nvSpPr>
          <p:cNvPr id="7" name="フリーフォーム 6"/>
          <p:cNvSpPr/>
          <p:nvPr/>
        </p:nvSpPr>
        <p:spPr>
          <a:xfrm>
            <a:off x="142504" y="190005"/>
            <a:ext cx="3865466" cy="1543792"/>
          </a:xfrm>
          <a:custGeom>
            <a:avLst/>
            <a:gdLst>
              <a:gd name="connsiteX0" fmla="*/ 0 w 3865466"/>
              <a:gd name="connsiteY0" fmla="*/ 1543792 h 1543792"/>
              <a:gd name="connsiteX1" fmla="*/ 59377 w 3865466"/>
              <a:gd name="connsiteY1" fmla="*/ 1537855 h 1543792"/>
              <a:gd name="connsiteX2" fmla="*/ 89065 w 3865466"/>
              <a:gd name="connsiteY2" fmla="*/ 1531917 h 1543792"/>
              <a:gd name="connsiteX3" fmla="*/ 112815 w 3865466"/>
              <a:gd name="connsiteY3" fmla="*/ 1525979 h 1543792"/>
              <a:gd name="connsiteX4" fmla="*/ 172192 w 3865466"/>
              <a:gd name="connsiteY4" fmla="*/ 1520042 h 1543792"/>
              <a:gd name="connsiteX5" fmla="*/ 207818 w 3865466"/>
              <a:gd name="connsiteY5" fmla="*/ 1514104 h 1543792"/>
              <a:gd name="connsiteX6" fmla="*/ 231569 w 3865466"/>
              <a:gd name="connsiteY6" fmla="*/ 1508166 h 1543792"/>
              <a:gd name="connsiteX7" fmla="*/ 296883 w 3865466"/>
              <a:gd name="connsiteY7" fmla="*/ 1502229 h 1543792"/>
              <a:gd name="connsiteX8" fmla="*/ 403761 w 3865466"/>
              <a:gd name="connsiteY8" fmla="*/ 1478478 h 1543792"/>
              <a:gd name="connsiteX9" fmla="*/ 421574 w 3865466"/>
              <a:gd name="connsiteY9" fmla="*/ 1472540 h 1543792"/>
              <a:gd name="connsiteX10" fmla="*/ 480951 w 3865466"/>
              <a:gd name="connsiteY10" fmla="*/ 1466603 h 1543792"/>
              <a:gd name="connsiteX11" fmla="*/ 534390 w 3865466"/>
              <a:gd name="connsiteY11" fmla="*/ 1454727 h 1543792"/>
              <a:gd name="connsiteX12" fmla="*/ 570015 w 3865466"/>
              <a:gd name="connsiteY12" fmla="*/ 1442852 h 1543792"/>
              <a:gd name="connsiteX13" fmla="*/ 587828 w 3865466"/>
              <a:gd name="connsiteY13" fmla="*/ 1436914 h 1543792"/>
              <a:gd name="connsiteX14" fmla="*/ 635330 w 3865466"/>
              <a:gd name="connsiteY14" fmla="*/ 1430977 h 1543792"/>
              <a:gd name="connsiteX15" fmla="*/ 653143 w 3865466"/>
              <a:gd name="connsiteY15" fmla="*/ 1425039 h 1543792"/>
              <a:gd name="connsiteX16" fmla="*/ 682831 w 3865466"/>
              <a:gd name="connsiteY16" fmla="*/ 1419101 h 1543792"/>
              <a:gd name="connsiteX17" fmla="*/ 706582 w 3865466"/>
              <a:gd name="connsiteY17" fmla="*/ 1407226 h 1543792"/>
              <a:gd name="connsiteX18" fmla="*/ 771896 w 3865466"/>
              <a:gd name="connsiteY18" fmla="*/ 1389413 h 1543792"/>
              <a:gd name="connsiteX19" fmla="*/ 807522 w 3865466"/>
              <a:gd name="connsiteY19" fmla="*/ 1377538 h 1543792"/>
              <a:gd name="connsiteX20" fmla="*/ 872836 w 3865466"/>
              <a:gd name="connsiteY20" fmla="*/ 1371600 h 1543792"/>
              <a:gd name="connsiteX21" fmla="*/ 896587 w 3865466"/>
              <a:gd name="connsiteY21" fmla="*/ 1365663 h 1543792"/>
              <a:gd name="connsiteX22" fmla="*/ 932213 w 3865466"/>
              <a:gd name="connsiteY22" fmla="*/ 1359725 h 1543792"/>
              <a:gd name="connsiteX23" fmla="*/ 961901 w 3865466"/>
              <a:gd name="connsiteY23" fmla="*/ 1347850 h 1543792"/>
              <a:gd name="connsiteX24" fmla="*/ 985652 w 3865466"/>
              <a:gd name="connsiteY24" fmla="*/ 1341912 h 1543792"/>
              <a:gd name="connsiteX25" fmla="*/ 1015340 w 3865466"/>
              <a:gd name="connsiteY25" fmla="*/ 1330037 h 1543792"/>
              <a:gd name="connsiteX26" fmla="*/ 1039091 w 3865466"/>
              <a:gd name="connsiteY26" fmla="*/ 1324099 h 1543792"/>
              <a:gd name="connsiteX27" fmla="*/ 1128156 w 3865466"/>
              <a:gd name="connsiteY27" fmla="*/ 1300348 h 1543792"/>
              <a:gd name="connsiteX28" fmla="*/ 1169719 w 3865466"/>
              <a:gd name="connsiteY28" fmla="*/ 1288473 h 1543792"/>
              <a:gd name="connsiteX29" fmla="*/ 1205345 w 3865466"/>
              <a:gd name="connsiteY29" fmla="*/ 1276598 h 1543792"/>
              <a:gd name="connsiteX30" fmla="*/ 1306286 w 3865466"/>
              <a:gd name="connsiteY30" fmla="*/ 1258785 h 1543792"/>
              <a:gd name="connsiteX31" fmla="*/ 1335974 w 3865466"/>
              <a:gd name="connsiteY31" fmla="*/ 1252847 h 1543792"/>
              <a:gd name="connsiteX32" fmla="*/ 1395351 w 3865466"/>
              <a:gd name="connsiteY32" fmla="*/ 1229096 h 1543792"/>
              <a:gd name="connsiteX33" fmla="*/ 1419101 w 3865466"/>
              <a:gd name="connsiteY33" fmla="*/ 1217221 h 1543792"/>
              <a:gd name="connsiteX34" fmla="*/ 1460665 w 3865466"/>
              <a:gd name="connsiteY34" fmla="*/ 1205346 h 1543792"/>
              <a:gd name="connsiteX35" fmla="*/ 1490353 w 3865466"/>
              <a:gd name="connsiteY35" fmla="*/ 1193470 h 1543792"/>
              <a:gd name="connsiteX36" fmla="*/ 1508166 w 3865466"/>
              <a:gd name="connsiteY36" fmla="*/ 1181595 h 1543792"/>
              <a:gd name="connsiteX37" fmla="*/ 1531917 w 3865466"/>
              <a:gd name="connsiteY37" fmla="*/ 1175657 h 1543792"/>
              <a:gd name="connsiteX38" fmla="*/ 1585356 w 3865466"/>
              <a:gd name="connsiteY38" fmla="*/ 1157844 h 1543792"/>
              <a:gd name="connsiteX39" fmla="*/ 1609106 w 3865466"/>
              <a:gd name="connsiteY39" fmla="*/ 1145969 h 1543792"/>
              <a:gd name="connsiteX40" fmla="*/ 1644732 w 3865466"/>
              <a:gd name="connsiteY40" fmla="*/ 1134094 h 1543792"/>
              <a:gd name="connsiteX41" fmla="*/ 1662545 w 3865466"/>
              <a:gd name="connsiteY41" fmla="*/ 1128156 h 1543792"/>
              <a:gd name="connsiteX42" fmla="*/ 1686296 w 3865466"/>
              <a:gd name="connsiteY42" fmla="*/ 1116281 h 1543792"/>
              <a:gd name="connsiteX43" fmla="*/ 1710047 w 3865466"/>
              <a:gd name="connsiteY43" fmla="*/ 1110343 h 1543792"/>
              <a:gd name="connsiteX44" fmla="*/ 1739735 w 3865466"/>
              <a:gd name="connsiteY44" fmla="*/ 1092530 h 1543792"/>
              <a:gd name="connsiteX45" fmla="*/ 1810987 w 3865466"/>
              <a:gd name="connsiteY45" fmla="*/ 1068779 h 1543792"/>
              <a:gd name="connsiteX46" fmla="*/ 1834738 w 3865466"/>
              <a:gd name="connsiteY46" fmla="*/ 1062842 h 1543792"/>
              <a:gd name="connsiteX47" fmla="*/ 1894114 w 3865466"/>
              <a:gd name="connsiteY47" fmla="*/ 1039091 h 1543792"/>
              <a:gd name="connsiteX48" fmla="*/ 1941615 w 3865466"/>
              <a:gd name="connsiteY48" fmla="*/ 1027216 h 1543792"/>
              <a:gd name="connsiteX49" fmla="*/ 1989117 w 3865466"/>
              <a:gd name="connsiteY49" fmla="*/ 1003465 h 1543792"/>
              <a:gd name="connsiteX50" fmla="*/ 2054431 w 3865466"/>
              <a:gd name="connsiteY50" fmla="*/ 985652 h 1543792"/>
              <a:gd name="connsiteX51" fmla="*/ 2078182 w 3865466"/>
              <a:gd name="connsiteY51" fmla="*/ 973777 h 1543792"/>
              <a:gd name="connsiteX52" fmla="*/ 2119745 w 3865466"/>
              <a:gd name="connsiteY52" fmla="*/ 955964 h 1543792"/>
              <a:gd name="connsiteX53" fmla="*/ 2167247 w 3865466"/>
              <a:gd name="connsiteY53" fmla="*/ 932213 h 1543792"/>
              <a:gd name="connsiteX54" fmla="*/ 2202873 w 3865466"/>
              <a:gd name="connsiteY54" fmla="*/ 926276 h 1543792"/>
              <a:gd name="connsiteX55" fmla="*/ 2220686 w 3865466"/>
              <a:gd name="connsiteY55" fmla="*/ 920338 h 1543792"/>
              <a:gd name="connsiteX56" fmla="*/ 2268187 w 3865466"/>
              <a:gd name="connsiteY56" fmla="*/ 896587 h 1543792"/>
              <a:gd name="connsiteX57" fmla="*/ 2303813 w 3865466"/>
              <a:gd name="connsiteY57" fmla="*/ 884712 h 1543792"/>
              <a:gd name="connsiteX58" fmla="*/ 2351314 w 3865466"/>
              <a:gd name="connsiteY58" fmla="*/ 866899 h 1543792"/>
              <a:gd name="connsiteX59" fmla="*/ 2369127 w 3865466"/>
              <a:gd name="connsiteY59" fmla="*/ 855024 h 1543792"/>
              <a:gd name="connsiteX60" fmla="*/ 2404753 w 3865466"/>
              <a:gd name="connsiteY60" fmla="*/ 843148 h 1543792"/>
              <a:gd name="connsiteX61" fmla="*/ 2422566 w 3865466"/>
              <a:gd name="connsiteY61" fmla="*/ 831273 h 1543792"/>
              <a:gd name="connsiteX62" fmla="*/ 2446317 w 3865466"/>
              <a:gd name="connsiteY62" fmla="*/ 825335 h 1543792"/>
              <a:gd name="connsiteX63" fmla="*/ 2464130 w 3865466"/>
              <a:gd name="connsiteY63" fmla="*/ 819398 h 1543792"/>
              <a:gd name="connsiteX64" fmla="*/ 2481943 w 3865466"/>
              <a:gd name="connsiteY64" fmla="*/ 807522 h 1543792"/>
              <a:gd name="connsiteX65" fmla="*/ 2529444 w 3865466"/>
              <a:gd name="connsiteY65" fmla="*/ 789709 h 1543792"/>
              <a:gd name="connsiteX66" fmla="*/ 2618509 w 3865466"/>
              <a:gd name="connsiteY66" fmla="*/ 754083 h 1543792"/>
              <a:gd name="connsiteX67" fmla="*/ 2636322 w 3865466"/>
              <a:gd name="connsiteY67" fmla="*/ 742208 h 1543792"/>
              <a:gd name="connsiteX68" fmla="*/ 2689761 w 3865466"/>
              <a:gd name="connsiteY68" fmla="*/ 724395 h 1543792"/>
              <a:gd name="connsiteX69" fmla="*/ 2731325 w 3865466"/>
              <a:gd name="connsiteY69" fmla="*/ 706582 h 1543792"/>
              <a:gd name="connsiteX70" fmla="*/ 2778826 w 3865466"/>
              <a:gd name="connsiteY70" fmla="*/ 682831 h 1543792"/>
              <a:gd name="connsiteX71" fmla="*/ 2826327 w 3865466"/>
              <a:gd name="connsiteY71" fmla="*/ 659081 h 1543792"/>
              <a:gd name="connsiteX72" fmla="*/ 2856015 w 3865466"/>
              <a:gd name="connsiteY72" fmla="*/ 641268 h 1543792"/>
              <a:gd name="connsiteX73" fmla="*/ 2867891 w 3865466"/>
              <a:gd name="connsiteY73" fmla="*/ 629392 h 1543792"/>
              <a:gd name="connsiteX74" fmla="*/ 2909454 w 3865466"/>
              <a:gd name="connsiteY74" fmla="*/ 617517 h 1543792"/>
              <a:gd name="connsiteX75" fmla="*/ 2933205 w 3865466"/>
              <a:gd name="connsiteY75" fmla="*/ 599704 h 1543792"/>
              <a:gd name="connsiteX76" fmla="*/ 2968831 w 3865466"/>
              <a:gd name="connsiteY76" fmla="*/ 587829 h 1543792"/>
              <a:gd name="connsiteX77" fmla="*/ 2980706 w 3865466"/>
              <a:gd name="connsiteY77" fmla="*/ 575953 h 1543792"/>
              <a:gd name="connsiteX78" fmla="*/ 3022270 w 3865466"/>
              <a:gd name="connsiteY78" fmla="*/ 558140 h 1543792"/>
              <a:gd name="connsiteX79" fmla="*/ 3051958 w 3865466"/>
              <a:gd name="connsiteY79" fmla="*/ 540327 h 1543792"/>
              <a:gd name="connsiteX80" fmla="*/ 3069771 w 3865466"/>
              <a:gd name="connsiteY80" fmla="*/ 528452 h 1543792"/>
              <a:gd name="connsiteX81" fmla="*/ 3087584 w 3865466"/>
              <a:gd name="connsiteY81" fmla="*/ 522514 h 1543792"/>
              <a:gd name="connsiteX82" fmla="*/ 3105397 w 3865466"/>
              <a:gd name="connsiteY82" fmla="*/ 510639 h 1543792"/>
              <a:gd name="connsiteX83" fmla="*/ 3129148 w 3865466"/>
              <a:gd name="connsiteY83" fmla="*/ 498764 h 1543792"/>
              <a:gd name="connsiteX84" fmla="*/ 3164774 w 3865466"/>
              <a:gd name="connsiteY84" fmla="*/ 480951 h 1543792"/>
              <a:gd name="connsiteX85" fmla="*/ 3188525 w 3865466"/>
              <a:gd name="connsiteY85" fmla="*/ 463138 h 1543792"/>
              <a:gd name="connsiteX86" fmla="*/ 3241964 w 3865466"/>
              <a:gd name="connsiteY86" fmla="*/ 433450 h 1543792"/>
              <a:gd name="connsiteX87" fmla="*/ 3259777 w 3865466"/>
              <a:gd name="connsiteY87" fmla="*/ 427512 h 1543792"/>
              <a:gd name="connsiteX88" fmla="*/ 3277590 w 3865466"/>
              <a:gd name="connsiteY88" fmla="*/ 415637 h 1543792"/>
              <a:gd name="connsiteX89" fmla="*/ 3301340 w 3865466"/>
              <a:gd name="connsiteY89" fmla="*/ 403761 h 1543792"/>
              <a:gd name="connsiteX90" fmla="*/ 3342904 w 3865466"/>
              <a:gd name="connsiteY90" fmla="*/ 380011 h 1543792"/>
              <a:gd name="connsiteX91" fmla="*/ 3372592 w 3865466"/>
              <a:gd name="connsiteY91" fmla="*/ 362198 h 1543792"/>
              <a:gd name="connsiteX92" fmla="*/ 3384467 w 3865466"/>
              <a:gd name="connsiteY92" fmla="*/ 350322 h 1543792"/>
              <a:gd name="connsiteX93" fmla="*/ 3408218 w 3865466"/>
              <a:gd name="connsiteY93" fmla="*/ 338447 h 1543792"/>
              <a:gd name="connsiteX94" fmla="*/ 3426031 w 3865466"/>
              <a:gd name="connsiteY94" fmla="*/ 326572 h 1543792"/>
              <a:gd name="connsiteX95" fmla="*/ 3449782 w 3865466"/>
              <a:gd name="connsiteY95" fmla="*/ 314696 h 1543792"/>
              <a:gd name="connsiteX96" fmla="*/ 3485408 w 3865466"/>
              <a:gd name="connsiteY96" fmla="*/ 290946 h 1543792"/>
              <a:gd name="connsiteX97" fmla="*/ 3526971 w 3865466"/>
              <a:gd name="connsiteY97" fmla="*/ 261257 h 1543792"/>
              <a:gd name="connsiteX98" fmla="*/ 3544784 w 3865466"/>
              <a:gd name="connsiteY98" fmla="*/ 255320 h 1543792"/>
              <a:gd name="connsiteX99" fmla="*/ 3562597 w 3865466"/>
              <a:gd name="connsiteY99" fmla="*/ 237507 h 1543792"/>
              <a:gd name="connsiteX100" fmla="*/ 3598223 w 3865466"/>
              <a:gd name="connsiteY100" fmla="*/ 219694 h 1543792"/>
              <a:gd name="connsiteX101" fmla="*/ 3610099 w 3865466"/>
              <a:gd name="connsiteY101" fmla="*/ 207818 h 1543792"/>
              <a:gd name="connsiteX102" fmla="*/ 3627912 w 3865466"/>
              <a:gd name="connsiteY102" fmla="*/ 195943 h 1543792"/>
              <a:gd name="connsiteX103" fmla="*/ 3645725 w 3865466"/>
              <a:gd name="connsiteY103" fmla="*/ 178130 h 1543792"/>
              <a:gd name="connsiteX104" fmla="*/ 3669475 w 3865466"/>
              <a:gd name="connsiteY104" fmla="*/ 160317 h 1543792"/>
              <a:gd name="connsiteX105" fmla="*/ 3687288 w 3865466"/>
              <a:gd name="connsiteY105" fmla="*/ 142504 h 1543792"/>
              <a:gd name="connsiteX106" fmla="*/ 3734790 w 3865466"/>
              <a:gd name="connsiteY106" fmla="*/ 106878 h 1543792"/>
              <a:gd name="connsiteX107" fmla="*/ 3758540 w 3865466"/>
              <a:gd name="connsiteY107" fmla="*/ 89065 h 1543792"/>
              <a:gd name="connsiteX108" fmla="*/ 3782291 w 3865466"/>
              <a:gd name="connsiteY108" fmla="*/ 71252 h 1543792"/>
              <a:gd name="connsiteX109" fmla="*/ 3829792 w 3865466"/>
              <a:gd name="connsiteY109" fmla="*/ 29689 h 1543792"/>
              <a:gd name="connsiteX110" fmla="*/ 3847605 w 3865466"/>
              <a:gd name="connsiteY110" fmla="*/ 11876 h 1543792"/>
              <a:gd name="connsiteX111" fmla="*/ 3865418 w 3865466"/>
              <a:gd name="connsiteY111" fmla="*/ 0 h 1543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3865466" h="1543792">
                <a:moveTo>
                  <a:pt x="0" y="1543792"/>
                </a:moveTo>
                <a:cubicBezTo>
                  <a:pt x="19792" y="1541813"/>
                  <a:pt x="39660" y="1540484"/>
                  <a:pt x="59377" y="1537855"/>
                </a:cubicBezTo>
                <a:cubicBezTo>
                  <a:pt x="69380" y="1536521"/>
                  <a:pt x="79213" y="1534106"/>
                  <a:pt x="89065" y="1531917"/>
                </a:cubicBezTo>
                <a:cubicBezTo>
                  <a:pt x="97031" y="1530147"/>
                  <a:pt x="104737" y="1527133"/>
                  <a:pt x="112815" y="1525979"/>
                </a:cubicBezTo>
                <a:cubicBezTo>
                  <a:pt x="132506" y="1523166"/>
                  <a:pt x="152455" y="1522509"/>
                  <a:pt x="172192" y="1520042"/>
                </a:cubicBezTo>
                <a:cubicBezTo>
                  <a:pt x="184138" y="1518549"/>
                  <a:pt x="196013" y="1516465"/>
                  <a:pt x="207818" y="1514104"/>
                </a:cubicBezTo>
                <a:cubicBezTo>
                  <a:pt x="215820" y="1512503"/>
                  <a:pt x="223480" y="1509245"/>
                  <a:pt x="231569" y="1508166"/>
                </a:cubicBezTo>
                <a:cubicBezTo>
                  <a:pt x="253238" y="1505277"/>
                  <a:pt x="275112" y="1504208"/>
                  <a:pt x="296883" y="1502229"/>
                </a:cubicBezTo>
                <a:cubicBezTo>
                  <a:pt x="355352" y="1482738"/>
                  <a:pt x="320162" y="1492411"/>
                  <a:pt x="403761" y="1478478"/>
                </a:cubicBezTo>
                <a:cubicBezTo>
                  <a:pt x="409935" y="1477449"/>
                  <a:pt x="415388" y="1473492"/>
                  <a:pt x="421574" y="1472540"/>
                </a:cubicBezTo>
                <a:cubicBezTo>
                  <a:pt x="441234" y="1469516"/>
                  <a:pt x="461159" y="1468582"/>
                  <a:pt x="480951" y="1466603"/>
                </a:cubicBezTo>
                <a:cubicBezTo>
                  <a:pt x="497902" y="1463213"/>
                  <a:pt x="517618" y="1459759"/>
                  <a:pt x="534390" y="1454727"/>
                </a:cubicBezTo>
                <a:cubicBezTo>
                  <a:pt x="546379" y="1451130"/>
                  <a:pt x="558140" y="1446810"/>
                  <a:pt x="570015" y="1442852"/>
                </a:cubicBezTo>
                <a:cubicBezTo>
                  <a:pt x="575953" y="1440873"/>
                  <a:pt x="581617" y="1437690"/>
                  <a:pt x="587828" y="1436914"/>
                </a:cubicBezTo>
                <a:lnTo>
                  <a:pt x="635330" y="1430977"/>
                </a:lnTo>
                <a:cubicBezTo>
                  <a:pt x="641268" y="1428998"/>
                  <a:pt x="647071" y="1426557"/>
                  <a:pt x="653143" y="1425039"/>
                </a:cubicBezTo>
                <a:cubicBezTo>
                  <a:pt x="662934" y="1422591"/>
                  <a:pt x="673257" y="1422292"/>
                  <a:pt x="682831" y="1419101"/>
                </a:cubicBezTo>
                <a:cubicBezTo>
                  <a:pt x="691228" y="1416302"/>
                  <a:pt x="698364" y="1410513"/>
                  <a:pt x="706582" y="1407226"/>
                </a:cubicBezTo>
                <a:cubicBezTo>
                  <a:pt x="757845" y="1386721"/>
                  <a:pt x="725045" y="1402191"/>
                  <a:pt x="771896" y="1389413"/>
                </a:cubicBezTo>
                <a:cubicBezTo>
                  <a:pt x="783973" y="1386119"/>
                  <a:pt x="795195" y="1379713"/>
                  <a:pt x="807522" y="1377538"/>
                </a:cubicBezTo>
                <a:cubicBezTo>
                  <a:pt x="829050" y="1373739"/>
                  <a:pt x="851065" y="1373579"/>
                  <a:pt x="872836" y="1371600"/>
                </a:cubicBezTo>
                <a:cubicBezTo>
                  <a:pt x="880753" y="1369621"/>
                  <a:pt x="888585" y="1367263"/>
                  <a:pt x="896587" y="1365663"/>
                </a:cubicBezTo>
                <a:cubicBezTo>
                  <a:pt x="908392" y="1363302"/>
                  <a:pt x="920598" y="1362893"/>
                  <a:pt x="932213" y="1359725"/>
                </a:cubicBezTo>
                <a:cubicBezTo>
                  <a:pt x="942496" y="1356921"/>
                  <a:pt x="951790" y="1351220"/>
                  <a:pt x="961901" y="1347850"/>
                </a:cubicBezTo>
                <a:cubicBezTo>
                  <a:pt x="969643" y="1345269"/>
                  <a:pt x="977910" y="1344493"/>
                  <a:pt x="985652" y="1341912"/>
                </a:cubicBezTo>
                <a:cubicBezTo>
                  <a:pt x="995763" y="1338542"/>
                  <a:pt x="1005229" y="1333407"/>
                  <a:pt x="1015340" y="1330037"/>
                </a:cubicBezTo>
                <a:cubicBezTo>
                  <a:pt x="1023082" y="1327456"/>
                  <a:pt x="1031274" y="1326444"/>
                  <a:pt x="1039091" y="1324099"/>
                </a:cubicBezTo>
                <a:cubicBezTo>
                  <a:pt x="1152336" y="1290126"/>
                  <a:pt x="974584" y="1338742"/>
                  <a:pt x="1128156" y="1300348"/>
                </a:cubicBezTo>
                <a:cubicBezTo>
                  <a:pt x="1142134" y="1296853"/>
                  <a:pt x="1155947" y="1292710"/>
                  <a:pt x="1169719" y="1288473"/>
                </a:cubicBezTo>
                <a:cubicBezTo>
                  <a:pt x="1181683" y="1284792"/>
                  <a:pt x="1193113" y="1279257"/>
                  <a:pt x="1205345" y="1276598"/>
                </a:cubicBezTo>
                <a:cubicBezTo>
                  <a:pt x="1238732" y="1269340"/>
                  <a:pt x="1272639" y="1264723"/>
                  <a:pt x="1306286" y="1258785"/>
                </a:cubicBezTo>
                <a:cubicBezTo>
                  <a:pt x="1316224" y="1257031"/>
                  <a:pt x="1326078" y="1254826"/>
                  <a:pt x="1335974" y="1252847"/>
                </a:cubicBezTo>
                <a:cubicBezTo>
                  <a:pt x="1391678" y="1224996"/>
                  <a:pt x="1321974" y="1258448"/>
                  <a:pt x="1395351" y="1229096"/>
                </a:cubicBezTo>
                <a:cubicBezTo>
                  <a:pt x="1403569" y="1225809"/>
                  <a:pt x="1410966" y="1220708"/>
                  <a:pt x="1419101" y="1217221"/>
                </a:cubicBezTo>
                <a:cubicBezTo>
                  <a:pt x="1439126" y="1208639"/>
                  <a:pt x="1438052" y="1212884"/>
                  <a:pt x="1460665" y="1205346"/>
                </a:cubicBezTo>
                <a:cubicBezTo>
                  <a:pt x="1470776" y="1201976"/>
                  <a:pt x="1480820" y="1198237"/>
                  <a:pt x="1490353" y="1193470"/>
                </a:cubicBezTo>
                <a:cubicBezTo>
                  <a:pt x="1496736" y="1190279"/>
                  <a:pt x="1501607" y="1184406"/>
                  <a:pt x="1508166" y="1181595"/>
                </a:cubicBezTo>
                <a:cubicBezTo>
                  <a:pt x="1515667" y="1178380"/>
                  <a:pt x="1524100" y="1178002"/>
                  <a:pt x="1531917" y="1175657"/>
                </a:cubicBezTo>
                <a:cubicBezTo>
                  <a:pt x="1531952" y="1175647"/>
                  <a:pt x="1576432" y="1160819"/>
                  <a:pt x="1585356" y="1157844"/>
                </a:cubicBezTo>
                <a:cubicBezTo>
                  <a:pt x="1593753" y="1155045"/>
                  <a:pt x="1600888" y="1149256"/>
                  <a:pt x="1609106" y="1145969"/>
                </a:cubicBezTo>
                <a:cubicBezTo>
                  <a:pt x="1620728" y="1141320"/>
                  <a:pt x="1632857" y="1138052"/>
                  <a:pt x="1644732" y="1134094"/>
                </a:cubicBezTo>
                <a:lnTo>
                  <a:pt x="1662545" y="1128156"/>
                </a:lnTo>
                <a:cubicBezTo>
                  <a:pt x="1670942" y="1125357"/>
                  <a:pt x="1678008" y="1119389"/>
                  <a:pt x="1686296" y="1116281"/>
                </a:cubicBezTo>
                <a:cubicBezTo>
                  <a:pt x="1693937" y="1113416"/>
                  <a:pt x="1702130" y="1112322"/>
                  <a:pt x="1710047" y="1110343"/>
                </a:cubicBezTo>
                <a:cubicBezTo>
                  <a:pt x="1719943" y="1104405"/>
                  <a:pt x="1729064" y="1096924"/>
                  <a:pt x="1739735" y="1092530"/>
                </a:cubicBezTo>
                <a:cubicBezTo>
                  <a:pt x="1762885" y="1082998"/>
                  <a:pt x="1786699" y="1074850"/>
                  <a:pt x="1810987" y="1068779"/>
                </a:cubicBezTo>
                <a:cubicBezTo>
                  <a:pt x="1818904" y="1066800"/>
                  <a:pt x="1827053" y="1065587"/>
                  <a:pt x="1834738" y="1062842"/>
                </a:cubicBezTo>
                <a:cubicBezTo>
                  <a:pt x="1854813" y="1055672"/>
                  <a:pt x="1873211" y="1043272"/>
                  <a:pt x="1894114" y="1039091"/>
                </a:cubicBezTo>
                <a:cubicBezTo>
                  <a:pt x="1929939" y="1031925"/>
                  <a:pt x="1914228" y="1036344"/>
                  <a:pt x="1941615" y="1027216"/>
                </a:cubicBezTo>
                <a:cubicBezTo>
                  <a:pt x="1962046" y="1013595"/>
                  <a:pt x="1962138" y="1011766"/>
                  <a:pt x="1989117" y="1003465"/>
                </a:cubicBezTo>
                <a:cubicBezTo>
                  <a:pt x="1999868" y="1000157"/>
                  <a:pt x="2037557" y="992884"/>
                  <a:pt x="2054431" y="985652"/>
                </a:cubicBezTo>
                <a:cubicBezTo>
                  <a:pt x="2062567" y="982165"/>
                  <a:pt x="2070046" y="977264"/>
                  <a:pt x="2078182" y="973777"/>
                </a:cubicBezTo>
                <a:cubicBezTo>
                  <a:pt x="2111486" y="959504"/>
                  <a:pt x="2080365" y="978467"/>
                  <a:pt x="2119745" y="955964"/>
                </a:cubicBezTo>
                <a:cubicBezTo>
                  <a:pt x="2144572" y="941777"/>
                  <a:pt x="2133703" y="941361"/>
                  <a:pt x="2167247" y="932213"/>
                </a:cubicBezTo>
                <a:cubicBezTo>
                  <a:pt x="2178862" y="929045"/>
                  <a:pt x="2190998" y="928255"/>
                  <a:pt x="2202873" y="926276"/>
                </a:cubicBezTo>
                <a:cubicBezTo>
                  <a:pt x="2208811" y="924297"/>
                  <a:pt x="2214988" y="922928"/>
                  <a:pt x="2220686" y="920338"/>
                </a:cubicBezTo>
                <a:cubicBezTo>
                  <a:pt x="2236802" y="913012"/>
                  <a:pt x="2251393" y="902185"/>
                  <a:pt x="2268187" y="896587"/>
                </a:cubicBezTo>
                <a:cubicBezTo>
                  <a:pt x="2280062" y="892629"/>
                  <a:pt x="2292617" y="890310"/>
                  <a:pt x="2303813" y="884712"/>
                </a:cubicBezTo>
                <a:cubicBezTo>
                  <a:pt x="2334863" y="869188"/>
                  <a:pt x="2318977" y="874984"/>
                  <a:pt x="2351314" y="866899"/>
                </a:cubicBezTo>
                <a:cubicBezTo>
                  <a:pt x="2357252" y="862941"/>
                  <a:pt x="2362606" y="857922"/>
                  <a:pt x="2369127" y="855024"/>
                </a:cubicBezTo>
                <a:cubicBezTo>
                  <a:pt x="2380566" y="849940"/>
                  <a:pt x="2394337" y="850091"/>
                  <a:pt x="2404753" y="843148"/>
                </a:cubicBezTo>
                <a:cubicBezTo>
                  <a:pt x="2410691" y="839190"/>
                  <a:pt x="2416007" y="834084"/>
                  <a:pt x="2422566" y="831273"/>
                </a:cubicBezTo>
                <a:cubicBezTo>
                  <a:pt x="2430067" y="828058"/>
                  <a:pt x="2438470" y="827577"/>
                  <a:pt x="2446317" y="825335"/>
                </a:cubicBezTo>
                <a:cubicBezTo>
                  <a:pt x="2452335" y="823616"/>
                  <a:pt x="2458192" y="821377"/>
                  <a:pt x="2464130" y="819398"/>
                </a:cubicBezTo>
                <a:cubicBezTo>
                  <a:pt x="2470068" y="815439"/>
                  <a:pt x="2475560" y="810714"/>
                  <a:pt x="2481943" y="807522"/>
                </a:cubicBezTo>
                <a:cubicBezTo>
                  <a:pt x="2507797" y="794595"/>
                  <a:pt x="2507184" y="798270"/>
                  <a:pt x="2529444" y="789709"/>
                </a:cubicBezTo>
                <a:cubicBezTo>
                  <a:pt x="2529626" y="789639"/>
                  <a:pt x="2603575" y="760057"/>
                  <a:pt x="2618509" y="754083"/>
                </a:cubicBezTo>
                <a:cubicBezTo>
                  <a:pt x="2625135" y="751433"/>
                  <a:pt x="2629763" y="745019"/>
                  <a:pt x="2636322" y="742208"/>
                </a:cubicBezTo>
                <a:cubicBezTo>
                  <a:pt x="2715694" y="708191"/>
                  <a:pt x="2593356" y="772597"/>
                  <a:pt x="2689761" y="724395"/>
                </a:cubicBezTo>
                <a:cubicBezTo>
                  <a:pt x="2730767" y="703893"/>
                  <a:pt x="2681893" y="718940"/>
                  <a:pt x="2731325" y="706582"/>
                </a:cubicBezTo>
                <a:cubicBezTo>
                  <a:pt x="2792051" y="666099"/>
                  <a:pt x="2691664" y="731256"/>
                  <a:pt x="2778826" y="682831"/>
                </a:cubicBezTo>
                <a:cubicBezTo>
                  <a:pt x="2828369" y="655306"/>
                  <a:pt x="2777091" y="671389"/>
                  <a:pt x="2826327" y="659081"/>
                </a:cubicBezTo>
                <a:cubicBezTo>
                  <a:pt x="2836223" y="653143"/>
                  <a:pt x="2846624" y="647976"/>
                  <a:pt x="2856015" y="641268"/>
                </a:cubicBezTo>
                <a:cubicBezTo>
                  <a:pt x="2860571" y="638014"/>
                  <a:pt x="2862775" y="631666"/>
                  <a:pt x="2867891" y="629392"/>
                </a:cubicBezTo>
                <a:cubicBezTo>
                  <a:pt x="2881058" y="623540"/>
                  <a:pt x="2895600" y="621475"/>
                  <a:pt x="2909454" y="617517"/>
                </a:cubicBezTo>
                <a:cubicBezTo>
                  <a:pt x="2917371" y="611579"/>
                  <a:pt x="2924354" y="604130"/>
                  <a:pt x="2933205" y="599704"/>
                </a:cubicBezTo>
                <a:cubicBezTo>
                  <a:pt x="2944401" y="594106"/>
                  <a:pt x="2968831" y="587829"/>
                  <a:pt x="2968831" y="587829"/>
                </a:cubicBezTo>
                <a:cubicBezTo>
                  <a:pt x="2972789" y="583870"/>
                  <a:pt x="2976048" y="579058"/>
                  <a:pt x="2980706" y="575953"/>
                </a:cubicBezTo>
                <a:cubicBezTo>
                  <a:pt x="3017766" y="551246"/>
                  <a:pt x="2990608" y="573971"/>
                  <a:pt x="3022270" y="558140"/>
                </a:cubicBezTo>
                <a:cubicBezTo>
                  <a:pt x="3032592" y="552979"/>
                  <a:pt x="3042172" y="546444"/>
                  <a:pt x="3051958" y="540327"/>
                </a:cubicBezTo>
                <a:cubicBezTo>
                  <a:pt x="3058009" y="536545"/>
                  <a:pt x="3063388" y="531643"/>
                  <a:pt x="3069771" y="528452"/>
                </a:cubicBezTo>
                <a:cubicBezTo>
                  <a:pt x="3075369" y="525653"/>
                  <a:pt x="3081986" y="525313"/>
                  <a:pt x="3087584" y="522514"/>
                </a:cubicBezTo>
                <a:cubicBezTo>
                  <a:pt x="3093967" y="519323"/>
                  <a:pt x="3099201" y="514179"/>
                  <a:pt x="3105397" y="510639"/>
                </a:cubicBezTo>
                <a:cubicBezTo>
                  <a:pt x="3113082" y="506248"/>
                  <a:pt x="3121463" y="503155"/>
                  <a:pt x="3129148" y="498764"/>
                </a:cubicBezTo>
                <a:cubicBezTo>
                  <a:pt x="3161379" y="480347"/>
                  <a:pt x="3132113" y="491839"/>
                  <a:pt x="3164774" y="480951"/>
                </a:cubicBezTo>
                <a:cubicBezTo>
                  <a:pt x="3172691" y="475013"/>
                  <a:pt x="3180291" y="468627"/>
                  <a:pt x="3188525" y="463138"/>
                </a:cubicBezTo>
                <a:cubicBezTo>
                  <a:pt x="3202042" y="454127"/>
                  <a:pt x="3226115" y="440243"/>
                  <a:pt x="3241964" y="433450"/>
                </a:cubicBezTo>
                <a:cubicBezTo>
                  <a:pt x="3247717" y="430985"/>
                  <a:pt x="3254179" y="430311"/>
                  <a:pt x="3259777" y="427512"/>
                </a:cubicBezTo>
                <a:cubicBezTo>
                  <a:pt x="3266160" y="424321"/>
                  <a:pt x="3271394" y="419178"/>
                  <a:pt x="3277590" y="415637"/>
                </a:cubicBezTo>
                <a:cubicBezTo>
                  <a:pt x="3285275" y="411245"/>
                  <a:pt x="3293834" y="408452"/>
                  <a:pt x="3301340" y="403761"/>
                </a:cubicBezTo>
                <a:cubicBezTo>
                  <a:pt x="3342418" y="378087"/>
                  <a:pt x="3307911" y="391674"/>
                  <a:pt x="3342904" y="380011"/>
                </a:cubicBezTo>
                <a:cubicBezTo>
                  <a:pt x="3372993" y="349920"/>
                  <a:pt x="3334053" y="385322"/>
                  <a:pt x="3372592" y="362198"/>
                </a:cubicBezTo>
                <a:cubicBezTo>
                  <a:pt x="3377392" y="359318"/>
                  <a:pt x="3379809" y="353427"/>
                  <a:pt x="3384467" y="350322"/>
                </a:cubicBezTo>
                <a:cubicBezTo>
                  <a:pt x="3391832" y="345412"/>
                  <a:pt x="3400533" y="342838"/>
                  <a:pt x="3408218" y="338447"/>
                </a:cubicBezTo>
                <a:cubicBezTo>
                  <a:pt x="3414414" y="334907"/>
                  <a:pt x="3419835" y="330113"/>
                  <a:pt x="3426031" y="326572"/>
                </a:cubicBezTo>
                <a:cubicBezTo>
                  <a:pt x="3433716" y="322180"/>
                  <a:pt x="3442192" y="319250"/>
                  <a:pt x="3449782" y="314696"/>
                </a:cubicBezTo>
                <a:cubicBezTo>
                  <a:pt x="3462020" y="307353"/>
                  <a:pt x="3473990" y="299510"/>
                  <a:pt x="3485408" y="290946"/>
                </a:cubicBezTo>
                <a:cubicBezTo>
                  <a:pt x="3490784" y="286914"/>
                  <a:pt x="3518291" y="265597"/>
                  <a:pt x="3526971" y="261257"/>
                </a:cubicBezTo>
                <a:cubicBezTo>
                  <a:pt x="3532569" y="258458"/>
                  <a:pt x="3538846" y="257299"/>
                  <a:pt x="3544784" y="255320"/>
                </a:cubicBezTo>
                <a:cubicBezTo>
                  <a:pt x="3550722" y="249382"/>
                  <a:pt x="3555610" y="242165"/>
                  <a:pt x="3562597" y="237507"/>
                </a:cubicBezTo>
                <a:cubicBezTo>
                  <a:pt x="3628448" y="193606"/>
                  <a:pt x="3528150" y="275752"/>
                  <a:pt x="3598223" y="219694"/>
                </a:cubicBezTo>
                <a:cubicBezTo>
                  <a:pt x="3602595" y="216197"/>
                  <a:pt x="3605727" y="211315"/>
                  <a:pt x="3610099" y="207818"/>
                </a:cubicBezTo>
                <a:cubicBezTo>
                  <a:pt x="3615671" y="203360"/>
                  <a:pt x="3622430" y="200511"/>
                  <a:pt x="3627912" y="195943"/>
                </a:cubicBezTo>
                <a:cubicBezTo>
                  <a:pt x="3634363" y="190567"/>
                  <a:pt x="3639349" y="183595"/>
                  <a:pt x="3645725" y="178130"/>
                </a:cubicBezTo>
                <a:cubicBezTo>
                  <a:pt x="3653239" y="171690"/>
                  <a:pt x="3661961" y="166757"/>
                  <a:pt x="3669475" y="160317"/>
                </a:cubicBezTo>
                <a:cubicBezTo>
                  <a:pt x="3675851" y="154852"/>
                  <a:pt x="3680789" y="147821"/>
                  <a:pt x="3687288" y="142504"/>
                </a:cubicBezTo>
                <a:cubicBezTo>
                  <a:pt x="3702607" y="129971"/>
                  <a:pt x="3718956" y="118753"/>
                  <a:pt x="3734790" y="106878"/>
                </a:cubicBezTo>
                <a:lnTo>
                  <a:pt x="3758540" y="89065"/>
                </a:lnTo>
                <a:lnTo>
                  <a:pt x="3782291" y="71252"/>
                </a:lnTo>
                <a:cubicBezTo>
                  <a:pt x="3815937" y="20782"/>
                  <a:pt x="3760520" y="98961"/>
                  <a:pt x="3829792" y="29689"/>
                </a:cubicBezTo>
                <a:cubicBezTo>
                  <a:pt x="3835730" y="23751"/>
                  <a:pt x="3840618" y="16534"/>
                  <a:pt x="3847605" y="11876"/>
                </a:cubicBezTo>
                <a:cubicBezTo>
                  <a:pt x="3867296" y="-1251"/>
                  <a:pt x="3865418" y="14273"/>
                  <a:pt x="3865418" y="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リーフォーム 7"/>
          <p:cNvSpPr/>
          <p:nvPr/>
        </p:nvSpPr>
        <p:spPr>
          <a:xfrm>
            <a:off x="296883" y="593766"/>
            <a:ext cx="3289465" cy="1235036"/>
          </a:xfrm>
          <a:custGeom>
            <a:avLst/>
            <a:gdLst>
              <a:gd name="connsiteX0" fmla="*/ 0 w 3289465"/>
              <a:gd name="connsiteY0" fmla="*/ 0 h 1235036"/>
              <a:gd name="connsiteX1" fmla="*/ 35626 w 3289465"/>
              <a:gd name="connsiteY1" fmla="*/ 11876 h 1235036"/>
              <a:gd name="connsiteX2" fmla="*/ 53439 w 3289465"/>
              <a:gd name="connsiteY2" fmla="*/ 35626 h 1235036"/>
              <a:gd name="connsiteX3" fmla="*/ 71252 w 3289465"/>
              <a:gd name="connsiteY3" fmla="*/ 47502 h 1235036"/>
              <a:gd name="connsiteX4" fmla="*/ 100940 w 3289465"/>
              <a:gd name="connsiteY4" fmla="*/ 77190 h 1235036"/>
              <a:gd name="connsiteX5" fmla="*/ 112816 w 3289465"/>
              <a:gd name="connsiteY5" fmla="*/ 95003 h 1235036"/>
              <a:gd name="connsiteX6" fmla="*/ 136566 w 3289465"/>
              <a:gd name="connsiteY6" fmla="*/ 112816 h 1235036"/>
              <a:gd name="connsiteX7" fmla="*/ 148442 w 3289465"/>
              <a:gd name="connsiteY7" fmla="*/ 130629 h 1235036"/>
              <a:gd name="connsiteX8" fmla="*/ 166255 w 3289465"/>
              <a:gd name="connsiteY8" fmla="*/ 142504 h 1235036"/>
              <a:gd name="connsiteX9" fmla="*/ 201881 w 3289465"/>
              <a:gd name="connsiteY9" fmla="*/ 178130 h 1235036"/>
              <a:gd name="connsiteX10" fmla="*/ 231569 w 3289465"/>
              <a:gd name="connsiteY10" fmla="*/ 201881 h 1235036"/>
              <a:gd name="connsiteX11" fmla="*/ 255320 w 3289465"/>
              <a:gd name="connsiteY11" fmla="*/ 231569 h 1235036"/>
              <a:gd name="connsiteX12" fmla="*/ 302821 w 3289465"/>
              <a:gd name="connsiteY12" fmla="*/ 267195 h 1235036"/>
              <a:gd name="connsiteX13" fmla="*/ 350322 w 3289465"/>
              <a:gd name="connsiteY13" fmla="*/ 308759 h 1235036"/>
              <a:gd name="connsiteX14" fmla="*/ 362198 w 3289465"/>
              <a:gd name="connsiteY14" fmla="*/ 320634 h 1235036"/>
              <a:gd name="connsiteX15" fmla="*/ 380011 w 3289465"/>
              <a:gd name="connsiteY15" fmla="*/ 332509 h 1235036"/>
              <a:gd name="connsiteX16" fmla="*/ 397823 w 3289465"/>
              <a:gd name="connsiteY16" fmla="*/ 350322 h 1235036"/>
              <a:gd name="connsiteX17" fmla="*/ 445325 w 3289465"/>
              <a:gd name="connsiteY17" fmla="*/ 380011 h 1235036"/>
              <a:gd name="connsiteX18" fmla="*/ 469075 w 3289465"/>
              <a:gd name="connsiteY18" fmla="*/ 403761 h 1235036"/>
              <a:gd name="connsiteX19" fmla="*/ 498764 w 3289465"/>
              <a:gd name="connsiteY19" fmla="*/ 421574 h 1235036"/>
              <a:gd name="connsiteX20" fmla="*/ 558140 w 3289465"/>
              <a:gd name="connsiteY20" fmla="*/ 469076 h 1235036"/>
              <a:gd name="connsiteX21" fmla="*/ 581891 w 3289465"/>
              <a:gd name="connsiteY21" fmla="*/ 480951 h 1235036"/>
              <a:gd name="connsiteX22" fmla="*/ 629392 w 3289465"/>
              <a:gd name="connsiteY22" fmla="*/ 516577 h 1235036"/>
              <a:gd name="connsiteX23" fmla="*/ 653143 w 3289465"/>
              <a:gd name="connsiteY23" fmla="*/ 534390 h 1235036"/>
              <a:gd name="connsiteX24" fmla="*/ 670956 w 3289465"/>
              <a:gd name="connsiteY24" fmla="*/ 540328 h 1235036"/>
              <a:gd name="connsiteX25" fmla="*/ 694707 w 3289465"/>
              <a:gd name="connsiteY25" fmla="*/ 564078 h 1235036"/>
              <a:gd name="connsiteX26" fmla="*/ 777834 w 3289465"/>
              <a:gd name="connsiteY26" fmla="*/ 611579 h 1235036"/>
              <a:gd name="connsiteX27" fmla="*/ 819398 w 3289465"/>
              <a:gd name="connsiteY27" fmla="*/ 635330 h 1235036"/>
              <a:gd name="connsiteX28" fmla="*/ 843148 w 3289465"/>
              <a:gd name="connsiteY28" fmla="*/ 653143 h 1235036"/>
              <a:gd name="connsiteX29" fmla="*/ 860961 w 3289465"/>
              <a:gd name="connsiteY29" fmla="*/ 659081 h 1235036"/>
              <a:gd name="connsiteX30" fmla="*/ 890649 w 3289465"/>
              <a:gd name="connsiteY30" fmla="*/ 676894 h 1235036"/>
              <a:gd name="connsiteX31" fmla="*/ 908462 w 3289465"/>
              <a:gd name="connsiteY31" fmla="*/ 688769 h 1235036"/>
              <a:gd name="connsiteX32" fmla="*/ 985652 w 3289465"/>
              <a:gd name="connsiteY32" fmla="*/ 724395 h 1235036"/>
              <a:gd name="connsiteX33" fmla="*/ 1050966 w 3289465"/>
              <a:gd name="connsiteY33" fmla="*/ 760021 h 1235036"/>
              <a:gd name="connsiteX34" fmla="*/ 1116281 w 3289465"/>
              <a:gd name="connsiteY34" fmla="*/ 777834 h 1235036"/>
              <a:gd name="connsiteX35" fmla="*/ 1175657 w 3289465"/>
              <a:gd name="connsiteY35" fmla="*/ 801585 h 1235036"/>
              <a:gd name="connsiteX36" fmla="*/ 1205346 w 3289465"/>
              <a:gd name="connsiteY36" fmla="*/ 813460 h 1235036"/>
              <a:gd name="connsiteX37" fmla="*/ 1229096 w 3289465"/>
              <a:gd name="connsiteY37" fmla="*/ 819398 h 1235036"/>
              <a:gd name="connsiteX38" fmla="*/ 1270660 w 3289465"/>
              <a:gd name="connsiteY38" fmla="*/ 831273 h 1235036"/>
              <a:gd name="connsiteX39" fmla="*/ 1288473 w 3289465"/>
              <a:gd name="connsiteY39" fmla="*/ 837211 h 1235036"/>
              <a:gd name="connsiteX40" fmla="*/ 1318161 w 3289465"/>
              <a:gd name="connsiteY40" fmla="*/ 843148 h 1235036"/>
              <a:gd name="connsiteX41" fmla="*/ 1365662 w 3289465"/>
              <a:gd name="connsiteY41" fmla="*/ 866899 h 1235036"/>
              <a:gd name="connsiteX42" fmla="*/ 1401288 w 3289465"/>
              <a:gd name="connsiteY42" fmla="*/ 878774 h 1235036"/>
              <a:gd name="connsiteX43" fmla="*/ 1460665 w 3289465"/>
              <a:gd name="connsiteY43" fmla="*/ 884712 h 1235036"/>
              <a:gd name="connsiteX44" fmla="*/ 1496291 w 3289465"/>
              <a:gd name="connsiteY44" fmla="*/ 890650 h 1235036"/>
              <a:gd name="connsiteX45" fmla="*/ 1561605 w 3289465"/>
              <a:gd name="connsiteY45" fmla="*/ 914400 h 1235036"/>
              <a:gd name="connsiteX46" fmla="*/ 1597231 w 3289465"/>
              <a:gd name="connsiteY46" fmla="*/ 920338 h 1235036"/>
              <a:gd name="connsiteX47" fmla="*/ 1615044 w 3289465"/>
              <a:gd name="connsiteY47" fmla="*/ 932213 h 1235036"/>
              <a:gd name="connsiteX48" fmla="*/ 1650670 w 3289465"/>
              <a:gd name="connsiteY48" fmla="*/ 938151 h 1235036"/>
              <a:gd name="connsiteX49" fmla="*/ 1698172 w 3289465"/>
              <a:gd name="connsiteY49" fmla="*/ 950026 h 1235036"/>
              <a:gd name="connsiteX50" fmla="*/ 1745673 w 3289465"/>
              <a:gd name="connsiteY50" fmla="*/ 967839 h 1235036"/>
              <a:gd name="connsiteX51" fmla="*/ 1763486 w 3289465"/>
              <a:gd name="connsiteY51" fmla="*/ 973777 h 1235036"/>
              <a:gd name="connsiteX52" fmla="*/ 1834738 w 3289465"/>
              <a:gd name="connsiteY52" fmla="*/ 985652 h 1235036"/>
              <a:gd name="connsiteX53" fmla="*/ 1900052 w 3289465"/>
              <a:gd name="connsiteY53" fmla="*/ 1003465 h 1235036"/>
              <a:gd name="connsiteX54" fmla="*/ 1935678 w 3289465"/>
              <a:gd name="connsiteY54" fmla="*/ 1015340 h 1235036"/>
              <a:gd name="connsiteX55" fmla="*/ 1971304 w 3289465"/>
              <a:gd name="connsiteY55" fmla="*/ 1021278 h 1235036"/>
              <a:gd name="connsiteX56" fmla="*/ 2006930 w 3289465"/>
              <a:gd name="connsiteY56" fmla="*/ 1033153 h 1235036"/>
              <a:gd name="connsiteX57" fmla="*/ 2042556 w 3289465"/>
              <a:gd name="connsiteY57" fmla="*/ 1045029 h 1235036"/>
              <a:gd name="connsiteX58" fmla="*/ 2131621 w 3289465"/>
              <a:gd name="connsiteY58" fmla="*/ 1056904 h 1235036"/>
              <a:gd name="connsiteX59" fmla="*/ 2185060 w 3289465"/>
              <a:gd name="connsiteY59" fmla="*/ 1068779 h 1235036"/>
              <a:gd name="connsiteX60" fmla="*/ 2256312 w 3289465"/>
              <a:gd name="connsiteY60" fmla="*/ 1080655 h 1235036"/>
              <a:gd name="connsiteX61" fmla="*/ 2286000 w 3289465"/>
              <a:gd name="connsiteY61" fmla="*/ 1086592 h 1235036"/>
              <a:gd name="connsiteX62" fmla="*/ 2351314 w 3289465"/>
              <a:gd name="connsiteY62" fmla="*/ 1092530 h 1235036"/>
              <a:gd name="connsiteX63" fmla="*/ 2392878 w 3289465"/>
              <a:gd name="connsiteY63" fmla="*/ 1104405 h 1235036"/>
              <a:gd name="connsiteX64" fmla="*/ 2446317 w 3289465"/>
              <a:gd name="connsiteY64" fmla="*/ 1110343 h 1235036"/>
              <a:gd name="connsiteX65" fmla="*/ 2470068 w 3289465"/>
              <a:gd name="connsiteY65" fmla="*/ 1116281 h 1235036"/>
              <a:gd name="connsiteX66" fmla="*/ 2523507 w 3289465"/>
              <a:gd name="connsiteY66" fmla="*/ 1122218 h 1235036"/>
              <a:gd name="connsiteX67" fmla="*/ 2559133 w 3289465"/>
              <a:gd name="connsiteY67" fmla="*/ 1134094 h 1235036"/>
              <a:gd name="connsiteX68" fmla="*/ 2576946 w 3289465"/>
              <a:gd name="connsiteY68" fmla="*/ 1140031 h 1235036"/>
              <a:gd name="connsiteX69" fmla="*/ 2594759 w 3289465"/>
              <a:gd name="connsiteY69" fmla="*/ 1145969 h 1235036"/>
              <a:gd name="connsiteX70" fmla="*/ 2683823 w 3289465"/>
              <a:gd name="connsiteY70" fmla="*/ 1157844 h 1235036"/>
              <a:gd name="connsiteX71" fmla="*/ 2725387 w 3289465"/>
              <a:gd name="connsiteY71" fmla="*/ 1169720 h 1235036"/>
              <a:gd name="connsiteX72" fmla="*/ 2743200 w 3289465"/>
              <a:gd name="connsiteY72" fmla="*/ 1175657 h 1235036"/>
              <a:gd name="connsiteX73" fmla="*/ 2802577 w 3289465"/>
              <a:gd name="connsiteY73" fmla="*/ 1181595 h 1235036"/>
              <a:gd name="connsiteX74" fmla="*/ 2856016 w 3289465"/>
              <a:gd name="connsiteY74" fmla="*/ 1187533 h 1235036"/>
              <a:gd name="connsiteX75" fmla="*/ 2885704 w 3289465"/>
              <a:gd name="connsiteY75" fmla="*/ 1193470 h 1235036"/>
              <a:gd name="connsiteX76" fmla="*/ 2945081 w 3289465"/>
              <a:gd name="connsiteY76" fmla="*/ 1199408 h 1235036"/>
              <a:gd name="connsiteX77" fmla="*/ 2980707 w 3289465"/>
              <a:gd name="connsiteY77" fmla="*/ 1205346 h 1235036"/>
              <a:gd name="connsiteX78" fmla="*/ 3046021 w 3289465"/>
              <a:gd name="connsiteY78" fmla="*/ 1211283 h 1235036"/>
              <a:gd name="connsiteX79" fmla="*/ 3206338 w 3289465"/>
              <a:gd name="connsiteY79" fmla="*/ 1223159 h 1235036"/>
              <a:gd name="connsiteX80" fmla="*/ 3247901 w 3289465"/>
              <a:gd name="connsiteY80" fmla="*/ 1229096 h 1235036"/>
              <a:gd name="connsiteX81" fmla="*/ 3289465 w 3289465"/>
              <a:gd name="connsiteY81" fmla="*/ 1235034 h 1235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3289465" h="1235036">
                <a:moveTo>
                  <a:pt x="0" y="0"/>
                </a:moveTo>
                <a:cubicBezTo>
                  <a:pt x="11875" y="3959"/>
                  <a:pt x="25211" y="4932"/>
                  <a:pt x="35626" y="11876"/>
                </a:cubicBezTo>
                <a:cubicBezTo>
                  <a:pt x="43860" y="17365"/>
                  <a:pt x="46442" y="28629"/>
                  <a:pt x="53439" y="35626"/>
                </a:cubicBezTo>
                <a:cubicBezTo>
                  <a:pt x="58485" y="40672"/>
                  <a:pt x="65314" y="43543"/>
                  <a:pt x="71252" y="47502"/>
                </a:cubicBezTo>
                <a:cubicBezTo>
                  <a:pt x="102916" y="94999"/>
                  <a:pt x="61359" y="37610"/>
                  <a:pt x="100940" y="77190"/>
                </a:cubicBezTo>
                <a:cubicBezTo>
                  <a:pt x="105986" y="82236"/>
                  <a:pt x="107770" y="89957"/>
                  <a:pt x="112816" y="95003"/>
                </a:cubicBezTo>
                <a:cubicBezTo>
                  <a:pt x="119813" y="102000"/>
                  <a:pt x="129569" y="105819"/>
                  <a:pt x="136566" y="112816"/>
                </a:cubicBezTo>
                <a:cubicBezTo>
                  <a:pt x="141612" y="117862"/>
                  <a:pt x="143396" y="125583"/>
                  <a:pt x="148442" y="130629"/>
                </a:cubicBezTo>
                <a:cubicBezTo>
                  <a:pt x="153488" y="135675"/>
                  <a:pt x="160921" y="137763"/>
                  <a:pt x="166255" y="142504"/>
                </a:cubicBezTo>
                <a:cubicBezTo>
                  <a:pt x="178807" y="153661"/>
                  <a:pt x="188767" y="167639"/>
                  <a:pt x="201881" y="178130"/>
                </a:cubicBezTo>
                <a:cubicBezTo>
                  <a:pt x="211777" y="186047"/>
                  <a:pt x="222608" y="192920"/>
                  <a:pt x="231569" y="201881"/>
                </a:cubicBezTo>
                <a:cubicBezTo>
                  <a:pt x="262435" y="232748"/>
                  <a:pt x="225935" y="208062"/>
                  <a:pt x="255320" y="231569"/>
                </a:cubicBezTo>
                <a:cubicBezTo>
                  <a:pt x="270775" y="243933"/>
                  <a:pt x="288826" y="253200"/>
                  <a:pt x="302821" y="267195"/>
                </a:cubicBezTo>
                <a:cubicBezTo>
                  <a:pt x="352064" y="316438"/>
                  <a:pt x="301268" y="267881"/>
                  <a:pt x="350322" y="308759"/>
                </a:cubicBezTo>
                <a:cubicBezTo>
                  <a:pt x="354623" y="312343"/>
                  <a:pt x="357826" y="317137"/>
                  <a:pt x="362198" y="320634"/>
                </a:cubicBezTo>
                <a:cubicBezTo>
                  <a:pt x="367770" y="325092"/>
                  <a:pt x="374529" y="327941"/>
                  <a:pt x="380011" y="332509"/>
                </a:cubicBezTo>
                <a:cubicBezTo>
                  <a:pt x="386462" y="337885"/>
                  <a:pt x="391372" y="344946"/>
                  <a:pt x="397823" y="350322"/>
                </a:cubicBezTo>
                <a:cubicBezTo>
                  <a:pt x="413856" y="363683"/>
                  <a:pt x="427925" y="366478"/>
                  <a:pt x="445325" y="380011"/>
                </a:cubicBezTo>
                <a:cubicBezTo>
                  <a:pt x="454163" y="386885"/>
                  <a:pt x="460237" y="396887"/>
                  <a:pt x="469075" y="403761"/>
                </a:cubicBezTo>
                <a:cubicBezTo>
                  <a:pt x="478185" y="410846"/>
                  <a:pt x="489457" y="414749"/>
                  <a:pt x="498764" y="421574"/>
                </a:cubicBezTo>
                <a:cubicBezTo>
                  <a:pt x="519203" y="436563"/>
                  <a:pt x="535469" y="457741"/>
                  <a:pt x="558140" y="469076"/>
                </a:cubicBezTo>
                <a:cubicBezTo>
                  <a:pt x="566057" y="473034"/>
                  <a:pt x="574526" y="476041"/>
                  <a:pt x="581891" y="480951"/>
                </a:cubicBezTo>
                <a:cubicBezTo>
                  <a:pt x="598359" y="491930"/>
                  <a:pt x="613558" y="504702"/>
                  <a:pt x="629392" y="516577"/>
                </a:cubicBezTo>
                <a:cubicBezTo>
                  <a:pt x="637309" y="522515"/>
                  <a:pt x="643755" y="531260"/>
                  <a:pt x="653143" y="534390"/>
                </a:cubicBezTo>
                <a:lnTo>
                  <a:pt x="670956" y="540328"/>
                </a:lnTo>
                <a:cubicBezTo>
                  <a:pt x="678873" y="548245"/>
                  <a:pt x="685596" y="557570"/>
                  <a:pt x="694707" y="564078"/>
                </a:cubicBezTo>
                <a:cubicBezTo>
                  <a:pt x="725964" y="586404"/>
                  <a:pt x="747132" y="596229"/>
                  <a:pt x="777834" y="611579"/>
                </a:cubicBezTo>
                <a:cubicBezTo>
                  <a:pt x="803658" y="637405"/>
                  <a:pt x="772302" y="609166"/>
                  <a:pt x="819398" y="635330"/>
                </a:cubicBezTo>
                <a:cubicBezTo>
                  <a:pt x="828049" y="640136"/>
                  <a:pt x="834556" y="648233"/>
                  <a:pt x="843148" y="653143"/>
                </a:cubicBezTo>
                <a:cubicBezTo>
                  <a:pt x="848582" y="656248"/>
                  <a:pt x="855363" y="656282"/>
                  <a:pt x="860961" y="659081"/>
                </a:cubicBezTo>
                <a:cubicBezTo>
                  <a:pt x="871283" y="664242"/>
                  <a:pt x="880863" y="670777"/>
                  <a:pt x="890649" y="676894"/>
                </a:cubicBezTo>
                <a:cubicBezTo>
                  <a:pt x="896700" y="680676"/>
                  <a:pt x="902079" y="685578"/>
                  <a:pt x="908462" y="688769"/>
                </a:cubicBezTo>
                <a:cubicBezTo>
                  <a:pt x="966371" y="717722"/>
                  <a:pt x="909047" y="678431"/>
                  <a:pt x="985652" y="724395"/>
                </a:cubicBezTo>
                <a:cubicBezTo>
                  <a:pt x="1008571" y="738146"/>
                  <a:pt x="1025903" y="749578"/>
                  <a:pt x="1050966" y="760021"/>
                </a:cubicBezTo>
                <a:cubicBezTo>
                  <a:pt x="1078780" y="771610"/>
                  <a:pt x="1088335" y="772245"/>
                  <a:pt x="1116281" y="777834"/>
                </a:cubicBezTo>
                <a:cubicBezTo>
                  <a:pt x="1158141" y="798764"/>
                  <a:pt x="1121857" y="782021"/>
                  <a:pt x="1175657" y="801585"/>
                </a:cubicBezTo>
                <a:cubicBezTo>
                  <a:pt x="1185674" y="805228"/>
                  <a:pt x="1195234" y="810089"/>
                  <a:pt x="1205346" y="813460"/>
                </a:cubicBezTo>
                <a:cubicBezTo>
                  <a:pt x="1213088" y="816041"/>
                  <a:pt x="1221223" y="817251"/>
                  <a:pt x="1229096" y="819398"/>
                </a:cubicBezTo>
                <a:cubicBezTo>
                  <a:pt x="1242997" y="823189"/>
                  <a:pt x="1256859" y="827133"/>
                  <a:pt x="1270660" y="831273"/>
                </a:cubicBezTo>
                <a:cubicBezTo>
                  <a:pt x="1276655" y="833071"/>
                  <a:pt x="1282401" y="835693"/>
                  <a:pt x="1288473" y="837211"/>
                </a:cubicBezTo>
                <a:cubicBezTo>
                  <a:pt x="1298264" y="839659"/>
                  <a:pt x="1308265" y="841169"/>
                  <a:pt x="1318161" y="843148"/>
                </a:cubicBezTo>
                <a:cubicBezTo>
                  <a:pt x="1341925" y="858991"/>
                  <a:pt x="1333705" y="855279"/>
                  <a:pt x="1365662" y="866899"/>
                </a:cubicBezTo>
                <a:cubicBezTo>
                  <a:pt x="1377426" y="871177"/>
                  <a:pt x="1388985" y="876467"/>
                  <a:pt x="1401288" y="878774"/>
                </a:cubicBezTo>
                <a:cubicBezTo>
                  <a:pt x="1420838" y="882440"/>
                  <a:pt x="1440928" y="882245"/>
                  <a:pt x="1460665" y="884712"/>
                </a:cubicBezTo>
                <a:cubicBezTo>
                  <a:pt x="1472611" y="886205"/>
                  <a:pt x="1484416" y="888671"/>
                  <a:pt x="1496291" y="890650"/>
                </a:cubicBezTo>
                <a:cubicBezTo>
                  <a:pt x="1515968" y="898520"/>
                  <a:pt x="1541276" y="909318"/>
                  <a:pt x="1561605" y="914400"/>
                </a:cubicBezTo>
                <a:cubicBezTo>
                  <a:pt x="1573285" y="917320"/>
                  <a:pt x="1585356" y="918359"/>
                  <a:pt x="1597231" y="920338"/>
                </a:cubicBezTo>
                <a:cubicBezTo>
                  <a:pt x="1603169" y="924296"/>
                  <a:pt x="1608274" y="929956"/>
                  <a:pt x="1615044" y="932213"/>
                </a:cubicBezTo>
                <a:cubicBezTo>
                  <a:pt x="1626465" y="936020"/>
                  <a:pt x="1638825" y="935997"/>
                  <a:pt x="1650670" y="938151"/>
                </a:cubicBezTo>
                <a:cubicBezTo>
                  <a:pt x="1682196" y="943883"/>
                  <a:pt x="1673451" y="941787"/>
                  <a:pt x="1698172" y="950026"/>
                </a:cubicBezTo>
                <a:cubicBezTo>
                  <a:pt x="1727495" y="969576"/>
                  <a:pt x="1704584" y="957567"/>
                  <a:pt x="1745673" y="967839"/>
                </a:cubicBezTo>
                <a:cubicBezTo>
                  <a:pt x="1751745" y="969357"/>
                  <a:pt x="1757349" y="972550"/>
                  <a:pt x="1763486" y="973777"/>
                </a:cubicBezTo>
                <a:cubicBezTo>
                  <a:pt x="1787097" y="978499"/>
                  <a:pt x="1834738" y="985652"/>
                  <a:pt x="1834738" y="985652"/>
                </a:cubicBezTo>
                <a:cubicBezTo>
                  <a:pt x="1898292" y="1011075"/>
                  <a:pt x="1828285" y="985524"/>
                  <a:pt x="1900052" y="1003465"/>
                </a:cubicBezTo>
                <a:cubicBezTo>
                  <a:pt x="1912196" y="1006501"/>
                  <a:pt x="1923534" y="1012304"/>
                  <a:pt x="1935678" y="1015340"/>
                </a:cubicBezTo>
                <a:cubicBezTo>
                  <a:pt x="1947358" y="1018260"/>
                  <a:pt x="1959624" y="1018358"/>
                  <a:pt x="1971304" y="1021278"/>
                </a:cubicBezTo>
                <a:cubicBezTo>
                  <a:pt x="1983448" y="1024314"/>
                  <a:pt x="1995055" y="1029195"/>
                  <a:pt x="2006930" y="1033153"/>
                </a:cubicBezTo>
                <a:cubicBezTo>
                  <a:pt x="2018805" y="1037112"/>
                  <a:pt x="2030135" y="1043477"/>
                  <a:pt x="2042556" y="1045029"/>
                </a:cubicBezTo>
                <a:cubicBezTo>
                  <a:pt x="2066589" y="1048033"/>
                  <a:pt x="2107024" y="1052804"/>
                  <a:pt x="2131621" y="1056904"/>
                </a:cubicBezTo>
                <a:cubicBezTo>
                  <a:pt x="2233409" y="1073870"/>
                  <a:pt x="2099687" y="1052772"/>
                  <a:pt x="2185060" y="1068779"/>
                </a:cubicBezTo>
                <a:cubicBezTo>
                  <a:pt x="2208726" y="1073216"/>
                  <a:pt x="2232701" y="1075933"/>
                  <a:pt x="2256312" y="1080655"/>
                </a:cubicBezTo>
                <a:cubicBezTo>
                  <a:pt x="2266208" y="1082634"/>
                  <a:pt x="2275986" y="1085340"/>
                  <a:pt x="2286000" y="1086592"/>
                </a:cubicBezTo>
                <a:cubicBezTo>
                  <a:pt x="2307692" y="1089303"/>
                  <a:pt x="2329543" y="1090551"/>
                  <a:pt x="2351314" y="1092530"/>
                </a:cubicBezTo>
                <a:cubicBezTo>
                  <a:pt x="2364620" y="1096966"/>
                  <a:pt x="2379025" y="1102274"/>
                  <a:pt x="2392878" y="1104405"/>
                </a:cubicBezTo>
                <a:cubicBezTo>
                  <a:pt x="2410592" y="1107130"/>
                  <a:pt x="2428504" y="1108364"/>
                  <a:pt x="2446317" y="1110343"/>
                </a:cubicBezTo>
                <a:cubicBezTo>
                  <a:pt x="2454234" y="1112322"/>
                  <a:pt x="2462002" y="1115040"/>
                  <a:pt x="2470068" y="1116281"/>
                </a:cubicBezTo>
                <a:cubicBezTo>
                  <a:pt x="2487782" y="1119006"/>
                  <a:pt x="2505932" y="1118703"/>
                  <a:pt x="2523507" y="1122218"/>
                </a:cubicBezTo>
                <a:cubicBezTo>
                  <a:pt x="2535782" y="1124673"/>
                  <a:pt x="2547258" y="1130136"/>
                  <a:pt x="2559133" y="1134094"/>
                </a:cubicBezTo>
                <a:lnTo>
                  <a:pt x="2576946" y="1140031"/>
                </a:lnTo>
                <a:cubicBezTo>
                  <a:pt x="2582884" y="1142010"/>
                  <a:pt x="2588538" y="1145278"/>
                  <a:pt x="2594759" y="1145969"/>
                </a:cubicBezTo>
                <a:cubicBezTo>
                  <a:pt x="2660163" y="1153237"/>
                  <a:pt x="2630519" y="1148961"/>
                  <a:pt x="2683823" y="1157844"/>
                </a:cubicBezTo>
                <a:cubicBezTo>
                  <a:pt x="2726512" y="1172075"/>
                  <a:pt x="2673223" y="1154817"/>
                  <a:pt x="2725387" y="1169720"/>
                </a:cubicBezTo>
                <a:cubicBezTo>
                  <a:pt x="2731405" y="1171439"/>
                  <a:pt x="2737014" y="1174705"/>
                  <a:pt x="2743200" y="1175657"/>
                </a:cubicBezTo>
                <a:cubicBezTo>
                  <a:pt x="2762860" y="1178681"/>
                  <a:pt x="2782795" y="1179513"/>
                  <a:pt x="2802577" y="1181595"/>
                </a:cubicBezTo>
                <a:cubicBezTo>
                  <a:pt x="2820401" y="1183471"/>
                  <a:pt x="2838273" y="1184998"/>
                  <a:pt x="2856016" y="1187533"/>
                </a:cubicBezTo>
                <a:cubicBezTo>
                  <a:pt x="2866007" y="1188960"/>
                  <a:pt x="2875701" y="1192136"/>
                  <a:pt x="2885704" y="1193470"/>
                </a:cubicBezTo>
                <a:cubicBezTo>
                  <a:pt x="2905421" y="1196099"/>
                  <a:pt x="2925344" y="1196941"/>
                  <a:pt x="2945081" y="1199408"/>
                </a:cubicBezTo>
                <a:cubicBezTo>
                  <a:pt x="2957027" y="1200901"/>
                  <a:pt x="2968750" y="1203939"/>
                  <a:pt x="2980707" y="1205346"/>
                </a:cubicBezTo>
                <a:cubicBezTo>
                  <a:pt x="3002418" y="1207900"/>
                  <a:pt x="3024258" y="1209210"/>
                  <a:pt x="3046021" y="1211283"/>
                </a:cubicBezTo>
                <a:cubicBezTo>
                  <a:pt x="3151108" y="1221291"/>
                  <a:pt x="3064916" y="1214840"/>
                  <a:pt x="3206338" y="1223159"/>
                </a:cubicBezTo>
                <a:lnTo>
                  <a:pt x="3247901" y="1229096"/>
                </a:lnTo>
                <a:cubicBezTo>
                  <a:pt x="3288614" y="1235359"/>
                  <a:pt x="3270972" y="1235034"/>
                  <a:pt x="3289465" y="1235034"/>
                </a:cubicBezTo>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348367" y="1156420"/>
            <a:ext cx="1656184" cy="577377"/>
          </a:xfrm>
          <a:prstGeom prst="ellipse">
            <a:avLst/>
          </a:prstGeom>
          <a:noFill/>
          <a:ln w="76200">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1997968" y="1412579"/>
            <a:ext cx="1656184" cy="577377"/>
          </a:xfrm>
          <a:prstGeom prst="ellipse">
            <a:avLst/>
          </a:prstGeom>
          <a:noFill/>
          <a:ln w="76200">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32999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7"/>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1"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500063" y="46038"/>
            <a:ext cx="3562350" cy="400050"/>
          </a:xfrm>
        </p:spPr>
        <p:txBody>
          <a:bodyPr>
            <a:normAutofit/>
          </a:bodyPr>
          <a:lstStyle/>
          <a:p>
            <a:pPr algn="ctr"/>
            <a:r>
              <a:rPr lang="ja-JP" altLang="en-US" dirty="0" smtClean="0"/>
              <a:t>自宅復帰率とパス利用率：前回</a:t>
            </a:r>
            <a:endParaRPr kumimoji="1" lang="ja-JP" altLang="en-US" dirty="0"/>
          </a:p>
        </p:txBody>
      </p:sp>
      <p:graphicFrame>
        <p:nvGraphicFramePr>
          <p:cNvPr id="4" name="グラフ 3"/>
          <p:cNvGraphicFramePr>
            <a:graphicFrameLocks/>
          </p:cNvGraphicFramePr>
          <p:nvPr>
            <p:extLst>
              <p:ext uri="{D42A27DB-BD31-4B8C-83A1-F6EECF244321}">
                <p14:modId xmlns:p14="http://schemas.microsoft.com/office/powerpoint/2010/main" val="1139062016"/>
              </p:ext>
            </p:extLst>
          </p:nvPr>
        </p:nvGraphicFramePr>
        <p:xfrm>
          <a:off x="125760" y="446088"/>
          <a:ext cx="4302224" cy="25839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386429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4721" y="92511"/>
            <a:ext cx="3562557" cy="400606"/>
          </a:xfrm>
        </p:spPr>
        <p:txBody>
          <a:bodyPr/>
          <a:lstStyle/>
          <a:p>
            <a:pPr algn="ctr"/>
            <a:r>
              <a:rPr lang="ja-JP" altLang="en-US" dirty="0"/>
              <a:t>自宅復帰率とパス利用率</a:t>
            </a:r>
            <a:r>
              <a:rPr lang="ja-JP" altLang="en-US" dirty="0" smtClean="0"/>
              <a:t>：今回</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graphicFrame>
        <p:nvGraphicFramePr>
          <p:cNvPr id="4" name="グラフ 3"/>
          <p:cNvGraphicFramePr>
            <a:graphicFrameLocks/>
          </p:cNvGraphicFramePr>
          <p:nvPr>
            <p:extLst>
              <p:ext uri="{D42A27DB-BD31-4B8C-83A1-F6EECF244321}">
                <p14:modId xmlns:p14="http://schemas.microsoft.com/office/powerpoint/2010/main" val="1383707615"/>
              </p:ext>
            </p:extLst>
          </p:nvPr>
        </p:nvGraphicFramePr>
        <p:xfrm>
          <a:off x="269776" y="477788"/>
          <a:ext cx="4158208" cy="24517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09689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9147" y="116331"/>
            <a:ext cx="3562557" cy="400606"/>
          </a:xfrm>
        </p:spPr>
        <p:txBody>
          <a:bodyPr anchor="ctr">
            <a:normAutofit/>
          </a:bodyPr>
          <a:lstStyle/>
          <a:p>
            <a:pPr algn="ctr"/>
            <a:r>
              <a:rPr kumimoji="1" lang="ja-JP" altLang="en-US" sz="1600" dirty="0" smtClean="0"/>
              <a:t>回復期</a:t>
            </a:r>
            <a:r>
              <a:rPr kumimoji="1" lang="en-US" altLang="ja-JP" sz="1600" dirty="0" smtClean="0"/>
              <a:t>:18</a:t>
            </a:r>
            <a:r>
              <a:rPr kumimoji="1" lang="ja-JP" altLang="en-US" sz="1600" dirty="0" smtClean="0"/>
              <a:t>病院</a:t>
            </a:r>
            <a:r>
              <a:rPr kumimoji="1" lang="en-US" altLang="ja-JP" sz="1600" dirty="0" smtClean="0"/>
              <a:t>(</a:t>
            </a:r>
            <a:r>
              <a:rPr kumimoji="1" lang="ja-JP" altLang="en-US" sz="1600" dirty="0" smtClean="0"/>
              <a:t>昨年</a:t>
            </a:r>
            <a:r>
              <a:rPr kumimoji="1" lang="en-US" altLang="ja-JP" sz="1600" dirty="0" smtClean="0"/>
              <a:t>17</a:t>
            </a:r>
            <a:r>
              <a:rPr kumimoji="1" lang="ja-JP" altLang="en-US" sz="1600" dirty="0" smtClean="0"/>
              <a:t>病院</a:t>
            </a:r>
            <a:r>
              <a:rPr kumimoji="1" lang="en-US" altLang="ja-JP" sz="1600" dirty="0" smtClean="0"/>
              <a:t>)</a:t>
            </a:r>
            <a:endParaRPr kumimoji="1" lang="ja-JP" altLang="en-US" sz="16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180962337"/>
              </p:ext>
            </p:extLst>
          </p:nvPr>
        </p:nvGraphicFramePr>
        <p:xfrm>
          <a:off x="197768" y="477788"/>
          <a:ext cx="4248473" cy="2413655"/>
        </p:xfrm>
        <a:graphic>
          <a:graphicData uri="http://schemas.openxmlformats.org/drawingml/2006/table">
            <a:tbl>
              <a:tblPr>
                <a:tableStyleId>{5C22544A-7EE6-4342-B048-85BDC9FD1C3A}</a:tableStyleId>
              </a:tblPr>
              <a:tblGrid>
                <a:gridCol w="1788831"/>
                <a:gridCol w="625066"/>
                <a:gridCol w="598852"/>
                <a:gridCol w="617862"/>
                <a:gridCol w="617862"/>
              </a:tblGrid>
              <a:tr h="102651">
                <a:tc rowSpan="2">
                  <a:txBody>
                    <a:bodyPr/>
                    <a:lstStyle/>
                    <a:p>
                      <a:pPr algn="l" fontAlgn="ctr"/>
                      <a:r>
                        <a:rPr lang="ja-JP" altLang="en-US" sz="800" u="none" strike="noStrike" dirty="0">
                          <a:effectLst/>
                          <a:latin typeface="+mj-ea"/>
                          <a:ea typeface="+mj-ea"/>
                        </a:rPr>
                        <a:t>　</a:t>
                      </a:r>
                      <a:endParaRPr lang="ja-JP" altLang="en-US" sz="800" b="0" i="0" u="none" strike="noStrike" dirty="0">
                        <a:solidFill>
                          <a:srgbClr val="000000"/>
                        </a:solidFill>
                        <a:effectLst/>
                        <a:latin typeface="+mj-ea"/>
                        <a:ea typeface="+mj-ea"/>
                      </a:endParaRPr>
                    </a:p>
                  </a:txBody>
                  <a:tcPr marL="5403" marR="5403" marT="5403" marB="0" anchor="ctr"/>
                </a:tc>
                <a:tc gridSpan="2">
                  <a:txBody>
                    <a:bodyPr/>
                    <a:lstStyle/>
                    <a:p>
                      <a:pPr marL="0" marR="0" indent="0" algn="ctr" defTabSz="215524" rtl="0" eaLnBrk="1" fontAlgn="ctr" latinLnBrk="0" hangingPunct="1">
                        <a:lnSpc>
                          <a:spcPct val="100000"/>
                        </a:lnSpc>
                        <a:spcBef>
                          <a:spcPts val="0"/>
                        </a:spcBef>
                        <a:spcAft>
                          <a:spcPts val="0"/>
                        </a:spcAft>
                        <a:buClrTx/>
                        <a:buSzTx/>
                        <a:buFontTx/>
                        <a:buNone/>
                        <a:tabLst/>
                        <a:defRPr/>
                      </a:pPr>
                      <a:r>
                        <a:rPr kumimoji="1" lang="ja-JP" altLang="en-US" sz="800" u="none" strike="noStrike" kern="1200" dirty="0" smtClean="0">
                          <a:solidFill>
                            <a:schemeClr val="dk1"/>
                          </a:solidFill>
                          <a:effectLst/>
                          <a:latin typeface="+mj-lt"/>
                          <a:ea typeface="+mn-ea"/>
                          <a:cs typeface="+mn-cs"/>
                        </a:rPr>
                        <a:t>全入院患者</a:t>
                      </a:r>
                      <a:endParaRPr kumimoji="1" lang="ja-JP" altLang="en-US" sz="800" b="0" i="0" u="none" strike="noStrike" kern="1200" dirty="0" smtClean="0">
                        <a:solidFill>
                          <a:srgbClr val="000000"/>
                        </a:solidFill>
                        <a:effectLst/>
                        <a:latin typeface="+mj-lt"/>
                        <a:ea typeface="+mn-ea"/>
                        <a:cs typeface="+mn-cs"/>
                      </a:endParaRPr>
                    </a:p>
                  </a:txBody>
                  <a:tcPr marL="5403" marR="5403" marT="5403" marB="0" anchor="ctr"/>
                </a:tc>
                <a:tc hMerge="1">
                  <a:txBody>
                    <a:bodyPr/>
                    <a:lstStyle/>
                    <a:p>
                      <a:pPr algn="ctr" fontAlgn="ctr"/>
                      <a:endParaRPr lang="ja-JP" altLang="en-US" sz="800" b="0" i="0" u="none" strike="noStrike" dirty="0">
                        <a:solidFill>
                          <a:srgbClr val="000000"/>
                        </a:solidFill>
                        <a:effectLst/>
                        <a:latin typeface="+mj-ea"/>
                        <a:ea typeface="+mj-ea"/>
                      </a:endParaRPr>
                    </a:p>
                  </a:txBody>
                  <a:tcPr marL="5403" marR="5403" marT="5403" marB="0" anchor="ctr"/>
                </a:tc>
                <a:tc gridSpan="2">
                  <a:txBody>
                    <a:bodyPr/>
                    <a:lstStyle/>
                    <a:p>
                      <a:pPr marL="0" marR="0" indent="0" algn="ctr" defTabSz="215524" rtl="0" eaLnBrk="1" fontAlgn="ctr" latinLnBrk="0" hangingPunct="1">
                        <a:lnSpc>
                          <a:spcPct val="100000"/>
                        </a:lnSpc>
                        <a:spcBef>
                          <a:spcPts val="0"/>
                        </a:spcBef>
                        <a:spcAft>
                          <a:spcPts val="0"/>
                        </a:spcAft>
                        <a:buClrTx/>
                        <a:buSzTx/>
                        <a:buFontTx/>
                        <a:buNone/>
                        <a:tabLst/>
                        <a:defRPr/>
                      </a:pPr>
                      <a:r>
                        <a:rPr kumimoji="1" lang="ja-JP" altLang="en-US" sz="800" u="none" strike="noStrike" kern="1200" dirty="0" smtClean="0">
                          <a:solidFill>
                            <a:schemeClr val="dk1"/>
                          </a:solidFill>
                          <a:effectLst/>
                          <a:latin typeface="+mj-lt"/>
                          <a:ea typeface="+mn-ea"/>
                          <a:cs typeface="+mn-cs"/>
                        </a:rPr>
                        <a:t>パス利用患者 </a:t>
                      </a:r>
                      <a:endParaRPr kumimoji="1" lang="ja-JP" altLang="en-US" sz="800" b="0" i="0" u="none" strike="noStrike" kern="1200" dirty="0" smtClean="0">
                        <a:solidFill>
                          <a:srgbClr val="000000"/>
                        </a:solidFill>
                        <a:effectLst/>
                        <a:latin typeface="+mj-lt"/>
                        <a:ea typeface="+mn-ea"/>
                        <a:cs typeface="+mn-cs"/>
                      </a:endParaRPr>
                    </a:p>
                  </a:txBody>
                  <a:tcPr marL="5403" marR="5403" marT="5403" marB="0" anchor="ctr"/>
                </a:tc>
                <a:tc hMerge="1">
                  <a:txBody>
                    <a:bodyPr/>
                    <a:lstStyle/>
                    <a:p>
                      <a:pPr algn="ctr" fontAlgn="ctr"/>
                      <a:endParaRPr lang="ja-JP" altLang="en-US" sz="800" b="0" i="0" u="none" strike="noStrike" dirty="0">
                        <a:solidFill>
                          <a:srgbClr val="000000"/>
                        </a:solidFill>
                        <a:effectLst/>
                        <a:latin typeface="+mj-ea"/>
                        <a:ea typeface="+mj-ea"/>
                      </a:endParaRPr>
                    </a:p>
                  </a:txBody>
                  <a:tcPr marL="5403" marR="5403" marT="5403" marB="0" anchor="ctr"/>
                </a:tc>
              </a:tr>
              <a:tr h="102651">
                <a:tc vMerge="1">
                  <a:txBody>
                    <a:bodyPr/>
                    <a:lstStyle/>
                    <a:p>
                      <a:pPr algn="l" fontAlgn="ctr"/>
                      <a:endParaRPr lang="ja-JP" altLang="en-US" sz="800" b="0" i="0" u="none" strike="noStrike" dirty="0">
                        <a:solidFill>
                          <a:srgbClr val="000000"/>
                        </a:solidFill>
                        <a:effectLst/>
                        <a:latin typeface="+mj-ea"/>
                        <a:ea typeface="+mj-ea"/>
                      </a:endParaRPr>
                    </a:p>
                  </a:txBody>
                  <a:tcPr marL="5403" marR="5403" marT="5403" marB="0" anchor="ctr"/>
                </a:tc>
                <a:tc>
                  <a:txBody>
                    <a:bodyPr/>
                    <a:lstStyle/>
                    <a:p>
                      <a:pPr algn="ctr" fontAlgn="ctr"/>
                      <a:r>
                        <a:rPr lang="ja-JP" altLang="en-US" sz="800" b="0" i="0" u="none" strike="noStrike" dirty="0" smtClean="0">
                          <a:solidFill>
                            <a:srgbClr val="000000"/>
                          </a:solidFill>
                          <a:effectLst/>
                          <a:latin typeface="+mj-lt"/>
                          <a:ea typeface="+mj-ea"/>
                        </a:rPr>
                        <a:t>今回</a:t>
                      </a:r>
                      <a:endParaRPr lang="ja-JP" altLang="en-US" sz="800" b="0" i="0" u="none" strike="noStrike" dirty="0">
                        <a:solidFill>
                          <a:srgbClr val="000000"/>
                        </a:solidFill>
                        <a:effectLst/>
                        <a:latin typeface="+mj-lt"/>
                        <a:ea typeface="+mj-ea"/>
                      </a:endParaRPr>
                    </a:p>
                  </a:txBody>
                  <a:tcPr marL="5403" marR="5403" marT="5403" marB="0" anchor="ctr"/>
                </a:tc>
                <a:tc>
                  <a:txBody>
                    <a:bodyPr/>
                    <a:lstStyle/>
                    <a:p>
                      <a:pPr algn="ctr" fontAlgn="ctr"/>
                      <a:r>
                        <a:rPr lang="ja-JP" altLang="en-US" sz="800" b="0" i="0" u="none" strike="noStrike" dirty="0" smtClean="0">
                          <a:solidFill>
                            <a:srgbClr val="000000"/>
                          </a:solidFill>
                          <a:effectLst/>
                          <a:latin typeface="+mj-lt"/>
                          <a:ea typeface="+mj-ea"/>
                        </a:rPr>
                        <a:t>昨年</a:t>
                      </a:r>
                      <a:endParaRPr lang="ja-JP" altLang="en-US" sz="800" b="0" i="0" u="none" strike="noStrike" dirty="0">
                        <a:solidFill>
                          <a:srgbClr val="000000"/>
                        </a:solidFill>
                        <a:effectLst/>
                        <a:latin typeface="+mj-lt"/>
                        <a:ea typeface="+mj-ea"/>
                      </a:endParaRPr>
                    </a:p>
                  </a:txBody>
                  <a:tcPr marL="5403" marR="5403" marT="5403" marB="0" anchor="ctr"/>
                </a:tc>
                <a:tc>
                  <a:txBody>
                    <a:bodyPr/>
                    <a:lstStyle/>
                    <a:p>
                      <a:pPr algn="ctr" fontAlgn="ctr"/>
                      <a:r>
                        <a:rPr lang="ja-JP" altLang="en-US" sz="800" b="0" i="0" u="none" strike="noStrike" dirty="0" smtClean="0">
                          <a:solidFill>
                            <a:srgbClr val="000000"/>
                          </a:solidFill>
                          <a:effectLst/>
                          <a:latin typeface="+mj-lt"/>
                          <a:ea typeface="+mj-ea"/>
                        </a:rPr>
                        <a:t>今回</a:t>
                      </a:r>
                      <a:endParaRPr lang="ja-JP" altLang="en-US" sz="800" b="0" i="0" u="none" strike="noStrike" dirty="0">
                        <a:solidFill>
                          <a:srgbClr val="000000"/>
                        </a:solidFill>
                        <a:effectLst/>
                        <a:latin typeface="+mj-lt"/>
                        <a:ea typeface="+mj-ea"/>
                      </a:endParaRPr>
                    </a:p>
                  </a:txBody>
                  <a:tcPr marL="5403" marR="5403" marT="5403" marB="0" anchor="ctr"/>
                </a:tc>
                <a:tc>
                  <a:txBody>
                    <a:bodyPr/>
                    <a:lstStyle/>
                    <a:p>
                      <a:pPr algn="ctr" fontAlgn="ctr"/>
                      <a:r>
                        <a:rPr lang="ja-JP" altLang="en-US" sz="800" b="0" i="0" u="none" strike="noStrike" dirty="0" smtClean="0">
                          <a:solidFill>
                            <a:srgbClr val="000000"/>
                          </a:solidFill>
                          <a:effectLst/>
                          <a:latin typeface="+mj-lt"/>
                          <a:ea typeface="+mj-ea"/>
                        </a:rPr>
                        <a:t>昨年</a:t>
                      </a:r>
                      <a:endParaRPr lang="ja-JP" altLang="en-US" sz="800" b="0" i="0" u="none" strike="noStrike" dirty="0">
                        <a:solidFill>
                          <a:srgbClr val="000000"/>
                        </a:solidFill>
                        <a:effectLst/>
                        <a:latin typeface="+mj-lt"/>
                        <a:ea typeface="+mj-ea"/>
                      </a:endParaRPr>
                    </a:p>
                  </a:txBody>
                  <a:tcPr marL="5403" marR="5403" marT="5403" marB="0" anchor="ctr"/>
                </a:tc>
              </a:tr>
              <a:tr h="102651">
                <a:tc>
                  <a:txBody>
                    <a:bodyPr/>
                    <a:lstStyle/>
                    <a:p>
                      <a:pPr algn="l" fontAlgn="ctr"/>
                      <a:r>
                        <a:rPr lang="zh-CN" altLang="en-US" sz="800" u="none" strike="noStrike" dirty="0">
                          <a:effectLst/>
                          <a:latin typeface="+mj-ea"/>
                          <a:ea typeface="+mj-ea"/>
                        </a:rPr>
                        <a:t>脳卒中入院患者数（人）</a:t>
                      </a:r>
                      <a:endParaRPr lang="zh-CN" altLang="en-US" sz="800" b="0" i="0" u="none" strike="noStrike" dirty="0">
                        <a:solidFill>
                          <a:srgbClr val="000000"/>
                        </a:solidFill>
                        <a:effectLst/>
                        <a:latin typeface="+mj-ea"/>
                        <a:ea typeface="+mj-ea"/>
                      </a:endParaRPr>
                    </a:p>
                  </a:txBody>
                  <a:tcPr marL="5403" marR="5403" marT="5403" marB="0" anchor="ctr">
                    <a:solidFill>
                      <a:srgbClr val="FFFF00"/>
                    </a:solidFill>
                  </a:tcPr>
                </a:tc>
                <a:tc>
                  <a:txBody>
                    <a:bodyPr/>
                    <a:lstStyle/>
                    <a:p>
                      <a:pPr algn="ctr"/>
                      <a:r>
                        <a:rPr lang="en-US" altLang="ja-JP" sz="800" dirty="0" smtClean="0">
                          <a:latin typeface="+mj-lt"/>
                        </a:rPr>
                        <a:t>371</a:t>
                      </a:r>
                      <a:endParaRPr lang="ja-JP" altLang="en-US" sz="800" dirty="0">
                        <a:latin typeface="+mj-lt"/>
                      </a:endParaRPr>
                    </a:p>
                  </a:txBody>
                  <a:tcPr marL="9525" marR="9525" marT="9525" marB="0" anchor="ctr">
                    <a:solidFill>
                      <a:srgbClr val="FFFF00"/>
                    </a:solidFill>
                  </a:tcPr>
                </a:tc>
                <a:tc>
                  <a:txBody>
                    <a:bodyPr/>
                    <a:lstStyle/>
                    <a:p>
                      <a:pPr algn="ctr" fontAlgn="ctr"/>
                      <a:r>
                        <a:rPr lang="en-US" altLang="ja-JP" sz="800" b="0" i="0" u="none" strike="noStrike" dirty="0">
                          <a:solidFill>
                            <a:srgbClr val="000000"/>
                          </a:solidFill>
                          <a:effectLst/>
                          <a:latin typeface="+mj-ea"/>
                          <a:ea typeface="+mj-ea"/>
                        </a:rPr>
                        <a:t>425</a:t>
                      </a:r>
                    </a:p>
                  </a:txBody>
                  <a:tcPr marL="9525" marR="9525" marT="9525" marB="0" anchor="ctr">
                    <a:solidFill>
                      <a:srgbClr val="FFFF00"/>
                    </a:solidFill>
                  </a:tcPr>
                </a:tc>
                <a:tc>
                  <a:txBody>
                    <a:bodyPr/>
                    <a:lstStyle/>
                    <a:p>
                      <a:pPr algn="ctr"/>
                      <a:r>
                        <a:rPr lang="en-US" altLang="ja-JP" sz="800" dirty="0" smtClean="0">
                          <a:latin typeface="+mj-lt"/>
                        </a:rPr>
                        <a:t>179(48%)</a:t>
                      </a:r>
                      <a:endParaRPr lang="ja-JP" altLang="en-US" sz="800" dirty="0">
                        <a:latin typeface="+mj-lt"/>
                      </a:endParaRPr>
                    </a:p>
                  </a:txBody>
                  <a:tcPr marL="9525" marR="9525" marT="9525" marB="0" anchor="ctr">
                    <a:solidFill>
                      <a:srgbClr val="FFFF00"/>
                    </a:solidFill>
                  </a:tcPr>
                </a:tc>
                <a:tc>
                  <a:txBody>
                    <a:bodyPr/>
                    <a:lstStyle/>
                    <a:p>
                      <a:pPr algn="ctr" fontAlgn="ctr"/>
                      <a:r>
                        <a:rPr lang="en-US" altLang="ja-JP" sz="800" b="0" i="0" u="none" strike="noStrike" dirty="0">
                          <a:solidFill>
                            <a:srgbClr val="000000"/>
                          </a:solidFill>
                          <a:effectLst/>
                          <a:latin typeface="+mj-ea"/>
                          <a:ea typeface="+mj-ea"/>
                        </a:rPr>
                        <a:t>228</a:t>
                      </a:r>
                    </a:p>
                  </a:txBody>
                  <a:tcPr marL="9525" marR="9525" marT="9525" marB="0" anchor="ctr">
                    <a:solidFill>
                      <a:srgbClr val="FFFF00"/>
                    </a:solidFill>
                  </a:tcPr>
                </a:tc>
              </a:tr>
              <a:tr h="100490">
                <a:tc>
                  <a:txBody>
                    <a:bodyPr/>
                    <a:lstStyle/>
                    <a:p>
                      <a:pPr algn="l" fontAlgn="ctr"/>
                      <a:r>
                        <a:rPr lang="ja-JP" altLang="en-US" sz="800" u="none" strike="noStrike" dirty="0">
                          <a:effectLst/>
                          <a:latin typeface="+mj-ea"/>
                          <a:ea typeface="+mj-ea"/>
                        </a:rPr>
                        <a:t>平均年齢</a:t>
                      </a:r>
                      <a:endParaRPr lang="ja-JP" altLang="en-US" sz="800" b="0" i="0" u="none" strike="noStrike" dirty="0">
                        <a:solidFill>
                          <a:srgbClr val="000000"/>
                        </a:solidFill>
                        <a:effectLst/>
                        <a:latin typeface="+mj-ea"/>
                        <a:ea typeface="+mj-ea"/>
                      </a:endParaRPr>
                    </a:p>
                  </a:txBody>
                  <a:tcPr marL="5403" marR="5403" marT="5403" marB="0" anchor="ctr"/>
                </a:tc>
                <a:tc>
                  <a:txBody>
                    <a:bodyPr/>
                    <a:lstStyle/>
                    <a:p>
                      <a:pPr algn="ctr"/>
                      <a:r>
                        <a:rPr lang="en-US" altLang="ja-JP" sz="800" dirty="0" smtClean="0">
                          <a:latin typeface="+mj-lt"/>
                        </a:rPr>
                        <a:t>74.6</a:t>
                      </a:r>
                      <a:endParaRPr lang="ja-JP" altLang="en-US" sz="800" dirty="0">
                        <a:latin typeface="+mj-lt"/>
                      </a:endParaRPr>
                    </a:p>
                  </a:txBody>
                  <a:tcPr marL="5403" marR="5403" marT="5403" marB="0" anchor="ctr"/>
                </a:tc>
                <a:tc>
                  <a:txBody>
                    <a:bodyPr/>
                    <a:lstStyle/>
                    <a:p>
                      <a:pPr algn="ctr"/>
                      <a:r>
                        <a:rPr lang="en-US" altLang="ja-JP" sz="800" dirty="0" smtClean="0">
                          <a:latin typeface="+mj-ea"/>
                          <a:ea typeface="+mj-ea"/>
                        </a:rPr>
                        <a:t>76.7</a:t>
                      </a:r>
                      <a:endParaRPr lang="ja-JP" altLang="en-US" sz="800" dirty="0">
                        <a:latin typeface="+mj-ea"/>
                        <a:ea typeface="+mj-ea"/>
                      </a:endParaRPr>
                    </a:p>
                  </a:txBody>
                  <a:tcPr marL="5403" marR="5403" marT="5403" marB="0" anchor="ctr"/>
                </a:tc>
                <a:tc>
                  <a:txBody>
                    <a:bodyPr/>
                    <a:lstStyle/>
                    <a:p>
                      <a:pPr algn="ctr"/>
                      <a:r>
                        <a:rPr lang="en-US" altLang="ja-JP" sz="800" dirty="0" smtClean="0">
                          <a:latin typeface="+mj-lt"/>
                        </a:rPr>
                        <a:t>74.5</a:t>
                      </a:r>
                      <a:endParaRPr lang="ja-JP" altLang="en-US" sz="800" dirty="0">
                        <a:latin typeface="+mj-lt"/>
                      </a:endParaRPr>
                    </a:p>
                  </a:txBody>
                  <a:tcPr marL="5403" marR="5403" marT="5403" marB="0" anchor="ctr"/>
                </a:tc>
                <a:tc>
                  <a:txBody>
                    <a:bodyPr/>
                    <a:lstStyle/>
                    <a:p>
                      <a:pPr algn="ctr"/>
                      <a:r>
                        <a:rPr lang="en-US" altLang="ja-JP" sz="800" dirty="0" smtClean="0">
                          <a:latin typeface="+mj-ea"/>
                          <a:ea typeface="+mj-ea"/>
                        </a:rPr>
                        <a:t>75.9</a:t>
                      </a:r>
                      <a:endParaRPr lang="ja-JP" altLang="en-US" sz="800" dirty="0">
                        <a:latin typeface="+mj-ea"/>
                        <a:ea typeface="+mj-ea"/>
                      </a:endParaRPr>
                    </a:p>
                  </a:txBody>
                  <a:tcPr marL="5403" marR="5403" marT="5403" marB="0" anchor="ctr"/>
                </a:tc>
              </a:tr>
              <a:tr h="100490">
                <a:tc>
                  <a:txBody>
                    <a:bodyPr/>
                    <a:lstStyle/>
                    <a:p>
                      <a:pPr algn="l" fontAlgn="ctr"/>
                      <a:r>
                        <a:rPr lang="ja-JP" altLang="en-US" sz="800" u="none" strike="noStrike" dirty="0">
                          <a:effectLst/>
                          <a:latin typeface="+mj-ea"/>
                          <a:ea typeface="+mj-ea"/>
                        </a:rPr>
                        <a:t>男性（人）</a:t>
                      </a:r>
                      <a:endParaRPr lang="ja-JP" altLang="en-US" sz="800" b="0" i="0" u="none" strike="noStrike" dirty="0">
                        <a:solidFill>
                          <a:srgbClr val="000000"/>
                        </a:solidFill>
                        <a:effectLst/>
                        <a:latin typeface="+mj-ea"/>
                        <a:ea typeface="+mj-ea"/>
                      </a:endParaRPr>
                    </a:p>
                  </a:txBody>
                  <a:tcPr marL="5403" marR="5403" marT="5403" marB="0" anchor="ctr"/>
                </a:tc>
                <a:tc>
                  <a:txBody>
                    <a:bodyPr/>
                    <a:lstStyle/>
                    <a:p>
                      <a:pPr algn="ctr" fontAlgn="ctr"/>
                      <a:r>
                        <a:rPr lang="en-US" altLang="ja-JP" sz="800" b="0" i="0" u="none" strike="noStrike" dirty="0" smtClean="0">
                          <a:solidFill>
                            <a:srgbClr val="000000"/>
                          </a:solidFill>
                          <a:effectLst/>
                          <a:latin typeface="+mj-lt"/>
                        </a:rPr>
                        <a:t>205</a:t>
                      </a:r>
                      <a:endParaRPr lang="en-US" altLang="ja-JP" sz="800" b="0" i="0" u="none" strike="noStrike" dirty="0">
                        <a:solidFill>
                          <a:srgbClr val="000000"/>
                        </a:solidFill>
                        <a:effectLst/>
                        <a:latin typeface="+mj-lt"/>
                      </a:endParaRPr>
                    </a:p>
                  </a:txBody>
                  <a:tcPr marL="9525" marR="9525" marT="9525" marB="0" anchor="ctr"/>
                </a:tc>
                <a:tc>
                  <a:txBody>
                    <a:bodyPr/>
                    <a:lstStyle/>
                    <a:p>
                      <a:pPr algn="ctr" fontAlgn="ctr"/>
                      <a:r>
                        <a:rPr lang="en-US" altLang="ja-JP" sz="800" b="0" i="0" u="none" strike="noStrike" dirty="0">
                          <a:solidFill>
                            <a:srgbClr val="000000"/>
                          </a:solidFill>
                          <a:effectLst/>
                          <a:latin typeface="+mj-ea"/>
                          <a:ea typeface="+mj-ea"/>
                        </a:rPr>
                        <a:t>215</a:t>
                      </a:r>
                    </a:p>
                  </a:txBody>
                  <a:tcPr marL="9525" marR="9525" marT="9525" marB="0" anchor="ctr"/>
                </a:tc>
                <a:tc>
                  <a:txBody>
                    <a:bodyPr/>
                    <a:lstStyle/>
                    <a:p>
                      <a:pPr algn="ctr" fontAlgn="ctr"/>
                      <a:r>
                        <a:rPr lang="en-US" altLang="ja-JP" sz="800" b="0" i="0" u="none" strike="noStrike" dirty="0">
                          <a:solidFill>
                            <a:srgbClr val="000000"/>
                          </a:solidFill>
                          <a:effectLst/>
                          <a:latin typeface="+mj-lt"/>
                        </a:rPr>
                        <a:t>93</a:t>
                      </a:r>
                    </a:p>
                  </a:txBody>
                  <a:tcPr marL="9525" marR="9525" marT="9525" marB="0" anchor="ctr"/>
                </a:tc>
                <a:tc>
                  <a:txBody>
                    <a:bodyPr/>
                    <a:lstStyle/>
                    <a:p>
                      <a:pPr algn="ctr" fontAlgn="ctr"/>
                      <a:r>
                        <a:rPr lang="en-US" altLang="ja-JP" sz="800" b="0" i="0" u="none" strike="noStrike" dirty="0">
                          <a:solidFill>
                            <a:srgbClr val="000000"/>
                          </a:solidFill>
                          <a:effectLst/>
                          <a:latin typeface="+mj-ea"/>
                          <a:ea typeface="+mj-ea"/>
                        </a:rPr>
                        <a:t>124</a:t>
                      </a:r>
                    </a:p>
                  </a:txBody>
                  <a:tcPr marL="9525" marR="9525" marT="9525" marB="0" anchor="ctr"/>
                </a:tc>
              </a:tr>
              <a:tr h="100490">
                <a:tc>
                  <a:txBody>
                    <a:bodyPr/>
                    <a:lstStyle/>
                    <a:p>
                      <a:pPr algn="l" fontAlgn="ctr"/>
                      <a:r>
                        <a:rPr lang="ja-JP" altLang="en-US" sz="800" u="none" strike="noStrike" dirty="0">
                          <a:effectLst/>
                          <a:latin typeface="+mj-ea"/>
                          <a:ea typeface="+mj-ea"/>
                        </a:rPr>
                        <a:t>脳梗塞（人）</a:t>
                      </a:r>
                      <a:endParaRPr lang="ja-JP" altLang="en-US" sz="800" b="0" i="0" u="none" strike="noStrike" dirty="0">
                        <a:solidFill>
                          <a:srgbClr val="000000"/>
                        </a:solidFill>
                        <a:effectLst/>
                        <a:latin typeface="+mj-ea"/>
                        <a:ea typeface="+mj-ea"/>
                      </a:endParaRPr>
                    </a:p>
                  </a:txBody>
                  <a:tcPr marL="5403" marR="5403" marT="5403" marB="0" anchor="ctr"/>
                </a:tc>
                <a:tc>
                  <a:txBody>
                    <a:bodyPr/>
                    <a:lstStyle/>
                    <a:p>
                      <a:pPr algn="ctr" fontAlgn="ctr"/>
                      <a:r>
                        <a:rPr lang="en-US" altLang="ja-JP" sz="800" b="0" i="0" u="none" strike="noStrike" dirty="0" smtClean="0">
                          <a:solidFill>
                            <a:srgbClr val="000000"/>
                          </a:solidFill>
                          <a:effectLst/>
                          <a:latin typeface="+mj-lt"/>
                        </a:rPr>
                        <a:t>214</a:t>
                      </a:r>
                      <a:endParaRPr lang="en-US" altLang="ja-JP" sz="800" b="0" i="0" u="none" strike="noStrike" dirty="0">
                        <a:solidFill>
                          <a:srgbClr val="000000"/>
                        </a:solidFill>
                        <a:effectLst/>
                        <a:latin typeface="+mj-lt"/>
                      </a:endParaRPr>
                    </a:p>
                  </a:txBody>
                  <a:tcPr marL="9525" marR="9525" marT="9525" marB="0" anchor="ctr"/>
                </a:tc>
                <a:tc>
                  <a:txBody>
                    <a:bodyPr/>
                    <a:lstStyle/>
                    <a:p>
                      <a:pPr algn="ctr" fontAlgn="ctr"/>
                      <a:r>
                        <a:rPr lang="en-US" altLang="ja-JP" sz="800" b="0" i="0" u="none" strike="noStrike" dirty="0">
                          <a:solidFill>
                            <a:srgbClr val="000000"/>
                          </a:solidFill>
                          <a:effectLst/>
                          <a:latin typeface="+mj-ea"/>
                          <a:ea typeface="+mj-ea"/>
                        </a:rPr>
                        <a:t>311</a:t>
                      </a:r>
                    </a:p>
                  </a:txBody>
                  <a:tcPr marL="9525" marR="9525" marT="9525" marB="0" anchor="ctr"/>
                </a:tc>
                <a:tc>
                  <a:txBody>
                    <a:bodyPr/>
                    <a:lstStyle/>
                    <a:p>
                      <a:pPr algn="ctr" fontAlgn="ctr"/>
                      <a:r>
                        <a:rPr lang="en-US" altLang="ja-JP" sz="800" b="0" i="0" u="none" strike="noStrike" dirty="0" smtClean="0">
                          <a:solidFill>
                            <a:srgbClr val="000000"/>
                          </a:solidFill>
                          <a:effectLst/>
                          <a:latin typeface="+mj-lt"/>
                        </a:rPr>
                        <a:t>100</a:t>
                      </a:r>
                      <a:endParaRPr lang="en-US" altLang="ja-JP" sz="800" b="0" i="0" u="none" strike="noStrike" dirty="0">
                        <a:solidFill>
                          <a:srgbClr val="000000"/>
                        </a:solidFill>
                        <a:effectLst/>
                        <a:latin typeface="+mj-lt"/>
                      </a:endParaRPr>
                    </a:p>
                  </a:txBody>
                  <a:tcPr marL="9525" marR="9525" marT="9525" marB="0" anchor="ctr"/>
                </a:tc>
                <a:tc>
                  <a:txBody>
                    <a:bodyPr/>
                    <a:lstStyle/>
                    <a:p>
                      <a:pPr algn="ctr" fontAlgn="ctr"/>
                      <a:r>
                        <a:rPr lang="en-US" altLang="ja-JP" sz="800" b="0" i="0" u="none" strike="noStrike" dirty="0">
                          <a:solidFill>
                            <a:srgbClr val="000000"/>
                          </a:solidFill>
                          <a:effectLst/>
                          <a:latin typeface="+mj-ea"/>
                          <a:ea typeface="+mj-ea"/>
                        </a:rPr>
                        <a:t>172</a:t>
                      </a:r>
                    </a:p>
                  </a:txBody>
                  <a:tcPr marL="9525" marR="9525" marT="9525" marB="0" anchor="ctr"/>
                </a:tc>
              </a:tr>
              <a:tr h="100490">
                <a:tc>
                  <a:txBody>
                    <a:bodyPr/>
                    <a:lstStyle/>
                    <a:p>
                      <a:pPr algn="l" fontAlgn="ctr"/>
                      <a:r>
                        <a:rPr lang="zh-CN" altLang="en-US" sz="800" u="none" strike="noStrike" dirty="0">
                          <a:effectLst/>
                          <a:latin typeface="+mj-ea"/>
                          <a:ea typeface="+mj-ea"/>
                        </a:rPr>
                        <a:t>脳内出血（人）</a:t>
                      </a:r>
                      <a:endParaRPr lang="zh-CN" altLang="en-US" sz="800" b="0" i="0" u="none" strike="noStrike" dirty="0">
                        <a:solidFill>
                          <a:srgbClr val="000000"/>
                        </a:solidFill>
                        <a:effectLst/>
                        <a:latin typeface="+mj-ea"/>
                        <a:ea typeface="+mj-ea"/>
                      </a:endParaRPr>
                    </a:p>
                  </a:txBody>
                  <a:tcPr marL="5403" marR="5403" marT="5403" marB="0" anchor="ctr"/>
                </a:tc>
                <a:tc>
                  <a:txBody>
                    <a:bodyPr/>
                    <a:lstStyle/>
                    <a:p>
                      <a:pPr algn="ctr" fontAlgn="ctr"/>
                      <a:r>
                        <a:rPr lang="en-US" altLang="ja-JP" sz="800" b="0" i="0" u="none" strike="noStrike" dirty="0" smtClean="0">
                          <a:solidFill>
                            <a:srgbClr val="000000"/>
                          </a:solidFill>
                          <a:effectLst/>
                          <a:latin typeface="+mj-lt"/>
                        </a:rPr>
                        <a:t>92</a:t>
                      </a:r>
                      <a:endParaRPr lang="en-US" altLang="ja-JP" sz="800" b="0" i="0" u="none" strike="noStrike" dirty="0">
                        <a:solidFill>
                          <a:srgbClr val="000000"/>
                        </a:solidFill>
                        <a:effectLst/>
                        <a:latin typeface="+mj-lt"/>
                      </a:endParaRPr>
                    </a:p>
                  </a:txBody>
                  <a:tcPr marL="9525" marR="9525" marT="9525" marB="0" anchor="ctr"/>
                </a:tc>
                <a:tc>
                  <a:txBody>
                    <a:bodyPr/>
                    <a:lstStyle/>
                    <a:p>
                      <a:pPr algn="ctr" fontAlgn="ctr"/>
                      <a:r>
                        <a:rPr lang="en-US" altLang="ja-JP" sz="800" b="0" i="0" u="none" strike="noStrike" dirty="0">
                          <a:solidFill>
                            <a:srgbClr val="000000"/>
                          </a:solidFill>
                          <a:effectLst/>
                          <a:latin typeface="+mj-ea"/>
                          <a:ea typeface="+mj-ea"/>
                        </a:rPr>
                        <a:t>82</a:t>
                      </a:r>
                    </a:p>
                  </a:txBody>
                  <a:tcPr marL="9525" marR="9525" marT="9525" marB="0" anchor="ctr"/>
                </a:tc>
                <a:tc>
                  <a:txBody>
                    <a:bodyPr/>
                    <a:lstStyle/>
                    <a:p>
                      <a:pPr algn="ctr" fontAlgn="ctr"/>
                      <a:r>
                        <a:rPr lang="en-US" altLang="ja-JP" sz="800" b="0" i="0" u="none" strike="noStrike" dirty="0" smtClean="0">
                          <a:solidFill>
                            <a:srgbClr val="000000"/>
                          </a:solidFill>
                          <a:effectLst/>
                          <a:latin typeface="+mj-lt"/>
                        </a:rPr>
                        <a:t>69</a:t>
                      </a:r>
                      <a:endParaRPr lang="en-US" altLang="ja-JP" sz="800" b="0" i="0" u="none" strike="noStrike" dirty="0">
                        <a:solidFill>
                          <a:srgbClr val="000000"/>
                        </a:solidFill>
                        <a:effectLst/>
                        <a:latin typeface="+mj-lt"/>
                      </a:endParaRPr>
                    </a:p>
                  </a:txBody>
                  <a:tcPr marL="9525" marR="9525" marT="9525" marB="0" anchor="ctr"/>
                </a:tc>
                <a:tc>
                  <a:txBody>
                    <a:bodyPr/>
                    <a:lstStyle/>
                    <a:p>
                      <a:pPr algn="ctr" fontAlgn="ctr"/>
                      <a:r>
                        <a:rPr lang="en-US" altLang="ja-JP" sz="800" b="0" i="0" u="none" strike="noStrike" dirty="0">
                          <a:solidFill>
                            <a:srgbClr val="000000"/>
                          </a:solidFill>
                          <a:effectLst/>
                          <a:latin typeface="+mj-ea"/>
                          <a:ea typeface="+mj-ea"/>
                        </a:rPr>
                        <a:t>46</a:t>
                      </a:r>
                    </a:p>
                  </a:txBody>
                  <a:tcPr marL="9525" marR="9525" marT="9525" marB="0" anchor="ctr"/>
                </a:tc>
              </a:tr>
              <a:tr h="100490">
                <a:tc>
                  <a:txBody>
                    <a:bodyPr/>
                    <a:lstStyle/>
                    <a:p>
                      <a:pPr algn="l" fontAlgn="ctr"/>
                      <a:r>
                        <a:rPr lang="ja-JP" altLang="en-US" sz="800" u="none" strike="noStrike" dirty="0">
                          <a:effectLst/>
                          <a:latin typeface="+mj-ea"/>
                          <a:ea typeface="+mj-ea"/>
                        </a:rPr>
                        <a:t>くも膜下出血（人）</a:t>
                      </a:r>
                      <a:endParaRPr lang="ja-JP" altLang="en-US" sz="800" b="0" i="0" u="none" strike="noStrike" dirty="0">
                        <a:solidFill>
                          <a:srgbClr val="000000"/>
                        </a:solidFill>
                        <a:effectLst/>
                        <a:latin typeface="+mj-ea"/>
                        <a:ea typeface="+mj-ea"/>
                      </a:endParaRPr>
                    </a:p>
                  </a:txBody>
                  <a:tcPr marL="5403" marR="5403" marT="5403" marB="0" anchor="ctr"/>
                </a:tc>
                <a:tc>
                  <a:txBody>
                    <a:bodyPr/>
                    <a:lstStyle/>
                    <a:p>
                      <a:pPr algn="ctr" fontAlgn="ctr"/>
                      <a:r>
                        <a:rPr lang="en-US" altLang="ja-JP" sz="800" b="0" i="0" u="none" strike="noStrike" dirty="0" smtClean="0">
                          <a:solidFill>
                            <a:srgbClr val="000000"/>
                          </a:solidFill>
                          <a:effectLst/>
                          <a:latin typeface="+mj-lt"/>
                        </a:rPr>
                        <a:t>28</a:t>
                      </a:r>
                      <a:endParaRPr lang="en-US" altLang="ja-JP" sz="800" b="0" i="0" u="none" strike="noStrike" dirty="0">
                        <a:solidFill>
                          <a:srgbClr val="000000"/>
                        </a:solidFill>
                        <a:effectLst/>
                        <a:latin typeface="+mj-lt"/>
                      </a:endParaRPr>
                    </a:p>
                  </a:txBody>
                  <a:tcPr marL="9525" marR="9525" marT="9525" marB="0" anchor="ctr"/>
                </a:tc>
                <a:tc>
                  <a:txBody>
                    <a:bodyPr/>
                    <a:lstStyle/>
                    <a:p>
                      <a:pPr algn="ctr" fontAlgn="ctr"/>
                      <a:r>
                        <a:rPr lang="en-US" altLang="ja-JP" sz="800" b="0" i="0" u="none" strike="noStrike" dirty="0">
                          <a:solidFill>
                            <a:srgbClr val="000000"/>
                          </a:solidFill>
                          <a:effectLst/>
                          <a:latin typeface="+mj-ea"/>
                          <a:ea typeface="+mj-ea"/>
                        </a:rPr>
                        <a:t>25</a:t>
                      </a:r>
                    </a:p>
                  </a:txBody>
                  <a:tcPr marL="9525" marR="9525" marT="9525" marB="0" anchor="ctr"/>
                </a:tc>
                <a:tc>
                  <a:txBody>
                    <a:bodyPr/>
                    <a:lstStyle/>
                    <a:p>
                      <a:pPr algn="ctr" fontAlgn="ctr"/>
                      <a:r>
                        <a:rPr lang="en-US" altLang="ja-JP" sz="800" b="0" i="0" u="none" strike="noStrike" dirty="0" smtClean="0">
                          <a:solidFill>
                            <a:srgbClr val="000000"/>
                          </a:solidFill>
                          <a:effectLst/>
                          <a:latin typeface="+mj-lt"/>
                        </a:rPr>
                        <a:t>18</a:t>
                      </a:r>
                      <a:endParaRPr lang="en-US" altLang="ja-JP" sz="800" b="0" i="0" u="none" strike="noStrike" dirty="0">
                        <a:solidFill>
                          <a:srgbClr val="000000"/>
                        </a:solidFill>
                        <a:effectLst/>
                        <a:latin typeface="+mj-lt"/>
                      </a:endParaRPr>
                    </a:p>
                  </a:txBody>
                  <a:tcPr marL="9525" marR="9525" marT="9525" marB="0" anchor="ctr"/>
                </a:tc>
                <a:tc>
                  <a:txBody>
                    <a:bodyPr/>
                    <a:lstStyle/>
                    <a:p>
                      <a:pPr algn="ctr" fontAlgn="ctr"/>
                      <a:r>
                        <a:rPr lang="en-US" altLang="ja-JP" sz="800" b="0" i="0" u="none" strike="noStrike" dirty="0">
                          <a:solidFill>
                            <a:srgbClr val="000000"/>
                          </a:solidFill>
                          <a:effectLst/>
                          <a:latin typeface="+mj-ea"/>
                          <a:ea typeface="+mj-ea"/>
                        </a:rPr>
                        <a:t>10</a:t>
                      </a:r>
                    </a:p>
                  </a:txBody>
                  <a:tcPr marL="9525" marR="9525" marT="9525" marB="0" anchor="ctr"/>
                </a:tc>
              </a:tr>
              <a:tr h="100490">
                <a:tc>
                  <a:txBody>
                    <a:bodyPr/>
                    <a:lstStyle/>
                    <a:p>
                      <a:pPr algn="l" fontAlgn="ctr"/>
                      <a:r>
                        <a:rPr lang="ja-JP" altLang="en-US" sz="800" u="none" strike="noStrike" dirty="0">
                          <a:effectLst/>
                          <a:latin typeface="+mj-ea"/>
                          <a:ea typeface="+mj-ea"/>
                        </a:rPr>
                        <a:t>一過性脳虚血発作（人）</a:t>
                      </a:r>
                      <a:endParaRPr lang="ja-JP" altLang="en-US" sz="800" b="0" i="0" u="none" strike="noStrike" dirty="0">
                        <a:solidFill>
                          <a:srgbClr val="000000"/>
                        </a:solidFill>
                        <a:effectLst/>
                        <a:latin typeface="+mj-ea"/>
                        <a:ea typeface="+mj-ea"/>
                      </a:endParaRPr>
                    </a:p>
                  </a:txBody>
                  <a:tcPr marL="5403" marR="5403" marT="5403" marB="0" anchor="ctr"/>
                </a:tc>
                <a:tc>
                  <a:txBody>
                    <a:bodyPr/>
                    <a:lstStyle/>
                    <a:p>
                      <a:pPr algn="ctr" fontAlgn="ctr"/>
                      <a:r>
                        <a:rPr lang="en-US" altLang="ja-JP" sz="800" b="0" i="0" u="none" strike="noStrike" dirty="0" smtClean="0">
                          <a:solidFill>
                            <a:srgbClr val="000000"/>
                          </a:solidFill>
                          <a:effectLst/>
                          <a:latin typeface="+mj-lt"/>
                        </a:rPr>
                        <a:t>11</a:t>
                      </a:r>
                      <a:endParaRPr lang="en-US" altLang="ja-JP" sz="800" b="0" i="0" u="none" strike="noStrike" dirty="0">
                        <a:solidFill>
                          <a:srgbClr val="000000"/>
                        </a:solidFill>
                        <a:effectLst/>
                        <a:latin typeface="+mj-lt"/>
                      </a:endParaRPr>
                    </a:p>
                  </a:txBody>
                  <a:tcPr marL="9525" marR="9525" marT="9525" marB="0" anchor="ctr"/>
                </a:tc>
                <a:tc>
                  <a:txBody>
                    <a:bodyPr/>
                    <a:lstStyle/>
                    <a:p>
                      <a:pPr algn="ctr" fontAlgn="ctr"/>
                      <a:r>
                        <a:rPr lang="en-US" altLang="ja-JP" sz="800" b="0" i="0" u="none" strike="noStrike" dirty="0">
                          <a:solidFill>
                            <a:srgbClr val="000000"/>
                          </a:solidFill>
                          <a:effectLst/>
                          <a:latin typeface="+mj-ea"/>
                          <a:ea typeface="+mj-ea"/>
                        </a:rPr>
                        <a:t>4</a:t>
                      </a:r>
                    </a:p>
                  </a:txBody>
                  <a:tcPr marL="9525" marR="9525" marT="9525" marB="0" anchor="ctr"/>
                </a:tc>
                <a:tc>
                  <a:txBody>
                    <a:bodyPr/>
                    <a:lstStyle/>
                    <a:p>
                      <a:pPr algn="ctr" fontAlgn="ctr"/>
                      <a:r>
                        <a:rPr lang="en-US" altLang="ja-JP" sz="800" b="0" i="0" u="none" strike="noStrike" dirty="0">
                          <a:solidFill>
                            <a:srgbClr val="000000"/>
                          </a:solidFill>
                          <a:effectLst/>
                          <a:latin typeface="+mj-lt"/>
                        </a:rPr>
                        <a:t>0</a:t>
                      </a:r>
                    </a:p>
                  </a:txBody>
                  <a:tcPr marL="9525" marR="9525" marT="9525" marB="0" anchor="ctr"/>
                </a:tc>
                <a:tc>
                  <a:txBody>
                    <a:bodyPr/>
                    <a:lstStyle/>
                    <a:p>
                      <a:pPr algn="ctr" fontAlgn="ctr"/>
                      <a:r>
                        <a:rPr lang="en-US" altLang="ja-JP" sz="800" b="0" i="0" u="none" strike="noStrike" dirty="0">
                          <a:solidFill>
                            <a:srgbClr val="000000"/>
                          </a:solidFill>
                          <a:effectLst/>
                          <a:latin typeface="+mj-ea"/>
                          <a:ea typeface="+mj-ea"/>
                        </a:rPr>
                        <a:t>0</a:t>
                      </a:r>
                    </a:p>
                  </a:txBody>
                  <a:tcPr marL="9525" marR="9525" marT="9525" marB="0" anchor="ctr"/>
                </a:tc>
              </a:tr>
              <a:tr h="100490">
                <a:tc>
                  <a:txBody>
                    <a:bodyPr/>
                    <a:lstStyle/>
                    <a:p>
                      <a:pPr algn="l" fontAlgn="ctr"/>
                      <a:r>
                        <a:rPr lang="zh-CN" altLang="en-US" sz="800" u="none" strike="noStrike" dirty="0">
                          <a:effectLst/>
                          <a:latin typeface="+mj-ea"/>
                          <a:ea typeface="+mj-ea"/>
                        </a:rPr>
                        <a:t>平均在院日数</a:t>
                      </a:r>
                      <a:endParaRPr lang="zh-CN" altLang="en-US" sz="800" b="0" i="0" u="none" strike="noStrike" dirty="0">
                        <a:solidFill>
                          <a:srgbClr val="000000"/>
                        </a:solidFill>
                        <a:effectLst/>
                        <a:latin typeface="+mj-ea"/>
                        <a:ea typeface="+mj-ea"/>
                      </a:endParaRPr>
                    </a:p>
                  </a:txBody>
                  <a:tcPr marL="5403" marR="5403" marT="5403" marB="0" anchor="ctr">
                    <a:solidFill>
                      <a:srgbClr val="FFFF00"/>
                    </a:solidFill>
                  </a:tcPr>
                </a:tc>
                <a:tc>
                  <a:txBody>
                    <a:bodyPr/>
                    <a:lstStyle/>
                    <a:p>
                      <a:pPr algn="ctr"/>
                      <a:r>
                        <a:rPr lang="en-US" altLang="ja-JP" sz="800" dirty="0" smtClean="0">
                          <a:latin typeface="+mj-lt"/>
                        </a:rPr>
                        <a:t>94.9</a:t>
                      </a:r>
                      <a:endParaRPr lang="ja-JP" altLang="en-US" sz="800" dirty="0">
                        <a:latin typeface="+mj-lt"/>
                      </a:endParaRPr>
                    </a:p>
                  </a:txBody>
                  <a:tcPr marL="5403" marR="5403" marT="5403" marB="0" anchor="ctr">
                    <a:solidFill>
                      <a:srgbClr val="FFFF00"/>
                    </a:solidFill>
                  </a:tcPr>
                </a:tc>
                <a:tc>
                  <a:txBody>
                    <a:bodyPr/>
                    <a:lstStyle/>
                    <a:p>
                      <a:pPr algn="ctr"/>
                      <a:r>
                        <a:rPr lang="en-US" altLang="ja-JP" sz="800" dirty="0" smtClean="0">
                          <a:latin typeface="+mj-ea"/>
                          <a:ea typeface="+mj-ea"/>
                        </a:rPr>
                        <a:t>93.5</a:t>
                      </a:r>
                      <a:endParaRPr lang="ja-JP" altLang="en-US" sz="800" dirty="0">
                        <a:latin typeface="+mj-ea"/>
                        <a:ea typeface="+mj-ea"/>
                      </a:endParaRPr>
                    </a:p>
                  </a:txBody>
                  <a:tcPr marL="5403" marR="5403" marT="5403" marB="0" anchor="ctr">
                    <a:solidFill>
                      <a:srgbClr val="FFFF00"/>
                    </a:solidFill>
                  </a:tcPr>
                </a:tc>
                <a:tc>
                  <a:txBody>
                    <a:bodyPr/>
                    <a:lstStyle/>
                    <a:p>
                      <a:pPr algn="ctr"/>
                      <a:r>
                        <a:rPr lang="en-US" altLang="ja-JP" sz="800" dirty="0" smtClean="0">
                          <a:latin typeface="+mj-lt"/>
                        </a:rPr>
                        <a:t>89.8</a:t>
                      </a:r>
                      <a:endParaRPr lang="ja-JP" altLang="en-US" sz="800" dirty="0">
                        <a:latin typeface="+mj-lt"/>
                      </a:endParaRPr>
                    </a:p>
                  </a:txBody>
                  <a:tcPr marL="5403" marR="5403" marT="5403" marB="0" anchor="ctr">
                    <a:solidFill>
                      <a:srgbClr val="FFFF00"/>
                    </a:solidFill>
                  </a:tcPr>
                </a:tc>
                <a:tc>
                  <a:txBody>
                    <a:bodyPr/>
                    <a:lstStyle/>
                    <a:p>
                      <a:pPr algn="ctr"/>
                      <a:r>
                        <a:rPr lang="en-US" altLang="ja-JP" sz="800" dirty="0" smtClean="0">
                          <a:latin typeface="+mj-ea"/>
                          <a:ea typeface="+mj-ea"/>
                        </a:rPr>
                        <a:t>86.6</a:t>
                      </a:r>
                      <a:endParaRPr lang="ja-JP" altLang="en-US" sz="800" dirty="0">
                        <a:latin typeface="+mj-ea"/>
                        <a:ea typeface="+mj-ea"/>
                      </a:endParaRPr>
                    </a:p>
                  </a:txBody>
                  <a:tcPr marL="5403" marR="5403" marT="5403" marB="0" anchor="ctr">
                    <a:solidFill>
                      <a:srgbClr val="FFFF00"/>
                    </a:solidFill>
                  </a:tcPr>
                </a:tc>
              </a:tr>
              <a:tr h="195578">
                <a:tc>
                  <a:txBody>
                    <a:bodyPr/>
                    <a:lstStyle/>
                    <a:p>
                      <a:pPr algn="l" fontAlgn="ctr"/>
                      <a:r>
                        <a:rPr lang="ja-JP" altLang="en-US" sz="800" u="none" strike="noStrike" dirty="0">
                          <a:effectLst/>
                          <a:latin typeface="+mj-ea"/>
                          <a:ea typeface="+mj-ea"/>
                        </a:rPr>
                        <a:t>脳卒中連携情報</a:t>
                      </a:r>
                      <a:r>
                        <a:rPr lang="ja-JP" altLang="en-US" sz="800" u="none" strike="noStrike" dirty="0" smtClean="0">
                          <a:effectLst/>
                          <a:latin typeface="+mj-ea"/>
                          <a:ea typeface="+mj-ea"/>
                        </a:rPr>
                        <a:t>提供書退院</a:t>
                      </a:r>
                      <a:r>
                        <a:rPr lang="ja-JP" altLang="en-US" sz="800" u="none" strike="noStrike" dirty="0">
                          <a:effectLst/>
                          <a:latin typeface="+mj-ea"/>
                          <a:ea typeface="+mj-ea"/>
                        </a:rPr>
                        <a:t>時平均</a:t>
                      </a:r>
                      <a:r>
                        <a:rPr lang="en-US" altLang="ja-JP" sz="800" u="none" strike="noStrike" dirty="0" err="1">
                          <a:effectLst/>
                          <a:latin typeface="+mj-ea"/>
                          <a:ea typeface="+mj-ea"/>
                        </a:rPr>
                        <a:t>mRS</a:t>
                      </a:r>
                      <a:endParaRPr lang="en-US" altLang="ja-JP" sz="800" b="0" i="0" u="none" strike="noStrike" dirty="0">
                        <a:solidFill>
                          <a:srgbClr val="000000"/>
                        </a:solidFill>
                        <a:effectLst/>
                        <a:latin typeface="+mj-ea"/>
                        <a:ea typeface="+mj-ea"/>
                      </a:endParaRPr>
                    </a:p>
                  </a:txBody>
                  <a:tcPr marL="5403" marR="5403" marT="5403" marB="0" anchor="ctr"/>
                </a:tc>
                <a:tc>
                  <a:txBody>
                    <a:bodyPr/>
                    <a:lstStyle/>
                    <a:p>
                      <a:pPr algn="ctr"/>
                      <a:endParaRPr lang="ja-JP" altLang="en-US" sz="800" dirty="0">
                        <a:latin typeface="+mj-lt"/>
                      </a:endParaRPr>
                    </a:p>
                  </a:txBody>
                  <a:tcPr marL="5403" marR="5403" marT="5403" marB="0" anchor="ctr"/>
                </a:tc>
                <a:tc>
                  <a:txBody>
                    <a:bodyPr/>
                    <a:lstStyle/>
                    <a:p>
                      <a:pPr algn="ctr"/>
                      <a:endParaRPr lang="ja-JP" altLang="en-US" sz="800" dirty="0">
                        <a:latin typeface="+mj-ea"/>
                        <a:ea typeface="+mj-ea"/>
                      </a:endParaRPr>
                    </a:p>
                  </a:txBody>
                  <a:tcPr marL="5403" marR="5403" marT="5403" marB="0" anchor="ctr"/>
                </a:tc>
                <a:tc>
                  <a:txBody>
                    <a:bodyPr/>
                    <a:lstStyle/>
                    <a:p>
                      <a:pPr algn="ctr"/>
                      <a:r>
                        <a:rPr lang="en-US" altLang="ja-JP" sz="800" dirty="0" smtClean="0">
                          <a:latin typeface="+mj-lt"/>
                        </a:rPr>
                        <a:t>2.8</a:t>
                      </a:r>
                      <a:endParaRPr lang="ja-JP" altLang="en-US" sz="800" dirty="0">
                        <a:latin typeface="+mj-lt"/>
                      </a:endParaRPr>
                    </a:p>
                  </a:txBody>
                  <a:tcPr marL="5403" marR="5403" marT="5403" marB="0" anchor="ctr"/>
                </a:tc>
                <a:tc>
                  <a:txBody>
                    <a:bodyPr/>
                    <a:lstStyle/>
                    <a:p>
                      <a:pPr algn="ctr"/>
                      <a:r>
                        <a:rPr lang="en-US" altLang="ja-JP" sz="800" dirty="0" smtClean="0">
                          <a:latin typeface="+mj-ea"/>
                          <a:ea typeface="+mj-ea"/>
                        </a:rPr>
                        <a:t>3.5</a:t>
                      </a:r>
                      <a:endParaRPr lang="ja-JP" altLang="en-US" sz="800" dirty="0">
                        <a:latin typeface="+mj-ea"/>
                        <a:ea typeface="+mj-ea"/>
                      </a:endParaRPr>
                    </a:p>
                  </a:txBody>
                  <a:tcPr marL="5403" marR="5403" marT="5403" marB="0" anchor="ctr"/>
                </a:tc>
              </a:tr>
              <a:tr h="100490">
                <a:tc>
                  <a:txBody>
                    <a:bodyPr/>
                    <a:lstStyle/>
                    <a:p>
                      <a:pPr algn="l" fontAlgn="ctr"/>
                      <a:r>
                        <a:rPr lang="ja-JP" altLang="en-US" sz="800" u="none" strike="noStrike" dirty="0">
                          <a:effectLst/>
                          <a:latin typeface="+mj-ea"/>
                          <a:ea typeface="+mj-ea"/>
                        </a:rPr>
                        <a:t>転帰：急性期病院・診療所へ転院数</a:t>
                      </a:r>
                      <a:endParaRPr lang="ja-JP" altLang="en-US" sz="800" b="0" i="0" u="none" strike="noStrike" dirty="0">
                        <a:solidFill>
                          <a:srgbClr val="000000"/>
                        </a:solidFill>
                        <a:effectLst/>
                        <a:latin typeface="+mj-ea"/>
                        <a:ea typeface="+mj-ea"/>
                      </a:endParaRPr>
                    </a:p>
                  </a:txBody>
                  <a:tcPr marL="5403" marR="5403" marT="5403" marB="0" anchor="ctr"/>
                </a:tc>
                <a:tc>
                  <a:txBody>
                    <a:bodyPr/>
                    <a:lstStyle/>
                    <a:p>
                      <a:pPr algn="ctr" fontAlgn="ctr"/>
                      <a:r>
                        <a:rPr lang="en-US" altLang="ja-JP" sz="800" b="0" i="0" u="none" strike="noStrike" dirty="0" smtClean="0">
                          <a:solidFill>
                            <a:srgbClr val="000000"/>
                          </a:solidFill>
                          <a:effectLst/>
                          <a:latin typeface="+mj-lt"/>
                        </a:rPr>
                        <a:t>32</a:t>
                      </a:r>
                      <a:endParaRPr lang="en-US" altLang="ja-JP" sz="800" b="0" i="0" u="none" strike="noStrike" dirty="0">
                        <a:solidFill>
                          <a:srgbClr val="000000"/>
                        </a:solidFill>
                        <a:effectLst/>
                        <a:latin typeface="+mj-lt"/>
                      </a:endParaRPr>
                    </a:p>
                  </a:txBody>
                  <a:tcPr marL="9525" marR="9525" marT="9525" marB="0" anchor="ctr"/>
                </a:tc>
                <a:tc>
                  <a:txBody>
                    <a:bodyPr/>
                    <a:lstStyle/>
                    <a:p>
                      <a:pPr algn="ctr" fontAlgn="ctr"/>
                      <a:r>
                        <a:rPr lang="en-US" altLang="ja-JP" sz="800" b="0" i="0" u="none" strike="noStrike" dirty="0">
                          <a:solidFill>
                            <a:srgbClr val="000000"/>
                          </a:solidFill>
                          <a:effectLst/>
                          <a:latin typeface="+mj-ea"/>
                          <a:ea typeface="+mj-ea"/>
                        </a:rPr>
                        <a:t>53</a:t>
                      </a:r>
                    </a:p>
                  </a:txBody>
                  <a:tcPr marL="9525" marR="9525" marT="9525" marB="0" anchor="ctr"/>
                </a:tc>
                <a:tc>
                  <a:txBody>
                    <a:bodyPr/>
                    <a:lstStyle/>
                    <a:p>
                      <a:pPr algn="ctr" fontAlgn="ctr"/>
                      <a:r>
                        <a:rPr lang="en-US" altLang="ja-JP" sz="800" b="0" i="0" u="none" strike="noStrike" dirty="0" smtClean="0">
                          <a:solidFill>
                            <a:srgbClr val="000000"/>
                          </a:solidFill>
                          <a:effectLst/>
                          <a:latin typeface="+mj-lt"/>
                        </a:rPr>
                        <a:t>22</a:t>
                      </a:r>
                      <a:endParaRPr lang="en-US" altLang="ja-JP" sz="800" b="0" i="0" u="none" strike="noStrike" dirty="0">
                        <a:solidFill>
                          <a:srgbClr val="000000"/>
                        </a:solidFill>
                        <a:effectLst/>
                        <a:latin typeface="+mj-lt"/>
                      </a:endParaRPr>
                    </a:p>
                  </a:txBody>
                  <a:tcPr marL="9525" marR="9525" marT="9525" marB="0" anchor="ctr"/>
                </a:tc>
                <a:tc>
                  <a:txBody>
                    <a:bodyPr/>
                    <a:lstStyle/>
                    <a:p>
                      <a:pPr algn="ctr" fontAlgn="ctr"/>
                      <a:r>
                        <a:rPr lang="en-US" altLang="ja-JP" sz="800" b="0" i="0" u="none" strike="noStrike" dirty="0">
                          <a:solidFill>
                            <a:srgbClr val="000000"/>
                          </a:solidFill>
                          <a:effectLst/>
                          <a:latin typeface="+mj-ea"/>
                          <a:ea typeface="+mj-ea"/>
                        </a:rPr>
                        <a:t>36</a:t>
                      </a:r>
                    </a:p>
                  </a:txBody>
                  <a:tcPr marL="9525" marR="9525" marT="9525" marB="0" anchor="ctr"/>
                </a:tc>
              </a:tr>
              <a:tr h="100490">
                <a:tc>
                  <a:txBody>
                    <a:bodyPr/>
                    <a:lstStyle/>
                    <a:p>
                      <a:pPr algn="l" fontAlgn="ctr"/>
                      <a:r>
                        <a:rPr lang="ja-JP" altLang="en-US" sz="800" u="none" strike="noStrike" dirty="0">
                          <a:effectLst/>
                          <a:latin typeface="+mj-ea"/>
                          <a:ea typeface="+mj-ea"/>
                        </a:rPr>
                        <a:t>転帰：回復期病院へ転院数</a:t>
                      </a:r>
                      <a:endParaRPr lang="ja-JP" altLang="en-US" sz="800" b="0" i="0" u="none" strike="noStrike" dirty="0">
                        <a:solidFill>
                          <a:srgbClr val="000000"/>
                        </a:solidFill>
                        <a:effectLst/>
                        <a:latin typeface="+mj-ea"/>
                        <a:ea typeface="+mj-ea"/>
                      </a:endParaRPr>
                    </a:p>
                  </a:txBody>
                  <a:tcPr marL="5403" marR="5403" marT="5403" marB="0" anchor="ctr"/>
                </a:tc>
                <a:tc>
                  <a:txBody>
                    <a:bodyPr/>
                    <a:lstStyle/>
                    <a:p>
                      <a:pPr algn="ctr" fontAlgn="ctr"/>
                      <a:r>
                        <a:rPr lang="en-US" altLang="ja-JP" sz="800" b="0" i="0" u="none" strike="noStrike" dirty="0" smtClean="0">
                          <a:solidFill>
                            <a:srgbClr val="000000"/>
                          </a:solidFill>
                          <a:effectLst/>
                          <a:latin typeface="+mj-lt"/>
                        </a:rPr>
                        <a:t>2</a:t>
                      </a:r>
                      <a:endParaRPr lang="en-US" altLang="ja-JP" sz="800" b="0" i="0" u="none" strike="noStrike" dirty="0">
                        <a:solidFill>
                          <a:srgbClr val="000000"/>
                        </a:solidFill>
                        <a:effectLst/>
                        <a:latin typeface="+mj-lt"/>
                      </a:endParaRPr>
                    </a:p>
                  </a:txBody>
                  <a:tcPr marL="9525" marR="9525" marT="9525" marB="0" anchor="ctr"/>
                </a:tc>
                <a:tc>
                  <a:txBody>
                    <a:bodyPr/>
                    <a:lstStyle/>
                    <a:p>
                      <a:pPr algn="ctr" fontAlgn="ctr"/>
                      <a:r>
                        <a:rPr lang="en-US" altLang="ja-JP" sz="800" b="0" i="0" u="none" strike="noStrike" dirty="0">
                          <a:solidFill>
                            <a:srgbClr val="000000"/>
                          </a:solidFill>
                          <a:effectLst/>
                          <a:latin typeface="+mj-ea"/>
                          <a:ea typeface="+mj-ea"/>
                        </a:rPr>
                        <a:t>6</a:t>
                      </a:r>
                    </a:p>
                  </a:txBody>
                  <a:tcPr marL="9525" marR="9525" marT="9525" marB="0" anchor="ctr"/>
                </a:tc>
                <a:tc>
                  <a:txBody>
                    <a:bodyPr/>
                    <a:lstStyle/>
                    <a:p>
                      <a:pPr algn="ctr" fontAlgn="ctr"/>
                      <a:r>
                        <a:rPr lang="en-US" altLang="ja-JP" sz="800" b="0" i="0" u="none" strike="noStrike" dirty="0">
                          <a:solidFill>
                            <a:srgbClr val="000000"/>
                          </a:solidFill>
                          <a:effectLst/>
                          <a:latin typeface="+mj-lt"/>
                        </a:rPr>
                        <a:t>0</a:t>
                      </a:r>
                    </a:p>
                  </a:txBody>
                  <a:tcPr marL="9525" marR="9525" marT="9525" marB="0" anchor="ctr"/>
                </a:tc>
                <a:tc>
                  <a:txBody>
                    <a:bodyPr/>
                    <a:lstStyle/>
                    <a:p>
                      <a:pPr algn="ctr" fontAlgn="ctr"/>
                      <a:r>
                        <a:rPr lang="en-US" altLang="ja-JP" sz="800" b="0" i="0" u="none" strike="noStrike" dirty="0">
                          <a:solidFill>
                            <a:srgbClr val="000000"/>
                          </a:solidFill>
                          <a:effectLst/>
                          <a:latin typeface="+mj-ea"/>
                          <a:ea typeface="+mj-ea"/>
                        </a:rPr>
                        <a:t>5</a:t>
                      </a:r>
                    </a:p>
                  </a:txBody>
                  <a:tcPr marL="9525" marR="9525" marT="9525" marB="0" anchor="ctr"/>
                </a:tc>
              </a:tr>
              <a:tr h="100490">
                <a:tc>
                  <a:txBody>
                    <a:bodyPr/>
                    <a:lstStyle/>
                    <a:p>
                      <a:pPr algn="l" fontAlgn="ctr"/>
                      <a:r>
                        <a:rPr lang="ja-JP" altLang="en-US" sz="800" u="none" strike="noStrike" dirty="0">
                          <a:effectLst/>
                          <a:latin typeface="+mj-ea"/>
                          <a:ea typeface="+mj-ea"/>
                        </a:rPr>
                        <a:t>転帰：維持期病院へ転院数</a:t>
                      </a:r>
                      <a:endParaRPr lang="ja-JP" altLang="en-US" sz="800" b="0" i="0" u="none" strike="noStrike" dirty="0">
                        <a:solidFill>
                          <a:srgbClr val="000000"/>
                        </a:solidFill>
                        <a:effectLst/>
                        <a:latin typeface="+mj-ea"/>
                        <a:ea typeface="+mj-ea"/>
                      </a:endParaRPr>
                    </a:p>
                  </a:txBody>
                  <a:tcPr marL="5403" marR="5403" marT="5403" marB="0" anchor="ctr"/>
                </a:tc>
                <a:tc>
                  <a:txBody>
                    <a:bodyPr/>
                    <a:lstStyle/>
                    <a:p>
                      <a:pPr algn="ctr" fontAlgn="ctr"/>
                      <a:r>
                        <a:rPr lang="en-US" altLang="ja-JP" sz="800" b="0" i="0" u="none" strike="noStrike" dirty="0" smtClean="0">
                          <a:solidFill>
                            <a:srgbClr val="000000"/>
                          </a:solidFill>
                          <a:effectLst/>
                          <a:latin typeface="+mj-lt"/>
                        </a:rPr>
                        <a:t>24</a:t>
                      </a:r>
                      <a:endParaRPr lang="en-US" altLang="ja-JP" sz="800" b="0" i="0" u="none" strike="noStrike" dirty="0">
                        <a:solidFill>
                          <a:srgbClr val="000000"/>
                        </a:solidFill>
                        <a:effectLst/>
                        <a:latin typeface="+mj-lt"/>
                      </a:endParaRPr>
                    </a:p>
                  </a:txBody>
                  <a:tcPr marL="9525" marR="9525" marT="9525" marB="0" anchor="ctr"/>
                </a:tc>
                <a:tc>
                  <a:txBody>
                    <a:bodyPr/>
                    <a:lstStyle/>
                    <a:p>
                      <a:pPr algn="ctr" fontAlgn="ctr"/>
                      <a:r>
                        <a:rPr lang="en-US" altLang="ja-JP" sz="800" b="0" i="0" u="none" strike="noStrike" dirty="0">
                          <a:solidFill>
                            <a:srgbClr val="000000"/>
                          </a:solidFill>
                          <a:effectLst/>
                          <a:latin typeface="+mj-ea"/>
                          <a:ea typeface="+mj-ea"/>
                        </a:rPr>
                        <a:t>32</a:t>
                      </a:r>
                    </a:p>
                  </a:txBody>
                  <a:tcPr marL="9525" marR="9525" marT="9525" marB="0" anchor="ctr"/>
                </a:tc>
                <a:tc>
                  <a:txBody>
                    <a:bodyPr/>
                    <a:lstStyle/>
                    <a:p>
                      <a:pPr algn="ctr" fontAlgn="ctr"/>
                      <a:r>
                        <a:rPr lang="en-US" altLang="ja-JP" sz="800" b="0" i="0" u="none" strike="noStrike" dirty="0" smtClean="0">
                          <a:solidFill>
                            <a:srgbClr val="000000"/>
                          </a:solidFill>
                          <a:effectLst/>
                          <a:latin typeface="+mj-lt"/>
                        </a:rPr>
                        <a:t>10</a:t>
                      </a:r>
                      <a:endParaRPr lang="en-US" altLang="ja-JP" sz="800" b="0" i="0" u="none" strike="noStrike" dirty="0">
                        <a:solidFill>
                          <a:srgbClr val="000000"/>
                        </a:solidFill>
                        <a:effectLst/>
                        <a:latin typeface="+mj-lt"/>
                      </a:endParaRPr>
                    </a:p>
                  </a:txBody>
                  <a:tcPr marL="9525" marR="9525" marT="9525" marB="0" anchor="ctr"/>
                </a:tc>
                <a:tc>
                  <a:txBody>
                    <a:bodyPr/>
                    <a:lstStyle/>
                    <a:p>
                      <a:pPr algn="ctr" fontAlgn="ctr"/>
                      <a:r>
                        <a:rPr lang="en-US" altLang="ja-JP" sz="800" b="0" i="0" u="none" strike="noStrike" dirty="0">
                          <a:solidFill>
                            <a:srgbClr val="000000"/>
                          </a:solidFill>
                          <a:effectLst/>
                          <a:latin typeface="+mj-ea"/>
                          <a:ea typeface="+mj-ea"/>
                        </a:rPr>
                        <a:t>17</a:t>
                      </a:r>
                    </a:p>
                  </a:txBody>
                  <a:tcPr marL="9525" marR="9525" marT="9525" marB="0" anchor="ctr"/>
                </a:tc>
              </a:tr>
              <a:tr h="100490">
                <a:tc>
                  <a:txBody>
                    <a:bodyPr/>
                    <a:lstStyle/>
                    <a:p>
                      <a:pPr algn="l" fontAlgn="ctr"/>
                      <a:r>
                        <a:rPr lang="ja-JP" altLang="en-US" sz="800" u="none" strike="noStrike">
                          <a:effectLst/>
                          <a:latin typeface="+mj-ea"/>
                          <a:ea typeface="+mj-ea"/>
                        </a:rPr>
                        <a:t>転帰：維持期診療所へ転所数</a:t>
                      </a:r>
                      <a:endParaRPr lang="ja-JP" altLang="en-US" sz="800" b="0" i="0" u="none" strike="noStrike">
                        <a:solidFill>
                          <a:srgbClr val="000000"/>
                        </a:solidFill>
                        <a:effectLst/>
                        <a:latin typeface="+mj-ea"/>
                        <a:ea typeface="+mj-ea"/>
                      </a:endParaRPr>
                    </a:p>
                  </a:txBody>
                  <a:tcPr marL="5403" marR="5403" marT="5403" marB="0" anchor="ctr"/>
                </a:tc>
                <a:tc>
                  <a:txBody>
                    <a:bodyPr/>
                    <a:lstStyle/>
                    <a:p>
                      <a:pPr algn="ctr" fontAlgn="ctr"/>
                      <a:r>
                        <a:rPr lang="en-US" altLang="ja-JP" sz="800" b="0" i="0" u="none" strike="noStrike">
                          <a:solidFill>
                            <a:srgbClr val="000000"/>
                          </a:solidFill>
                          <a:effectLst/>
                          <a:latin typeface="+mj-lt"/>
                        </a:rPr>
                        <a:t>4</a:t>
                      </a:r>
                    </a:p>
                  </a:txBody>
                  <a:tcPr marL="9525" marR="9525" marT="9525" marB="0" anchor="ctr"/>
                </a:tc>
                <a:tc>
                  <a:txBody>
                    <a:bodyPr/>
                    <a:lstStyle/>
                    <a:p>
                      <a:pPr algn="ctr" fontAlgn="ctr"/>
                      <a:r>
                        <a:rPr lang="en-US" altLang="ja-JP" sz="800" b="0" i="0" u="none" strike="noStrike" dirty="0">
                          <a:solidFill>
                            <a:srgbClr val="000000"/>
                          </a:solidFill>
                          <a:effectLst/>
                          <a:latin typeface="+mj-ea"/>
                          <a:ea typeface="+mj-ea"/>
                        </a:rPr>
                        <a:t>5</a:t>
                      </a:r>
                    </a:p>
                  </a:txBody>
                  <a:tcPr marL="9525" marR="9525" marT="9525" marB="0" anchor="ctr"/>
                </a:tc>
                <a:tc>
                  <a:txBody>
                    <a:bodyPr/>
                    <a:lstStyle/>
                    <a:p>
                      <a:pPr algn="ctr" fontAlgn="ctr"/>
                      <a:r>
                        <a:rPr lang="en-US" altLang="ja-JP" sz="800" b="0" i="0" u="none" strike="noStrike" dirty="0" smtClean="0">
                          <a:solidFill>
                            <a:srgbClr val="000000"/>
                          </a:solidFill>
                          <a:effectLst/>
                          <a:latin typeface="+mj-lt"/>
                        </a:rPr>
                        <a:t>1</a:t>
                      </a:r>
                      <a:endParaRPr lang="en-US" altLang="ja-JP" sz="800" b="0" i="0" u="none" strike="noStrike" dirty="0">
                        <a:solidFill>
                          <a:srgbClr val="000000"/>
                        </a:solidFill>
                        <a:effectLst/>
                        <a:latin typeface="+mj-lt"/>
                      </a:endParaRPr>
                    </a:p>
                  </a:txBody>
                  <a:tcPr marL="9525" marR="9525" marT="9525" marB="0" anchor="ctr"/>
                </a:tc>
                <a:tc>
                  <a:txBody>
                    <a:bodyPr/>
                    <a:lstStyle/>
                    <a:p>
                      <a:pPr algn="ctr" fontAlgn="ctr"/>
                      <a:r>
                        <a:rPr lang="en-US" altLang="ja-JP" sz="800" b="0" i="0" u="none" strike="noStrike" dirty="0">
                          <a:solidFill>
                            <a:srgbClr val="000000"/>
                          </a:solidFill>
                          <a:effectLst/>
                          <a:latin typeface="+mj-ea"/>
                          <a:ea typeface="+mj-ea"/>
                        </a:rPr>
                        <a:t>4</a:t>
                      </a:r>
                    </a:p>
                  </a:txBody>
                  <a:tcPr marL="9525" marR="9525" marT="9525" marB="0" anchor="ctr"/>
                </a:tc>
              </a:tr>
              <a:tr h="100490">
                <a:tc>
                  <a:txBody>
                    <a:bodyPr/>
                    <a:lstStyle/>
                    <a:p>
                      <a:pPr algn="l" fontAlgn="ctr"/>
                      <a:r>
                        <a:rPr lang="ja-JP" altLang="en-US" sz="800" u="none" strike="noStrike">
                          <a:effectLst/>
                          <a:latin typeface="+mj-ea"/>
                          <a:ea typeface="+mj-ea"/>
                        </a:rPr>
                        <a:t>転帰：維持期老健へ転所数</a:t>
                      </a:r>
                      <a:endParaRPr lang="ja-JP" altLang="en-US" sz="800" b="0" i="0" u="none" strike="noStrike">
                        <a:solidFill>
                          <a:srgbClr val="000000"/>
                        </a:solidFill>
                        <a:effectLst/>
                        <a:latin typeface="+mj-ea"/>
                        <a:ea typeface="+mj-ea"/>
                      </a:endParaRPr>
                    </a:p>
                  </a:txBody>
                  <a:tcPr marL="5403" marR="5403" marT="5403" marB="0" anchor="ctr"/>
                </a:tc>
                <a:tc>
                  <a:txBody>
                    <a:bodyPr/>
                    <a:lstStyle/>
                    <a:p>
                      <a:pPr algn="ctr" fontAlgn="ctr"/>
                      <a:r>
                        <a:rPr lang="en-US" altLang="ja-JP" sz="800" b="0" i="0" u="none" strike="noStrike" dirty="0" smtClean="0">
                          <a:solidFill>
                            <a:srgbClr val="000000"/>
                          </a:solidFill>
                          <a:effectLst/>
                          <a:latin typeface="+mj-lt"/>
                        </a:rPr>
                        <a:t>55</a:t>
                      </a:r>
                      <a:endParaRPr lang="en-US" altLang="ja-JP" sz="800" b="0" i="0" u="none" strike="noStrike" dirty="0">
                        <a:solidFill>
                          <a:srgbClr val="000000"/>
                        </a:solidFill>
                        <a:effectLst/>
                        <a:latin typeface="+mj-lt"/>
                      </a:endParaRPr>
                    </a:p>
                  </a:txBody>
                  <a:tcPr marL="9525" marR="9525" marT="9525" marB="0" anchor="ctr"/>
                </a:tc>
                <a:tc>
                  <a:txBody>
                    <a:bodyPr/>
                    <a:lstStyle/>
                    <a:p>
                      <a:pPr algn="ctr" fontAlgn="ctr"/>
                      <a:r>
                        <a:rPr lang="en-US" altLang="ja-JP" sz="800" b="0" i="0" u="none" strike="noStrike" dirty="0">
                          <a:solidFill>
                            <a:srgbClr val="000000"/>
                          </a:solidFill>
                          <a:effectLst/>
                          <a:latin typeface="+mj-ea"/>
                          <a:ea typeface="+mj-ea"/>
                        </a:rPr>
                        <a:t>49</a:t>
                      </a:r>
                    </a:p>
                  </a:txBody>
                  <a:tcPr marL="9525" marR="9525" marT="9525" marB="0" anchor="ctr"/>
                </a:tc>
                <a:tc>
                  <a:txBody>
                    <a:bodyPr/>
                    <a:lstStyle/>
                    <a:p>
                      <a:pPr algn="ctr" fontAlgn="ctr"/>
                      <a:r>
                        <a:rPr lang="en-US" altLang="ja-JP" sz="800" b="0" i="0" u="none" strike="noStrike" dirty="0" smtClean="0">
                          <a:solidFill>
                            <a:srgbClr val="000000"/>
                          </a:solidFill>
                          <a:effectLst/>
                          <a:latin typeface="+mj-lt"/>
                        </a:rPr>
                        <a:t>25</a:t>
                      </a:r>
                      <a:endParaRPr lang="en-US" altLang="ja-JP" sz="800" b="0" i="0" u="none" strike="noStrike" dirty="0">
                        <a:solidFill>
                          <a:srgbClr val="000000"/>
                        </a:solidFill>
                        <a:effectLst/>
                        <a:latin typeface="+mj-lt"/>
                      </a:endParaRPr>
                    </a:p>
                  </a:txBody>
                  <a:tcPr marL="9525" marR="9525" marT="9525" marB="0" anchor="ctr"/>
                </a:tc>
                <a:tc>
                  <a:txBody>
                    <a:bodyPr/>
                    <a:lstStyle/>
                    <a:p>
                      <a:pPr algn="ctr" fontAlgn="ctr"/>
                      <a:r>
                        <a:rPr lang="en-US" altLang="ja-JP" sz="800" b="0" i="0" u="none" strike="noStrike" dirty="0">
                          <a:solidFill>
                            <a:srgbClr val="000000"/>
                          </a:solidFill>
                          <a:effectLst/>
                          <a:latin typeface="+mj-ea"/>
                          <a:ea typeface="+mj-ea"/>
                        </a:rPr>
                        <a:t>19</a:t>
                      </a:r>
                    </a:p>
                  </a:txBody>
                  <a:tcPr marL="9525" marR="9525" marT="9525" marB="0" anchor="ctr"/>
                </a:tc>
              </a:tr>
              <a:tr h="100490">
                <a:tc>
                  <a:txBody>
                    <a:bodyPr/>
                    <a:lstStyle/>
                    <a:p>
                      <a:pPr algn="l" fontAlgn="ctr"/>
                      <a:r>
                        <a:rPr lang="ja-JP" altLang="en-US" sz="800" u="none" strike="noStrike" dirty="0">
                          <a:effectLst/>
                          <a:latin typeface="+mj-ea"/>
                          <a:ea typeface="+mj-ea"/>
                        </a:rPr>
                        <a:t>転帰：在宅復帰患者数</a:t>
                      </a:r>
                      <a:endParaRPr lang="ja-JP" altLang="en-US" sz="800" b="0" i="0" u="none" strike="noStrike" dirty="0">
                        <a:solidFill>
                          <a:srgbClr val="000000"/>
                        </a:solidFill>
                        <a:effectLst/>
                        <a:latin typeface="+mj-ea"/>
                        <a:ea typeface="+mj-ea"/>
                      </a:endParaRPr>
                    </a:p>
                  </a:txBody>
                  <a:tcPr marL="5403" marR="5403" marT="5403" marB="0" anchor="ctr">
                    <a:solidFill>
                      <a:srgbClr val="FFFF00"/>
                    </a:solidFill>
                  </a:tcPr>
                </a:tc>
                <a:tc>
                  <a:txBody>
                    <a:bodyPr/>
                    <a:lstStyle/>
                    <a:p>
                      <a:pPr algn="ctr" fontAlgn="ctr"/>
                      <a:r>
                        <a:rPr lang="en-US" altLang="ja-JP" sz="800" b="0" i="0" u="none" strike="noStrike" dirty="0" smtClean="0">
                          <a:solidFill>
                            <a:srgbClr val="000000"/>
                          </a:solidFill>
                          <a:effectLst/>
                          <a:latin typeface="+mj-lt"/>
                        </a:rPr>
                        <a:t>238(64%)</a:t>
                      </a:r>
                      <a:endParaRPr lang="en-US" altLang="ja-JP" sz="800" b="0" i="0" u="none" strike="noStrike" dirty="0">
                        <a:solidFill>
                          <a:srgbClr val="000000"/>
                        </a:solidFill>
                        <a:effectLst/>
                        <a:latin typeface="+mj-lt"/>
                      </a:endParaRPr>
                    </a:p>
                  </a:txBody>
                  <a:tcPr marL="9525" marR="9525" marT="9525" marB="0" anchor="ctr">
                    <a:solidFill>
                      <a:srgbClr val="FFFF00"/>
                    </a:solidFill>
                  </a:tcPr>
                </a:tc>
                <a:tc>
                  <a:txBody>
                    <a:bodyPr/>
                    <a:lstStyle/>
                    <a:p>
                      <a:pPr algn="ctr" fontAlgn="ctr"/>
                      <a:r>
                        <a:rPr lang="en-US" altLang="ja-JP" sz="800" b="0" i="0" u="none" strike="noStrike" dirty="0">
                          <a:solidFill>
                            <a:srgbClr val="000000"/>
                          </a:solidFill>
                          <a:effectLst/>
                          <a:latin typeface="+mj-ea"/>
                          <a:ea typeface="+mj-ea"/>
                        </a:rPr>
                        <a:t>258</a:t>
                      </a:r>
                    </a:p>
                  </a:txBody>
                  <a:tcPr marL="9525" marR="9525" marT="9525" marB="0" anchor="ctr">
                    <a:solidFill>
                      <a:srgbClr val="FFFF00"/>
                    </a:solidFill>
                  </a:tcPr>
                </a:tc>
                <a:tc>
                  <a:txBody>
                    <a:bodyPr/>
                    <a:lstStyle/>
                    <a:p>
                      <a:pPr algn="ctr" fontAlgn="ctr"/>
                      <a:r>
                        <a:rPr lang="en-US" altLang="ja-JP" sz="800" b="0" i="0" u="none" strike="noStrike" dirty="0" smtClean="0">
                          <a:solidFill>
                            <a:srgbClr val="000000"/>
                          </a:solidFill>
                          <a:effectLst/>
                          <a:latin typeface="+mj-lt"/>
                        </a:rPr>
                        <a:t>115(64%)</a:t>
                      </a:r>
                      <a:endParaRPr lang="en-US" altLang="ja-JP" sz="800" b="0" i="0" u="none" strike="noStrike" dirty="0">
                        <a:solidFill>
                          <a:srgbClr val="000000"/>
                        </a:solidFill>
                        <a:effectLst/>
                        <a:latin typeface="+mj-lt"/>
                      </a:endParaRPr>
                    </a:p>
                  </a:txBody>
                  <a:tcPr marL="9525" marR="9525" marT="9525" marB="0" anchor="ctr">
                    <a:solidFill>
                      <a:srgbClr val="FFFF00"/>
                    </a:solidFill>
                  </a:tcPr>
                </a:tc>
                <a:tc>
                  <a:txBody>
                    <a:bodyPr/>
                    <a:lstStyle/>
                    <a:p>
                      <a:pPr algn="ctr" fontAlgn="ctr"/>
                      <a:r>
                        <a:rPr lang="en-US" altLang="ja-JP" sz="800" b="0" i="0" u="none" strike="noStrike" dirty="0">
                          <a:solidFill>
                            <a:srgbClr val="000000"/>
                          </a:solidFill>
                          <a:effectLst/>
                          <a:latin typeface="+mj-ea"/>
                          <a:ea typeface="+mj-ea"/>
                        </a:rPr>
                        <a:t>143</a:t>
                      </a:r>
                    </a:p>
                  </a:txBody>
                  <a:tcPr marL="9525" marR="9525" marT="9525" marB="0" anchor="ctr">
                    <a:solidFill>
                      <a:srgbClr val="FFFF00"/>
                    </a:solidFill>
                  </a:tcPr>
                </a:tc>
              </a:tr>
              <a:tr h="102651">
                <a:tc>
                  <a:txBody>
                    <a:bodyPr/>
                    <a:lstStyle/>
                    <a:p>
                      <a:pPr algn="l" fontAlgn="ctr"/>
                      <a:r>
                        <a:rPr lang="zh-CN" altLang="en-US" sz="800" u="none" strike="noStrike" dirty="0">
                          <a:effectLst/>
                          <a:latin typeface="+mj-ea"/>
                          <a:ea typeface="+mj-ea"/>
                        </a:rPr>
                        <a:t>転帰：死亡数</a:t>
                      </a:r>
                      <a:endParaRPr lang="zh-CN" altLang="en-US" sz="800" b="0" i="0" u="none" strike="noStrike" dirty="0">
                        <a:solidFill>
                          <a:srgbClr val="000000"/>
                        </a:solidFill>
                        <a:effectLst/>
                        <a:latin typeface="+mj-ea"/>
                        <a:ea typeface="+mj-ea"/>
                      </a:endParaRPr>
                    </a:p>
                  </a:txBody>
                  <a:tcPr marL="5403" marR="5403" marT="5403" marB="0" anchor="ctr"/>
                </a:tc>
                <a:tc>
                  <a:txBody>
                    <a:bodyPr/>
                    <a:lstStyle/>
                    <a:p>
                      <a:pPr algn="ctr" fontAlgn="ctr"/>
                      <a:r>
                        <a:rPr lang="en-US" altLang="ja-JP" sz="800" b="0" i="0" u="none" strike="noStrike" dirty="0" smtClean="0">
                          <a:solidFill>
                            <a:srgbClr val="000000"/>
                          </a:solidFill>
                          <a:effectLst/>
                          <a:latin typeface="+mj-lt"/>
                        </a:rPr>
                        <a:t>16</a:t>
                      </a:r>
                      <a:endParaRPr lang="en-US" altLang="ja-JP" sz="800" b="0" i="0" u="none" strike="noStrike" dirty="0">
                        <a:solidFill>
                          <a:srgbClr val="000000"/>
                        </a:solidFill>
                        <a:effectLst/>
                        <a:latin typeface="+mj-lt"/>
                      </a:endParaRPr>
                    </a:p>
                  </a:txBody>
                  <a:tcPr marL="9525" marR="9525" marT="9525" marB="0" anchor="ctr"/>
                </a:tc>
                <a:tc>
                  <a:txBody>
                    <a:bodyPr/>
                    <a:lstStyle/>
                    <a:p>
                      <a:pPr algn="ctr" fontAlgn="ctr"/>
                      <a:r>
                        <a:rPr lang="en-US" altLang="ja-JP" sz="800" b="0" i="0" u="none" strike="noStrike" dirty="0">
                          <a:solidFill>
                            <a:srgbClr val="000000"/>
                          </a:solidFill>
                          <a:effectLst/>
                          <a:latin typeface="+mj-ea"/>
                          <a:ea typeface="+mj-ea"/>
                        </a:rPr>
                        <a:t>22</a:t>
                      </a:r>
                    </a:p>
                  </a:txBody>
                  <a:tcPr marL="9525" marR="9525" marT="9525" marB="0" anchor="ctr"/>
                </a:tc>
                <a:tc>
                  <a:txBody>
                    <a:bodyPr/>
                    <a:lstStyle/>
                    <a:p>
                      <a:pPr algn="ctr" fontAlgn="ctr"/>
                      <a:r>
                        <a:rPr lang="en-US" altLang="ja-JP" sz="800" b="0" i="0" u="none" strike="noStrike" dirty="0" smtClean="0">
                          <a:solidFill>
                            <a:srgbClr val="000000"/>
                          </a:solidFill>
                          <a:effectLst/>
                          <a:latin typeface="+mj-lt"/>
                        </a:rPr>
                        <a:t>6</a:t>
                      </a:r>
                      <a:endParaRPr lang="en-US" altLang="ja-JP" sz="800" b="0" i="0" u="none" strike="noStrike" dirty="0">
                        <a:solidFill>
                          <a:srgbClr val="000000"/>
                        </a:solidFill>
                        <a:effectLst/>
                        <a:latin typeface="+mj-lt"/>
                      </a:endParaRPr>
                    </a:p>
                  </a:txBody>
                  <a:tcPr marL="9525" marR="9525" marT="9525" marB="0" anchor="ctr"/>
                </a:tc>
                <a:tc>
                  <a:txBody>
                    <a:bodyPr/>
                    <a:lstStyle/>
                    <a:p>
                      <a:pPr algn="ctr" fontAlgn="ctr"/>
                      <a:r>
                        <a:rPr lang="en-US" altLang="ja-JP" sz="800" b="0" i="0" u="none" strike="noStrike" dirty="0">
                          <a:solidFill>
                            <a:srgbClr val="000000"/>
                          </a:solidFill>
                          <a:effectLst/>
                          <a:latin typeface="+mj-ea"/>
                          <a:ea typeface="+mj-ea"/>
                        </a:rPr>
                        <a:t>5</a:t>
                      </a:r>
                    </a:p>
                  </a:txBody>
                  <a:tcPr marL="9525" marR="9525" marT="9525" marB="0" anchor="ctr"/>
                </a:tc>
              </a:tr>
            </a:tbl>
          </a:graphicData>
        </a:graphic>
      </p:graphicFrame>
    </p:spTree>
    <p:extLst>
      <p:ext uri="{BB962C8B-B14F-4D97-AF65-F5344CB8AC3E}">
        <p14:creationId xmlns:p14="http://schemas.microsoft.com/office/powerpoint/2010/main" val="38467253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グラフ 9"/>
          <p:cNvGraphicFramePr>
            <a:graphicFrameLocks/>
          </p:cNvGraphicFramePr>
          <p:nvPr>
            <p:extLst>
              <p:ext uri="{D42A27DB-BD31-4B8C-83A1-F6EECF244321}">
                <p14:modId xmlns:p14="http://schemas.microsoft.com/office/powerpoint/2010/main" val="296839399"/>
              </p:ext>
            </p:extLst>
          </p:nvPr>
        </p:nvGraphicFramePr>
        <p:xfrm>
          <a:off x="557808" y="477788"/>
          <a:ext cx="4014192" cy="23797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グラフ 11"/>
          <p:cNvGraphicFramePr>
            <a:graphicFrameLocks/>
          </p:cNvGraphicFramePr>
          <p:nvPr>
            <p:extLst>
              <p:ext uri="{D42A27DB-BD31-4B8C-83A1-F6EECF244321}">
                <p14:modId xmlns:p14="http://schemas.microsoft.com/office/powerpoint/2010/main" val="92893663"/>
              </p:ext>
            </p:extLst>
          </p:nvPr>
        </p:nvGraphicFramePr>
        <p:xfrm>
          <a:off x="269776" y="434543"/>
          <a:ext cx="4014192" cy="2379712"/>
        </p:xfrm>
        <a:graphic>
          <a:graphicData uri="http://schemas.openxmlformats.org/drawingml/2006/chart">
            <c:chart xmlns:c="http://schemas.openxmlformats.org/drawingml/2006/chart" xmlns:r="http://schemas.openxmlformats.org/officeDocument/2006/relationships" r:id="rId3"/>
          </a:graphicData>
        </a:graphic>
      </p:graphicFrame>
      <p:sp>
        <p:nvSpPr>
          <p:cNvPr id="2" name="タイトル 1"/>
          <p:cNvSpPr>
            <a:spLocks noGrp="1"/>
          </p:cNvSpPr>
          <p:nvPr>
            <p:ph type="title"/>
          </p:nvPr>
        </p:nvSpPr>
        <p:spPr>
          <a:xfrm>
            <a:off x="504721" y="117748"/>
            <a:ext cx="3562557" cy="400606"/>
          </a:xfrm>
        </p:spPr>
        <p:txBody>
          <a:bodyPr anchor="ctr">
            <a:normAutofit/>
          </a:bodyPr>
          <a:lstStyle/>
          <a:p>
            <a:pPr algn="ctr"/>
            <a:r>
              <a:rPr kumimoji="1" lang="ja-JP" altLang="en-US" sz="1800" dirty="0" smtClean="0"/>
              <a:t>急性期病院の疾患内訳</a:t>
            </a:r>
            <a:endParaRPr kumimoji="1" lang="ja-JP" altLang="en-US" sz="1800" dirty="0"/>
          </a:p>
        </p:txBody>
      </p:sp>
      <p:sp>
        <p:nvSpPr>
          <p:cNvPr id="5" name="テキスト ボックス 4"/>
          <p:cNvSpPr txBox="1"/>
          <p:nvPr/>
        </p:nvSpPr>
        <p:spPr>
          <a:xfrm>
            <a:off x="2069976" y="1917947"/>
            <a:ext cx="1172116"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脳梗塞　</a:t>
            </a:r>
            <a:r>
              <a:rPr kumimoji="1" lang="en-US" altLang="ja-JP" sz="1200" b="1" dirty="0" smtClean="0">
                <a:effectLst>
                  <a:outerShdw blurRad="38100" dist="38100" dir="2700000" algn="tl">
                    <a:srgbClr val="000000">
                      <a:alpha val="43137"/>
                    </a:srgbClr>
                  </a:outerShdw>
                </a:effectLst>
              </a:rPr>
              <a:t>68</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6" name="テキスト ボックス 5"/>
          <p:cNvSpPr txBox="1"/>
          <p:nvPr/>
        </p:nvSpPr>
        <p:spPr>
          <a:xfrm>
            <a:off x="773832" y="1485900"/>
            <a:ext cx="1326004"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脳内出血　</a:t>
            </a:r>
            <a:r>
              <a:rPr lang="en-US" altLang="ja-JP" sz="1200" b="1" dirty="0" smtClean="0">
                <a:effectLst>
                  <a:outerShdw blurRad="38100" dist="38100" dir="2700000" algn="tl">
                    <a:srgbClr val="000000">
                      <a:alpha val="43137"/>
                    </a:srgbClr>
                  </a:outerShdw>
                </a:effectLst>
              </a:rPr>
              <a:t>18</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7" name="テキスト ボックス 6"/>
          <p:cNvSpPr txBox="1"/>
          <p:nvPr/>
        </p:nvSpPr>
        <p:spPr>
          <a:xfrm>
            <a:off x="927803" y="970810"/>
            <a:ext cx="1524776" cy="276999"/>
          </a:xfrm>
          <a:prstGeom prst="rect">
            <a:avLst/>
          </a:prstGeom>
          <a:noFill/>
        </p:spPr>
        <p:txBody>
          <a:bodyPr wrap="none" rtlCol="0">
            <a:spAutoFit/>
          </a:bodyPr>
          <a:lstStyle/>
          <a:p>
            <a:r>
              <a:rPr kumimoji="1" lang="ja-JP" altLang="en-US" sz="1200" b="1" dirty="0" smtClean="0">
                <a:effectLst>
                  <a:outerShdw blurRad="38100" dist="38100" dir="2700000" algn="tl">
                    <a:srgbClr val="000000">
                      <a:alpha val="43137"/>
                    </a:srgbClr>
                  </a:outerShdw>
                </a:effectLst>
              </a:rPr>
              <a:t>くも膜下出血　</a:t>
            </a:r>
            <a:r>
              <a:rPr lang="en-US" altLang="ja-JP" sz="1200" b="1" dirty="0">
                <a:effectLst>
                  <a:outerShdw blurRad="38100" dist="38100" dir="2700000" algn="tl">
                    <a:srgbClr val="000000">
                      <a:alpha val="43137"/>
                    </a:srgbClr>
                  </a:outerShdw>
                </a:effectLst>
              </a:rPr>
              <a:t>5</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8" name="テキスト ボックス 7"/>
          <p:cNvSpPr txBox="1"/>
          <p:nvPr/>
        </p:nvSpPr>
        <p:spPr>
          <a:xfrm>
            <a:off x="1997968" y="693811"/>
            <a:ext cx="909223" cy="276999"/>
          </a:xfrm>
          <a:prstGeom prst="rect">
            <a:avLst/>
          </a:prstGeom>
          <a:noFill/>
        </p:spPr>
        <p:txBody>
          <a:bodyPr wrap="none" rtlCol="0">
            <a:spAutoFit/>
          </a:bodyPr>
          <a:lstStyle/>
          <a:p>
            <a:r>
              <a:rPr kumimoji="1" lang="en-US" altLang="ja-JP" sz="1200" b="1" dirty="0" smtClean="0">
                <a:effectLst>
                  <a:outerShdw blurRad="38100" dist="38100" dir="2700000" algn="tl">
                    <a:srgbClr val="000000">
                      <a:alpha val="43137"/>
                    </a:srgbClr>
                  </a:outerShdw>
                </a:effectLst>
              </a:rPr>
              <a:t>TIA</a:t>
            </a:r>
            <a:r>
              <a:rPr kumimoji="1" lang="ja-JP" altLang="en-US" sz="1200" b="1" dirty="0" smtClean="0">
                <a:effectLst>
                  <a:outerShdw blurRad="38100" dist="38100" dir="2700000" algn="tl">
                    <a:srgbClr val="000000">
                      <a:alpha val="43137"/>
                    </a:srgbClr>
                  </a:outerShdw>
                </a:effectLst>
              </a:rPr>
              <a:t>　</a:t>
            </a:r>
            <a:r>
              <a:rPr kumimoji="1" lang="en-US" altLang="ja-JP" sz="1200" b="1" dirty="0" smtClean="0">
                <a:effectLst>
                  <a:outerShdw blurRad="38100" dist="38100" dir="2700000" algn="tl">
                    <a:srgbClr val="000000">
                      <a:alpha val="43137"/>
                    </a:srgbClr>
                  </a:outerShdw>
                </a:effectLst>
              </a:rPr>
              <a:t>8</a:t>
            </a:r>
            <a:r>
              <a:rPr kumimoji="1" lang="ja-JP" altLang="en-US" sz="1200" b="1" dirty="0" smtClean="0">
                <a:effectLst>
                  <a:outerShdw blurRad="38100" dist="38100" dir="2700000" algn="tl">
                    <a:srgbClr val="000000">
                      <a:alpha val="43137"/>
                    </a:srgbClr>
                  </a:outerShdw>
                </a:effectLst>
              </a:rPr>
              <a:t>％</a:t>
            </a:r>
            <a:endParaRPr kumimoji="1" lang="ja-JP" altLang="en-US" sz="1200" b="1" dirty="0">
              <a:effectLst>
                <a:outerShdw blurRad="38100" dist="38100" dir="2700000" algn="tl">
                  <a:srgbClr val="000000">
                    <a:alpha val="43137"/>
                  </a:srgbClr>
                </a:outerShdw>
              </a:effectLst>
            </a:endParaRPr>
          </a:p>
        </p:txBody>
      </p:sp>
      <p:sp>
        <p:nvSpPr>
          <p:cNvPr id="9" name="テキスト ボックス 8"/>
          <p:cNvSpPr txBox="1"/>
          <p:nvPr/>
        </p:nvSpPr>
        <p:spPr>
          <a:xfrm>
            <a:off x="3113407" y="602059"/>
            <a:ext cx="933269" cy="307777"/>
          </a:xfrm>
          <a:prstGeom prst="rect">
            <a:avLst/>
          </a:prstGeom>
          <a:noFill/>
        </p:spPr>
        <p:txBody>
          <a:bodyPr wrap="none" rtlCol="0">
            <a:spAutoFit/>
          </a:bodyPr>
          <a:lstStyle/>
          <a:p>
            <a:r>
              <a:rPr lang="en-US" altLang="ja-JP" sz="1400" dirty="0" smtClean="0"/>
              <a:t>N = </a:t>
            </a:r>
            <a:r>
              <a:rPr lang="en-US" altLang="ja-JP" sz="1400" dirty="0"/>
              <a:t>580</a:t>
            </a:r>
            <a:endParaRPr kumimoji="1" lang="ja-JP" altLang="en-US" sz="1400" dirty="0"/>
          </a:p>
        </p:txBody>
      </p:sp>
    </p:spTree>
    <p:extLst>
      <p:ext uri="{BB962C8B-B14F-4D97-AF65-F5344CB8AC3E}">
        <p14:creationId xmlns:p14="http://schemas.microsoft.com/office/powerpoint/2010/main" val="981966239"/>
      </p:ext>
    </p:extLst>
  </p:cSld>
  <p:clrMapOvr>
    <a:masterClrMapping/>
  </p:clrMapOvr>
  <p:timing>
    <p:tnLst>
      <p:par>
        <p:cTn id="1" dur="indefinite" restart="never" nodeType="tmRoot"/>
      </p:par>
    </p:tnLst>
  </p:timing>
</p:sld>
</file>

<file path=ppt/theme/theme1.xml><?xml version="1.0" encoding="utf-8"?>
<a:theme xmlns:a="http://schemas.openxmlformats.org/drawingml/2006/main" name="Winter">
  <a:themeElements>
    <a:clrScheme name="Winter">
      <a:dk1>
        <a:sysClr val="windowText" lastClr="000000"/>
      </a:dk1>
      <a:lt1>
        <a:sysClr val="window" lastClr="FFFFFF"/>
      </a:lt1>
      <a:dk2>
        <a:srgbClr val="1F7BB6"/>
      </a:dk2>
      <a:lt2>
        <a:srgbClr val="C5E1FE"/>
      </a:lt2>
      <a:accent1>
        <a:srgbClr val="B2BDC1"/>
      </a:accent1>
      <a:accent2>
        <a:srgbClr val="767D83"/>
      </a:accent2>
      <a:accent3>
        <a:srgbClr val="3E505C"/>
      </a:accent3>
      <a:accent4>
        <a:srgbClr val="386489"/>
      </a:accent4>
      <a:accent5>
        <a:srgbClr val="4C80AF"/>
      </a:accent5>
      <a:accent6>
        <a:srgbClr val="7DA7D1"/>
      </a:accent6>
      <a:hlink>
        <a:srgbClr val="408080"/>
      </a:hlink>
      <a:folHlink>
        <a:srgbClr val="5EAEAE"/>
      </a:folHlink>
    </a:clrScheme>
    <a:fontScheme name="Wint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Wint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90000"/>
                <a:hueMod val="100000"/>
                <a:satMod val="130000"/>
                <a:lumMod val="90000"/>
              </a:schemeClr>
            </a:gs>
            <a:gs pos="92000">
              <a:schemeClr val="phClr">
                <a:tint val="96000"/>
                <a:shade val="100000"/>
                <a:hueMod val="96000"/>
                <a:satMod val="140000"/>
                <a:lumMod val="128000"/>
              </a:schemeClr>
            </a:gs>
          </a:gsLst>
          <a:lin ang="5400000" scaled="1"/>
        </a:gradFill>
        <a:gradFill rotWithShape="1">
          <a:gsLst>
            <a:gs pos="0">
              <a:schemeClr val="phClr">
                <a:tint val="96000"/>
                <a:shade val="100000"/>
                <a:hueMod val="96000"/>
                <a:satMod val="140000"/>
                <a:lumMod val="128000"/>
              </a:schemeClr>
            </a:gs>
            <a:gs pos="83000">
              <a:schemeClr val="phClr">
                <a:shade val="85000"/>
                <a:hueMod val="100000"/>
                <a:satMod val="130000"/>
                <a:lumMod val="9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ECE4C4B-D504-4E6C-82B6-2C507FA54C6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冬</Template>
  <TotalTime>0</TotalTime>
  <Words>1147</Words>
  <Application>Microsoft Office PowerPoint</Application>
  <PresentationFormat>はがき 100x148 mm</PresentationFormat>
  <Paragraphs>504</Paragraphs>
  <Slides>20</Slides>
  <Notes>2</Notes>
  <HiddenSlides>0</HiddenSlides>
  <MMClips>0</MMClips>
  <ScaleCrop>false</ScaleCrop>
  <HeadingPairs>
    <vt:vector size="4" baseType="variant">
      <vt:variant>
        <vt:lpstr>テーマ</vt:lpstr>
      </vt:variant>
      <vt:variant>
        <vt:i4>1</vt:i4>
      </vt:variant>
      <vt:variant>
        <vt:lpstr>スライド タイトル</vt:lpstr>
      </vt:variant>
      <vt:variant>
        <vt:i4>20</vt:i4>
      </vt:variant>
    </vt:vector>
  </HeadingPairs>
  <TitlesOfParts>
    <vt:vector size="21" baseType="lpstr">
      <vt:lpstr>Winter</vt:lpstr>
      <vt:lpstr>もも脳ネット 脳卒中連携パス結果報告</vt:lpstr>
      <vt:lpstr>対象</vt:lpstr>
      <vt:lpstr>PowerPoint プレゼンテーション</vt:lpstr>
      <vt:lpstr>病院別在院日数の比較</vt:lpstr>
      <vt:lpstr>自宅復帰率とパス利用率：前々回</vt:lpstr>
      <vt:lpstr>自宅復帰率とパス利用率：前回</vt:lpstr>
      <vt:lpstr>自宅復帰率とパス利用率：今回</vt:lpstr>
      <vt:lpstr>回復期:18病院(昨年17病院)</vt:lpstr>
      <vt:lpstr>急性期病院の疾患内訳</vt:lpstr>
      <vt:lpstr>PowerPoint プレゼンテーション</vt:lpstr>
      <vt:lpstr>急性期パス利用患者の退院先</vt:lpstr>
      <vt:lpstr>回復期の疾患内訳</vt:lpstr>
      <vt:lpstr>回復期病院の転院先</vt:lpstr>
      <vt:lpstr>回復期病院パス利用者の転院先</vt:lpstr>
      <vt:lpstr>出席者と施設数の変遷</vt:lpstr>
      <vt:lpstr>急性期病院Data 平成21年4月～平成24年2月</vt:lpstr>
      <vt:lpstr>回復期リハ病院Data 平成21年4月～平成24年2月</vt:lpstr>
      <vt:lpstr>急性期病院Data：時期ごとの比較</vt:lpstr>
      <vt:lpstr>PowerPoint プレゼンテーション</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2011-10-22T07:53:22Z</dcterms:created>
  <dcterms:modified xsi:type="dcterms:W3CDTF">2013-01-11T06:08:28Z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TC102866399990</vt:lpwstr>
  </property>
</Properties>
</file>