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0" r:id="rId2"/>
  </p:sldMasterIdLst>
  <p:notesMasterIdLst>
    <p:notesMasterId r:id="rId16"/>
  </p:notesMasterIdLst>
  <p:sldIdLst>
    <p:sldId id="256" r:id="rId3"/>
    <p:sldId id="268" r:id="rId4"/>
    <p:sldId id="258" r:id="rId5"/>
    <p:sldId id="259" r:id="rId6"/>
    <p:sldId id="269" r:id="rId7"/>
    <p:sldId id="260" r:id="rId8"/>
    <p:sldId id="261" r:id="rId9"/>
    <p:sldId id="262" r:id="rId10"/>
    <p:sldId id="263" r:id="rId11"/>
    <p:sldId id="264" r:id="rId12"/>
    <p:sldId id="265" r:id="rId13"/>
    <p:sldId id="266" r:id="rId14"/>
    <p:sldId id="267" r:id="rId15"/>
  </p:sldIdLst>
  <p:sldSz cx="4572000" cy="2971800" type="hagakiCard"/>
  <p:notesSz cx="6794500" cy="9931400"/>
  <p:defaultTextStyle>
    <a:defPPr>
      <a:defRPr lang="ja-JP"/>
    </a:defPPr>
    <a:lvl1pPr marL="0" algn="l" defTabSz="430962" rtl="0" eaLnBrk="1" latinLnBrk="0" hangingPunct="1">
      <a:defRPr kumimoji="1" sz="800" kern="1200">
        <a:solidFill>
          <a:schemeClr val="tx1"/>
        </a:solidFill>
        <a:latin typeface="+mn-lt"/>
        <a:ea typeface="+mn-ea"/>
        <a:cs typeface="+mn-cs"/>
      </a:defRPr>
    </a:lvl1pPr>
    <a:lvl2pPr marL="215482" algn="l" defTabSz="430962" rtl="0" eaLnBrk="1" latinLnBrk="0" hangingPunct="1">
      <a:defRPr kumimoji="1" sz="800" kern="1200">
        <a:solidFill>
          <a:schemeClr val="tx1"/>
        </a:solidFill>
        <a:latin typeface="+mn-lt"/>
        <a:ea typeface="+mn-ea"/>
        <a:cs typeface="+mn-cs"/>
      </a:defRPr>
    </a:lvl2pPr>
    <a:lvl3pPr marL="430962" algn="l" defTabSz="430962" rtl="0" eaLnBrk="1" latinLnBrk="0" hangingPunct="1">
      <a:defRPr kumimoji="1" sz="800" kern="1200">
        <a:solidFill>
          <a:schemeClr val="tx1"/>
        </a:solidFill>
        <a:latin typeface="+mn-lt"/>
        <a:ea typeface="+mn-ea"/>
        <a:cs typeface="+mn-cs"/>
      </a:defRPr>
    </a:lvl3pPr>
    <a:lvl4pPr marL="646443" algn="l" defTabSz="430962" rtl="0" eaLnBrk="1" latinLnBrk="0" hangingPunct="1">
      <a:defRPr kumimoji="1" sz="800" kern="1200">
        <a:solidFill>
          <a:schemeClr val="tx1"/>
        </a:solidFill>
        <a:latin typeface="+mn-lt"/>
        <a:ea typeface="+mn-ea"/>
        <a:cs typeface="+mn-cs"/>
      </a:defRPr>
    </a:lvl4pPr>
    <a:lvl5pPr marL="861925" algn="l" defTabSz="430962" rtl="0" eaLnBrk="1" latinLnBrk="0" hangingPunct="1">
      <a:defRPr kumimoji="1" sz="800" kern="1200">
        <a:solidFill>
          <a:schemeClr val="tx1"/>
        </a:solidFill>
        <a:latin typeface="+mn-lt"/>
        <a:ea typeface="+mn-ea"/>
        <a:cs typeface="+mn-cs"/>
      </a:defRPr>
    </a:lvl5pPr>
    <a:lvl6pPr marL="1077406" algn="l" defTabSz="430962" rtl="0" eaLnBrk="1" latinLnBrk="0" hangingPunct="1">
      <a:defRPr kumimoji="1" sz="800" kern="1200">
        <a:solidFill>
          <a:schemeClr val="tx1"/>
        </a:solidFill>
        <a:latin typeface="+mn-lt"/>
        <a:ea typeface="+mn-ea"/>
        <a:cs typeface="+mn-cs"/>
      </a:defRPr>
    </a:lvl6pPr>
    <a:lvl7pPr marL="1292886" algn="l" defTabSz="430962" rtl="0" eaLnBrk="1" latinLnBrk="0" hangingPunct="1">
      <a:defRPr kumimoji="1" sz="800" kern="1200">
        <a:solidFill>
          <a:schemeClr val="tx1"/>
        </a:solidFill>
        <a:latin typeface="+mn-lt"/>
        <a:ea typeface="+mn-ea"/>
        <a:cs typeface="+mn-cs"/>
      </a:defRPr>
    </a:lvl7pPr>
    <a:lvl8pPr marL="1508369" algn="l" defTabSz="430962" rtl="0" eaLnBrk="1" latinLnBrk="0" hangingPunct="1">
      <a:defRPr kumimoji="1" sz="800" kern="1200">
        <a:solidFill>
          <a:schemeClr val="tx1"/>
        </a:solidFill>
        <a:latin typeface="+mn-lt"/>
        <a:ea typeface="+mn-ea"/>
        <a:cs typeface="+mn-cs"/>
      </a:defRPr>
    </a:lvl8pPr>
    <a:lvl9pPr marL="1723849" algn="l" defTabSz="430962" rtl="0" eaLnBrk="1" latinLnBrk="0" hangingPunct="1">
      <a:defRPr kumimoji="1" sz="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CC6600"/>
    <a:srgbClr val="996633"/>
    <a:srgbClr val="336600"/>
    <a:srgbClr val="FEC49C"/>
    <a:srgbClr val="CC99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28" autoAdjust="0"/>
  </p:normalViewPr>
  <p:slideViewPr>
    <p:cSldViewPr snapToObjects="1" showGuides="1">
      <p:cViewPr>
        <p:scale>
          <a:sx n="160" d="100"/>
          <a:sy n="160" d="100"/>
        </p:scale>
        <p:origin x="-1386" y="-276"/>
      </p:cViewPr>
      <p:guideLst>
        <p:guide orient="horz" pos="936"/>
        <p:guide pos="1440"/>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8" d="100"/>
          <a:sy n="78" d="100"/>
        </p:scale>
        <p:origin x="-3486"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4613;&#24615;&#26399;\&#24613;&#24615;&#26399;&#65288;H24.3-5).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4613;&#24615;&#26399;&#12395;&#12362;&#12369;&#12427;&#12497;&#12473;&#21033;&#29992;&#29575;&#12392;&#22312;&#38498;&#26085;&#25968;.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4613;&#24615;&#26399;\&#24613;&#24615;&#26399;&#65288;H24.3-5).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65288;&#24179;&#25104;24&#24180;&#65299;&#33075;&#21330;&#20013;&#12497;&#12473;&#22577;&#21578;&#65289;\&#24613;&#24615;&#26399;\H2310-H242&#24613;&#24615;&#26399;.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4613;&#24615;&#26399;\&#24613;&#24615;&#26399;&#65288;H24.3-5).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4613;&#24615;&#26399;\&#24613;&#24615;&#26399;&#65288;H24.3-5).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2238;&#24489;&#26399;\&#22238;&#24489;&#26399;.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2238;&#24489;&#26399;\&#22238;&#24489;&#26399;.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2238;&#24489;&#26399;\&#22238;&#24489;&#2639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Sheet3!$A$4</c:f>
              <c:strCache>
                <c:ptCount val="1"/>
                <c:pt idx="0">
                  <c:v>全入院</c:v>
                </c:pt>
              </c:strCache>
            </c:strRef>
          </c:tx>
          <c:spPr>
            <a:solidFill>
              <a:srgbClr val="00B0F0"/>
            </a:solidFill>
          </c:spPr>
          <c:invertIfNegative val="0"/>
          <c:cat>
            <c:strRef>
              <c:f>Sheet3!$B$3:$L$3</c:f>
              <c:strCache>
                <c:ptCount val="11"/>
                <c:pt idx="0">
                  <c:v>旭東</c:v>
                </c:pt>
                <c:pt idx="1">
                  <c:v>医療センター</c:v>
                </c:pt>
                <c:pt idx="2">
                  <c:v>市民</c:v>
                </c:pt>
                <c:pt idx="3">
                  <c:v>中央</c:v>
                </c:pt>
                <c:pt idx="4">
                  <c:v>済生会</c:v>
                </c:pt>
                <c:pt idx="5">
                  <c:v>東備CL</c:v>
                </c:pt>
                <c:pt idx="6">
                  <c:v>東部岡山</c:v>
                </c:pt>
                <c:pt idx="7">
                  <c:v>日赤</c:v>
                </c:pt>
                <c:pt idx="8">
                  <c:v>労災</c:v>
                </c:pt>
                <c:pt idx="9">
                  <c:v>岡大</c:v>
                </c:pt>
                <c:pt idx="10">
                  <c:v>川崎</c:v>
                </c:pt>
              </c:strCache>
            </c:strRef>
          </c:cat>
          <c:val>
            <c:numRef>
              <c:f>Sheet3!$B$4:$L$4</c:f>
              <c:numCache>
                <c:formatCode>General</c:formatCode>
                <c:ptCount val="11"/>
                <c:pt idx="0" formatCode="0.00_ ">
                  <c:v>26.065868263473053</c:v>
                </c:pt>
                <c:pt idx="1">
                  <c:v>18.5</c:v>
                </c:pt>
                <c:pt idx="2">
                  <c:v>26.8</c:v>
                </c:pt>
                <c:pt idx="3">
                  <c:v>29</c:v>
                </c:pt>
                <c:pt idx="4">
                  <c:v>23.2</c:v>
                </c:pt>
                <c:pt idx="5">
                  <c:v>19.04</c:v>
                </c:pt>
                <c:pt idx="6">
                  <c:v>19.899999999999999</c:v>
                </c:pt>
                <c:pt idx="7">
                  <c:v>30.4</c:v>
                </c:pt>
                <c:pt idx="8">
                  <c:v>45.3</c:v>
                </c:pt>
                <c:pt idx="9">
                  <c:v>16.600000000000001</c:v>
                </c:pt>
                <c:pt idx="10">
                  <c:v>35.6</c:v>
                </c:pt>
              </c:numCache>
            </c:numRef>
          </c:val>
        </c:ser>
        <c:ser>
          <c:idx val="1"/>
          <c:order val="1"/>
          <c:tx>
            <c:strRef>
              <c:f>Sheet3!$A$5</c:f>
              <c:strCache>
                <c:ptCount val="1"/>
                <c:pt idx="0">
                  <c:v>パス利用</c:v>
                </c:pt>
              </c:strCache>
            </c:strRef>
          </c:tx>
          <c:spPr>
            <a:solidFill>
              <a:srgbClr val="FF0000"/>
            </a:solidFill>
          </c:spPr>
          <c:invertIfNegative val="0"/>
          <c:cat>
            <c:strRef>
              <c:f>Sheet3!$B$3:$L$3</c:f>
              <c:strCache>
                <c:ptCount val="11"/>
                <c:pt idx="0">
                  <c:v>旭東</c:v>
                </c:pt>
                <c:pt idx="1">
                  <c:v>医療センター</c:v>
                </c:pt>
                <c:pt idx="2">
                  <c:v>市民</c:v>
                </c:pt>
                <c:pt idx="3">
                  <c:v>中央</c:v>
                </c:pt>
                <c:pt idx="4">
                  <c:v>済生会</c:v>
                </c:pt>
                <c:pt idx="5">
                  <c:v>東備CL</c:v>
                </c:pt>
                <c:pt idx="6">
                  <c:v>東部岡山</c:v>
                </c:pt>
                <c:pt idx="7">
                  <c:v>日赤</c:v>
                </c:pt>
                <c:pt idx="8">
                  <c:v>労災</c:v>
                </c:pt>
                <c:pt idx="9">
                  <c:v>岡大</c:v>
                </c:pt>
                <c:pt idx="10">
                  <c:v>川崎</c:v>
                </c:pt>
              </c:strCache>
            </c:strRef>
          </c:cat>
          <c:val>
            <c:numRef>
              <c:f>Sheet3!$B$5:$L$5</c:f>
              <c:numCache>
                <c:formatCode>0.00_ </c:formatCode>
                <c:ptCount val="11"/>
                <c:pt idx="0">
                  <c:v>44.745454545454542</c:v>
                </c:pt>
                <c:pt idx="1">
                  <c:v>34.299999999999997</c:v>
                </c:pt>
                <c:pt idx="2" formatCode="General">
                  <c:v>38.200000000000003</c:v>
                </c:pt>
                <c:pt idx="3" formatCode="General">
                  <c:v>30</c:v>
                </c:pt>
                <c:pt idx="4" formatCode="General">
                  <c:v>30.1</c:v>
                </c:pt>
                <c:pt idx="5" formatCode="General">
                  <c:v>29</c:v>
                </c:pt>
                <c:pt idx="6" formatCode="General">
                  <c:v>43.7</c:v>
                </c:pt>
                <c:pt idx="7" formatCode="General">
                  <c:v>36.4</c:v>
                </c:pt>
                <c:pt idx="8" formatCode="General">
                  <c:v>57.3</c:v>
                </c:pt>
                <c:pt idx="9" formatCode="General">
                  <c:v>26</c:v>
                </c:pt>
                <c:pt idx="10" formatCode="General">
                  <c:v>38</c:v>
                </c:pt>
              </c:numCache>
            </c:numRef>
          </c:val>
        </c:ser>
        <c:ser>
          <c:idx val="2"/>
          <c:order val="2"/>
          <c:tx>
            <c:strRef>
              <c:f>Sheet3!$A$6</c:f>
              <c:strCache>
                <c:ptCount val="1"/>
                <c:pt idx="0">
                  <c:v>パス/全</c:v>
                </c:pt>
              </c:strCache>
            </c:strRef>
          </c:tx>
          <c:spPr>
            <a:solidFill>
              <a:srgbClr val="FFFF00"/>
            </a:solidFill>
          </c:spPr>
          <c:invertIfNegative val="0"/>
          <c:cat>
            <c:strRef>
              <c:f>Sheet3!$B$3:$L$3</c:f>
              <c:strCache>
                <c:ptCount val="11"/>
                <c:pt idx="0">
                  <c:v>旭東</c:v>
                </c:pt>
                <c:pt idx="1">
                  <c:v>医療センター</c:v>
                </c:pt>
                <c:pt idx="2">
                  <c:v>市民</c:v>
                </c:pt>
                <c:pt idx="3">
                  <c:v>中央</c:v>
                </c:pt>
                <c:pt idx="4">
                  <c:v>済生会</c:v>
                </c:pt>
                <c:pt idx="5">
                  <c:v>東備CL</c:v>
                </c:pt>
                <c:pt idx="6">
                  <c:v>東部岡山</c:v>
                </c:pt>
                <c:pt idx="7">
                  <c:v>日赤</c:v>
                </c:pt>
                <c:pt idx="8">
                  <c:v>労災</c:v>
                </c:pt>
                <c:pt idx="9">
                  <c:v>岡大</c:v>
                </c:pt>
                <c:pt idx="10">
                  <c:v>川崎</c:v>
                </c:pt>
              </c:strCache>
            </c:strRef>
          </c:cat>
          <c:val>
            <c:numRef>
              <c:f>Sheet3!$B$6:$L$6</c:f>
              <c:numCache>
                <c:formatCode>General</c:formatCode>
                <c:ptCount val="11"/>
                <c:pt idx="0">
                  <c:v>32.934131736526943</c:v>
                </c:pt>
                <c:pt idx="1">
                  <c:v>23.188405797101449</c:v>
                </c:pt>
                <c:pt idx="2">
                  <c:v>32.710280373831772</c:v>
                </c:pt>
                <c:pt idx="3">
                  <c:v>16.981132075471699</c:v>
                </c:pt>
                <c:pt idx="4">
                  <c:v>38.181818181818187</c:v>
                </c:pt>
                <c:pt idx="5">
                  <c:v>9.8039215686274517</c:v>
                </c:pt>
                <c:pt idx="6">
                  <c:v>10.526315789473683</c:v>
                </c:pt>
                <c:pt idx="7">
                  <c:v>50.793650793650791</c:v>
                </c:pt>
                <c:pt idx="8">
                  <c:v>28.846153846153843</c:v>
                </c:pt>
                <c:pt idx="9">
                  <c:v>10</c:v>
                </c:pt>
                <c:pt idx="10">
                  <c:v>47.619047619047613</c:v>
                </c:pt>
              </c:numCache>
            </c:numRef>
          </c:val>
        </c:ser>
        <c:dLbls>
          <c:showLegendKey val="0"/>
          <c:showVal val="0"/>
          <c:showCatName val="0"/>
          <c:showSerName val="0"/>
          <c:showPercent val="0"/>
          <c:showBubbleSize val="0"/>
        </c:dLbls>
        <c:gapWidth val="150"/>
        <c:axId val="97019392"/>
        <c:axId val="97035008"/>
      </c:barChart>
      <c:catAx>
        <c:axId val="97019392"/>
        <c:scaling>
          <c:orientation val="minMax"/>
        </c:scaling>
        <c:delete val="0"/>
        <c:axPos val="b"/>
        <c:majorTickMark val="out"/>
        <c:minorTickMark val="none"/>
        <c:tickLblPos val="nextTo"/>
        <c:crossAx val="97035008"/>
        <c:crosses val="autoZero"/>
        <c:auto val="1"/>
        <c:lblAlgn val="ctr"/>
        <c:lblOffset val="100"/>
        <c:noMultiLvlLbl val="0"/>
      </c:catAx>
      <c:valAx>
        <c:axId val="97035008"/>
        <c:scaling>
          <c:orientation val="minMax"/>
          <c:max val="60"/>
        </c:scaling>
        <c:delete val="0"/>
        <c:axPos val="l"/>
        <c:majorGridlines/>
        <c:numFmt formatCode="0_ " sourceLinked="0"/>
        <c:majorTickMark val="out"/>
        <c:minorTickMark val="none"/>
        <c:tickLblPos val="nextTo"/>
        <c:crossAx val="970193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Sheet2!$A$12</c:f>
              <c:strCache>
                <c:ptCount val="1"/>
                <c:pt idx="0">
                  <c:v>全入院</c:v>
                </c:pt>
              </c:strCache>
            </c:strRef>
          </c:tx>
          <c:spPr>
            <a:solidFill>
              <a:srgbClr val="FFC00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Sheet2!$B$12:$K$12</c:f>
              <c:numCache>
                <c:formatCode>General</c:formatCode>
                <c:ptCount val="10"/>
                <c:pt idx="0">
                  <c:v>30.4</c:v>
                </c:pt>
                <c:pt idx="1">
                  <c:v>35.6</c:v>
                </c:pt>
                <c:pt idx="2">
                  <c:v>23.2</c:v>
                </c:pt>
                <c:pt idx="3">
                  <c:v>26.8</c:v>
                </c:pt>
                <c:pt idx="4">
                  <c:v>29</c:v>
                </c:pt>
                <c:pt idx="5">
                  <c:v>45.3</c:v>
                </c:pt>
                <c:pt idx="6">
                  <c:v>19.899999999999999</c:v>
                </c:pt>
                <c:pt idx="7">
                  <c:v>18.5</c:v>
                </c:pt>
                <c:pt idx="8">
                  <c:v>19.04</c:v>
                </c:pt>
                <c:pt idx="9">
                  <c:v>16.600000000000001</c:v>
                </c:pt>
              </c:numCache>
            </c:numRef>
          </c:val>
        </c:ser>
        <c:ser>
          <c:idx val="1"/>
          <c:order val="1"/>
          <c:tx>
            <c:strRef>
              <c:f>Sheet2!$A$13</c:f>
              <c:strCache>
                <c:ptCount val="1"/>
                <c:pt idx="0">
                  <c:v>パス利用</c:v>
                </c:pt>
              </c:strCache>
            </c:strRef>
          </c:tx>
          <c:spPr>
            <a:solidFill>
              <a:srgbClr val="FFFF0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Sheet2!$B$13:$K$13</c:f>
              <c:numCache>
                <c:formatCode>General</c:formatCode>
                <c:ptCount val="10"/>
                <c:pt idx="0">
                  <c:v>36.4</c:v>
                </c:pt>
                <c:pt idx="1">
                  <c:v>38</c:v>
                </c:pt>
                <c:pt idx="2">
                  <c:v>30.1</c:v>
                </c:pt>
                <c:pt idx="3">
                  <c:v>38.200000000000003</c:v>
                </c:pt>
                <c:pt idx="4">
                  <c:v>30</c:v>
                </c:pt>
                <c:pt idx="5">
                  <c:v>57.3</c:v>
                </c:pt>
                <c:pt idx="6">
                  <c:v>43.7</c:v>
                </c:pt>
                <c:pt idx="7" formatCode="0.00_ ">
                  <c:v>34.299999999999997</c:v>
                </c:pt>
                <c:pt idx="8">
                  <c:v>29</c:v>
                </c:pt>
                <c:pt idx="9">
                  <c:v>26</c:v>
                </c:pt>
              </c:numCache>
            </c:numRef>
          </c:val>
        </c:ser>
        <c:ser>
          <c:idx val="2"/>
          <c:order val="2"/>
          <c:tx>
            <c:strRef>
              <c:f>Sheet2!$A$14</c:f>
              <c:strCache>
                <c:ptCount val="1"/>
                <c:pt idx="0">
                  <c:v>パス/全</c:v>
                </c:pt>
              </c:strCache>
            </c:strRef>
          </c:tx>
          <c:spPr>
            <a:solidFill>
              <a:srgbClr val="00B0F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Sheet2!$B$14:$K$14</c:f>
              <c:numCache>
                <c:formatCode>General</c:formatCode>
                <c:ptCount val="10"/>
                <c:pt idx="0">
                  <c:v>50.793650793650791</c:v>
                </c:pt>
                <c:pt idx="1">
                  <c:v>47.619047619047613</c:v>
                </c:pt>
                <c:pt idx="2">
                  <c:v>38.181818181818187</c:v>
                </c:pt>
                <c:pt idx="3">
                  <c:v>32.710280373831772</c:v>
                </c:pt>
                <c:pt idx="4">
                  <c:v>16.981132075471699</c:v>
                </c:pt>
                <c:pt idx="5">
                  <c:v>28.846153846153843</c:v>
                </c:pt>
                <c:pt idx="6">
                  <c:v>10.526315789473683</c:v>
                </c:pt>
                <c:pt idx="7">
                  <c:v>23.188405797101449</c:v>
                </c:pt>
                <c:pt idx="8">
                  <c:v>9.8039215686274517</c:v>
                </c:pt>
                <c:pt idx="9">
                  <c:v>10</c:v>
                </c:pt>
              </c:numCache>
            </c:numRef>
          </c:val>
        </c:ser>
        <c:ser>
          <c:idx val="3"/>
          <c:order val="3"/>
          <c:tx>
            <c:strRef>
              <c:f>Sheet2!$A$15</c:f>
              <c:strCache>
                <c:ptCount val="1"/>
                <c:pt idx="0">
                  <c:v>自宅/全</c:v>
                </c:pt>
              </c:strCache>
            </c:strRef>
          </c:tx>
          <c:spPr>
            <a:solidFill>
              <a:srgbClr val="FF000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Sheet2!$B$15:$K$15</c:f>
              <c:numCache>
                <c:formatCode>General</c:formatCode>
                <c:ptCount val="10"/>
                <c:pt idx="0">
                  <c:v>17.399999999999999</c:v>
                </c:pt>
                <c:pt idx="1">
                  <c:v>42.8</c:v>
                </c:pt>
                <c:pt idx="2">
                  <c:v>43.6</c:v>
                </c:pt>
                <c:pt idx="3">
                  <c:v>47.6</c:v>
                </c:pt>
                <c:pt idx="4">
                  <c:v>50.9</c:v>
                </c:pt>
                <c:pt idx="5">
                  <c:v>51.9</c:v>
                </c:pt>
                <c:pt idx="6">
                  <c:v>52.6</c:v>
                </c:pt>
                <c:pt idx="7">
                  <c:v>59.4</c:v>
                </c:pt>
                <c:pt idx="8">
                  <c:v>78.400000000000006</c:v>
                </c:pt>
                <c:pt idx="9">
                  <c:v>80</c:v>
                </c:pt>
              </c:numCache>
            </c:numRef>
          </c:val>
        </c:ser>
        <c:dLbls>
          <c:showLegendKey val="0"/>
          <c:showVal val="0"/>
          <c:showCatName val="0"/>
          <c:showSerName val="0"/>
          <c:showPercent val="0"/>
          <c:showBubbleSize val="0"/>
        </c:dLbls>
        <c:gapWidth val="150"/>
        <c:axId val="104968576"/>
        <c:axId val="104970112"/>
      </c:barChart>
      <c:catAx>
        <c:axId val="104968576"/>
        <c:scaling>
          <c:orientation val="minMax"/>
        </c:scaling>
        <c:delete val="0"/>
        <c:axPos val="b"/>
        <c:majorTickMark val="out"/>
        <c:minorTickMark val="none"/>
        <c:tickLblPos val="nextTo"/>
        <c:crossAx val="104970112"/>
        <c:crosses val="autoZero"/>
        <c:auto val="1"/>
        <c:lblAlgn val="ctr"/>
        <c:lblOffset val="100"/>
        <c:noMultiLvlLbl val="0"/>
      </c:catAx>
      <c:valAx>
        <c:axId val="104970112"/>
        <c:scaling>
          <c:orientation val="minMax"/>
          <c:max val="80"/>
        </c:scaling>
        <c:delete val="0"/>
        <c:axPos val="l"/>
        <c:majorGridlines/>
        <c:numFmt formatCode="General" sourceLinked="1"/>
        <c:majorTickMark val="out"/>
        <c:minorTickMark val="none"/>
        <c:tickLblPos val="nextTo"/>
        <c:crossAx val="10496857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chemeClr val="accent6">
                  <a:lumMod val="75000"/>
                </a:schemeClr>
              </a:solidFill>
            </c:spPr>
          </c:dPt>
          <c:dPt>
            <c:idx val="3"/>
            <c:bubble3D val="0"/>
            <c:spPr>
              <a:solidFill>
                <a:srgbClr val="FFFF00"/>
              </a:solidFill>
            </c:spPr>
          </c:dPt>
          <c:cat>
            <c:strRef>
              <c:f>Sheet2!$A$7:$A$10</c:f>
              <c:strCache>
                <c:ptCount val="4"/>
                <c:pt idx="0">
                  <c:v>　脳梗塞（人）</c:v>
                </c:pt>
                <c:pt idx="1">
                  <c:v>　脳内出血（人）</c:v>
                </c:pt>
                <c:pt idx="2">
                  <c:v>　くも膜下出血（人）</c:v>
                </c:pt>
                <c:pt idx="3">
                  <c:v>　一過性脳虚血発作（人）</c:v>
                </c:pt>
              </c:strCache>
            </c:strRef>
          </c:cat>
          <c:val>
            <c:numRef>
              <c:f>Sheet2!$B$7:$B$10</c:f>
              <c:numCache>
                <c:formatCode>General</c:formatCode>
                <c:ptCount val="4"/>
                <c:pt idx="0">
                  <c:v>344</c:v>
                </c:pt>
                <c:pt idx="1">
                  <c:v>125</c:v>
                </c:pt>
                <c:pt idx="2">
                  <c:v>32</c:v>
                </c:pt>
                <c:pt idx="3">
                  <c:v>32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B0F0"/>
              </a:solidFill>
            </c:spPr>
          </c:dPt>
          <c:dPt>
            <c:idx val="1"/>
            <c:bubble3D val="0"/>
            <c:spPr>
              <a:solidFill>
                <a:srgbClr val="FF0000"/>
              </a:solidFill>
            </c:spPr>
          </c:dPt>
          <c:dPt>
            <c:idx val="2"/>
            <c:bubble3D val="0"/>
            <c:spPr>
              <a:solidFill>
                <a:srgbClr val="FFFF00"/>
              </a:solidFill>
            </c:spPr>
          </c:dPt>
          <c:dPt>
            <c:idx val="3"/>
            <c:bubble3D val="0"/>
            <c:spPr>
              <a:solidFill>
                <a:srgbClr val="00B050"/>
              </a:solidFill>
            </c:spPr>
          </c:dPt>
          <c:dPt>
            <c:idx val="4"/>
            <c:bubble3D val="0"/>
            <c:spPr>
              <a:solidFill>
                <a:srgbClr val="996633"/>
              </a:solidFill>
            </c:spPr>
          </c:dPt>
          <c:cat>
            <c:strRef>
              <c:f>Sheet2!$F$2:$F$6</c:f>
              <c:strCache>
                <c:ptCount val="5"/>
                <c:pt idx="0">
                  <c:v>転帰：在宅復帰患者数</c:v>
                </c:pt>
                <c:pt idx="1">
                  <c:v>転帰：回復期病院へ転院数</c:v>
                </c:pt>
                <c:pt idx="2">
                  <c:v>維持期</c:v>
                </c:pt>
                <c:pt idx="3">
                  <c:v>急性期</c:v>
                </c:pt>
                <c:pt idx="4">
                  <c:v>死亡</c:v>
                </c:pt>
              </c:strCache>
            </c:strRef>
          </c:cat>
          <c:val>
            <c:numRef>
              <c:f>Sheet2!$G$2:$G$6</c:f>
              <c:numCache>
                <c:formatCode>General</c:formatCode>
                <c:ptCount val="5"/>
                <c:pt idx="0">
                  <c:v>268</c:v>
                </c:pt>
                <c:pt idx="1">
                  <c:v>149</c:v>
                </c:pt>
                <c:pt idx="2">
                  <c:v>52</c:v>
                </c:pt>
                <c:pt idx="3">
                  <c:v>14</c:v>
                </c:pt>
                <c:pt idx="4">
                  <c:v>38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B0F0"/>
              </a:solidFill>
            </c:spPr>
          </c:dPt>
          <c:dPt>
            <c:idx val="1"/>
            <c:bubble3D val="0"/>
            <c:spPr>
              <a:solidFill>
                <a:srgbClr val="FF0000"/>
              </a:solidFill>
            </c:spPr>
          </c:dPt>
          <c:cat>
            <c:strRef>
              <c:f>Sheet2!$I$2:$I$3</c:f>
              <c:strCache>
                <c:ptCount val="2"/>
                <c:pt idx="0">
                  <c:v>転帰：回復期病院へ転院数</c:v>
                </c:pt>
                <c:pt idx="1">
                  <c:v>転帰：維持期病院へ転院数</c:v>
                </c:pt>
              </c:strCache>
            </c:strRef>
          </c:cat>
          <c:val>
            <c:numRef>
              <c:f>Sheet2!$J$2:$J$3</c:f>
              <c:numCache>
                <c:formatCode>General</c:formatCode>
                <c:ptCount val="2"/>
                <c:pt idx="0">
                  <c:v>178</c:v>
                </c:pt>
                <c:pt idx="1">
                  <c:v>23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7030A0"/>
              </a:solidFill>
            </c:spPr>
          </c:dPt>
          <c:dPt>
            <c:idx val="3"/>
            <c:bubble3D val="0"/>
            <c:spPr>
              <a:solidFill>
                <a:srgbClr val="FFFF00"/>
              </a:solidFill>
            </c:spPr>
          </c:dPt>
          <c:cat>
            <c:strRef>
              <c:f>Sheet1!$A$6:$A$9</c:f>
              <c:strCache>
                <c:ptCount val="4"/>
                <c:pt idx="0">
                  <c:v>脳梗塞（人）</c:v>
                </c:pt>
                <c:pt idx="1">
                  <c:v>脳内出血（人）</c:v>
                </c:pt>
                <c:pt idx="2">
                  <c:v>くも膜下出血（人）</c:v>
                </c:pt>
                <c:pt idx="3">
                  <c:v>一過性脳虚血発作（人）</c:v>
                </c:pt>
              </c:strCache>
            </c:strRef>
          </c:cat>
          <c:val>
            <c:numRef>
              <c:f>Sheet1!$B$6:$B$9</c:f>
              <c:numCache>
                <c:formatCode>General</c:formatCode>
                <c:ptCount val="4"/>
                <c:pt idx="0">
                  <c:v>205</c:v>
                </c:pt>
                <c:pt idx="1">
                  <c:v>83</c:v>
                </c:pt>
                <c:pt idx="2">
                  <c:v>27</c:v>
                </c:pt>
                <c:pt idx="3">
                  <c:v>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B0F0"/>
              </a:solidFill>
            </c:spPr>
          </c:dPt>
          <c:dPt>
            <c:idx val="1"/>
            <c:bubble3D val="0"/>
            <c:spPr>
              <a:solidFill>
                <a:srgbClr val="00B050"/>
              </a:solidFill>
            </c:spPr>
          </c:dPt>
          <c:cat>
            <c:strRef>
              <c:f>Sheet1!$E$3:$E$7</c:f>
              <c:strCache>
                <c:ptCount val="5"/>
                <c:pt idx="0">
                  <c:v>在宅</c:v>
                </c:pt>
                <c:pt idx="1">
                  <c:v>急性期</c:v>
                </c:pt>
                <c:pt idx="2">
                  <c:v>維持期</c:v>
                </c:pt>
                <c:pt idx="3">
                  <c:v>老健</c:v>
                </c:pt>
                <c:pt idx="4">
                  <c:v>死亡</c:v>
                </c:pt>
              </c:strCache>
            </c:strRef>
          </c:cat>
          <c:val>
            <c:numRef>
              <c:f>Sheet1!$F$3:$F$7</c:f>
              <c:numCache>
                <c:formatCode>General</c:formatCode>
                <c:ptCount val="5"/>
                <c:pt idx="0">
                  <c:v>207</c:v>
                </c:pt>
                <c:pt idx="1">
                  <c:v>24</c:v>
                </c:pt>
                <c:pt idx="2">
                  <c:v>27</c:v>
                </c:pt>
                <c:pt idx="3">
                  <c:v>45</c:v>
                </c:pt>
                <c:pt idx="4">
                  <c:v>16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B0F0"/>
              </a:solidFill>
            </c:spPr>
          </c:dPt>
          <c:dPt>
            <c:idx val="1"/>
            <c:bubble3D val="0"/>
            <c:spPr>
              <a:solidFill>
                <a:schemeClr val="accent2">
                  <a:lumMod val="50000"/>
                </a:schemeClr>
              </a:solidFill>
            </c:spPr>
          </c:dPt>
          <c:val>
            <c:numRef>
              <c:f>Sheet1!$G$3:$G$6</c:f>
              <c:numCache>
                <c:formatCode>General</c:formatCode>
                <c:ptCount val="4"/>
                <c:pt idx="0">
                  <c:v>105</c:v>
                </c:pt>
                <c:pt idx="1">
                  <c:v>17</c:v>
                </c:pt>
                <c:pt idx="2">
                  <c:v>12</c:v>
                </c:pt>
                <c:pt idx="3">
                  <c:v>18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7F8916CD-2D62-462D-AB12-0140C7D146E4}" type="datetimeFigureOut">
              <a:rPr kumimoji="1" lang="ja-JP" altLang="en-US" smtClean="0"/>
              <a:pPr/>
              <a:t>2012/6/27</a:t>
            </a:fld>
            <a:endParaRPr kumimoji="1" lang="ja-JP" altLang="en-US"/>
          </a:p>
        </p:txBody>
      </p:sp>
      <p:sp>
        <p:nvSpPr>
          <p:cNvPr id="4" name="スライド イメージ プレースホルダ 3"/>
          <p:cNvSpPr>
            <a:spLocks noGrp="1" noRot="1" noChangeAspect="1"/>
          </p:cNvSpPr>
          <p:nvPr>
            <p:ph type="sldImg" idx="2"/>
          </p:nvPr>
        </p:nvSpPr>
        <p:spPr>
          <a:xfrm>
            <a:off x="533400" y="744538"/>
            <a:ext cx="5727700"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01D78C3-8438-40D0-889B-97ADD4E7E8AA}" type="slidenum">
              <a:rPr kumimoji="1" lang="ja-JP" altLang="en-US" smtClean="0"/>
              <a:pPr/>
              <a:t>‹#›</a:t>
            </a:fld>
            <a:endParaRPr kumimoji="1" lang="ja-JP" altLang="en-US"/>
          </a:p>
        </p:txBody>
      </p:sp>
    </p:spTree>
    <p:extLst>
      <p:ext uri="{BB962C8B-B14F-4D97-AF65-F5344CB8AC3E}">
        <p14:creationId xmlns:p14="http://schemas.microsoft.com/office/powerpoint/2010/main" val="11430882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1D78C3-8438-40D0-889B-97ADD4E7E8AA}"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01D78C3-8438-40D0-889B-97ADD4E7E8AA}" type="slidenum">
              <a:rPr kumimoji="1" lang="ja-JP" altLang="en-US" smtClean="0"/>
              <a:pPr/>
              <a:t>13</a:t>
            </a:fld>
            <a:endParaRPr kumimoji="1" lang="ja-JP" altLang="en-US"/>
          </a:p>
        </p:txBody>
      </p:sp>
    </p:spTree>
    <p:extLst>
      <p:ext uri="{BB962C8B-B14F-4D97-AF65-F5344CB8AC3E}">
        <p14:creationId xmlns:p14="http://schemas.microsoft.com/office/powerpoint/2010/main" val="3718372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04721" y="1433187"/>
            <a:ext cx="3558590" cy="637011"/>
          </a:xfrm>
        </p:spPr>
        <p:txBody>
          <a:bodyPr anchor="b"/>
          <a:lstStyle>
            <a:lvl1pPr>
              <a:defRPr sz="1900"/>
            </a:lvl1pPr>
          </a:lstStyle>
          <a:p>
            <a:r>
              <a:rPr lang="ja-JP" altLang="en-US" smtClean="0"/>
              <a:t>マスター タイトルの書式設定</a:t>
            </a:r>
            <a:endParaRPr lang="en-US"/>
          </a:p>
        </p:txBody>
      </p:sp>
      <p:sp>
        <p:nvSpPr>
          <p:cNvPr id="3" name="Subtitle 2"/>
          <p:cNvSpPr>
            <a:spLocks noGrp="1"/>
          </p:cNvSpPr>
          <p:nvPr>
            <p:ph type="subTitle" idx="1"/>
          </p:nvPr>
        </p:nvSpPr>
        <p:spPr>
          <a:xfrm>
            <a:off x="504721" y="2070198"/>
            <a:ext cx="3558590" cy="373282"/>
          </a:xfrm>
        </p:spPr>
        <p:txBody>
          <a:bodyPr anchor="t">
            <a:normAutofit/>
          </a:bodyPr>
          <a:lstStyle>
            <a:lvl1pPr marL="0" indent="0" algn="l">
              <a:buNone/>
              <a:defRPr sz="900">
                <a:solidFill>
                  <a:schemeClr val="tx1">
                    <a:lumMod val="75000"/>
                    <a:lumOff val="25000"/>
                  </a:schemeClr>
                </a:solidFill>
              </a:defRPr>
            </a:lvl1pPr>
            <a:lvl2pPr marL="215524" indent="0" algn="ctr">
              <a:buNone/>
              <a:defRPr>
                <a:solidFill>
                  <a:schemeClr val="tx1">
                    <a:tint val="75000"/>
                  </a:schemeClr>
                </a:solidFill>
              </a:defRPr>
            </a:lvl2pPr>
            <a:lvl3pPr marL="431048" indent="0" algn="ctr">
              <a:buNone/>
              <a:defRPr>
                <a:solidFill>
                  <a:schemeClr val="tx1">
                    <a:tint val="75000"/>
                  </a:schemeClr>
                </a:solidFill>
              </a:defRPr>
            </a:lvl3pPr>
            <a:lvl4pPr marL="646572" indent="0" algn="ctr">
              <a:buNone/>
              <a:defRPr>
                <a:solidFill>
                  <a:schemeClr val="tx1">
                    <a:tint val="75000"/>
                  </a:schemeClr>
                </a:solidFill>
              </a:defRPr>
            </a:lvl4pPr>
            <a:lvl5pPr marL="862096" indent="0" algn="ctr">
              <a:buNone/>
              <a:defRPr>
                <a:solidFill>
                  <a:schemeClr val="tx1">
                    <a:tint val="75000"/>
                  </a:schemeClr>
                </a:solidFill>
              </a:defRPr>
            </a:lvl5pPr>
            <a:lvl6pPr marL="1077620" indent="0" algn="ctr">
              <a:buNone/>
              <a:defRPr>
                <a:solidFill>
                  <a:schemeClr val="tx1">
                    <a:tint val="75000"/>
                  </a:schemeClr>
                </a:solidFill>
              </a:defRPr>
            </a:lvl6pPr>
            <a:lvl7pPr marL="1293144" indent="0" algn="ctr">
              <a:buNone/>
              <a:defRPr>
                <a:solidFill>
                  <a:schemeClr val="tx1">
                    <a:tint val="75000"/>
                  </a:schemeClr>
                </a:solidFill>
              </a:defRPr>
            </a:lvl7pPr>
            <a:lvl8pPr marL="1508669" indent="0" algn="ctr">
              <a:buNone/>
              <a:defRPr>
                <a:solidFill>
                  <a:schemeClr val="tx1">
                    <a:tint val="75000"/>
                  </a:schemeClr>
                </a:solidFill>
              </a:defRPr>
            </a:lvl8pPr>
            <a:lvl9pPr marL="1724193" indent="0" algn="ctr">
              <a:buNone/>
              <a:defRPr>
                <a:solidFill>
                  <a:schemeClr val="tx1">
                    <a:tint val="75000"/>
                  </a:schemeClr>
                </a:solidFill>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504722" y="783190"/>
            <a:ext cx="3561540" cy="17556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29781" y="292814"/>
            <a:ext cx="736481" cy="224697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504721" y="292814"/>
            <a:ext cx="2733779" cy="22469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4722" y="1433718"/>
            <a:ext cx="3558589" cy="636480"/>
          </a:xfrm>
        </p:spPr>
        <p:txBody>
          <a:bodyPr anchor="b"/>
          <a:lstStyle>
            <a:lvl1pPr algn="r">
              <a:defRPr sz="1500" b="0" cap="none"/>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504722" y="2070198"/>
            <a:ext cx="3558589" cy="372840"/>
          </a:xfrm>
        </p:spPr>
        <p:txBody>
          <a:bodyPr anchor="t">
            <a:normAutofit/>
          </a:bodyPr>
          <a:lstStyle>
            <a:lvl1pPr marL="0" indent="0" algn="r">
              <a:buNone/>
              <a:defRPr sz="800">
                <a:solidFill>
                  <a:schemeClr val="tx1">
                    <a:lumMod val="75000"/>
                    <a:lumOff val="25000"/>
                  </a:schemeClr>
                </a:solidFill>
              </a:defRPr>
            </a:lvl1pPr>
            <a:lvl2pPr marL="215524" indent="0">
              <a:buNone/>
              <a:defRPr sz="800">
                <a:solidFill>
                  <a:schemeClr val="tx1">
                    <a:tint val="75000"/>
                  </a:schemeClr>
                </a:solidFill>
              </a:defRPr>
            </a:lvl2pPr>
            <a:lvl3pPr marL="431048" indent="0">
              <a:buNone/>
              <a:defRPr sz="800">
                <a:solidFill>
                  <a:schemeClr val="tx1">
                    <a:tint val="75000"/>
                  </a:schemeClr>
                </a:solidFill>
              </a:defRPr>
            </a:lvl3pPr>
            <a:lvl4pPr marL="646572" indent="0">
              <a:buNone/>
              <a:defRPr sz="700">
                <a:solidFill>
                  <a:schemeClr val="tx1">
                    <a:tint val="75000"/>
                  </a:schemeClr>
                </a:solidFill>
              </a:defRPr>
            </a:lvl4pPr>
            <a:lvl5pPr marL="862096" indent="0">
              <a:buNone/>
              <a:defRPr sz="700">
                <a:solidFill>
                  <a:schemeClr val="tx1">
                    <a:tint val="75000"/>
                  </a:schemeClr>
                </a:solidFill>
              </a:defRPr>
            </a:lvl5pPr>
            <a:lvl6pPr marL="1077620" indent="0">
              <a:buNone/>
              <a:defRPr sz="700">
                <a:solidFill>
                  <a:schemeClr val="tx1">
                    <a:tint val="75000"/>
                  </a:schemeClr>
                </a:solidFill>
              </a:defRPr>
            </a:lvl6pPr>
            <a:lvl7pPr marL="1293144" indent="0">
              <a:buNone/>
              <a:defRPr sz="700">
                <a:solidFill>
                  <a:schemeClr val="tx1">
                    <a:tint val="75000"/>
                  </a:schemeClr>
                </a:solidFill>
              </a:defRPr>
            </a:lvl7pPr>
            <a:lvl8pPr marL="1508669" indent="0">
              <a:buNone/>
              <a:defRPr sz="700">
                <a:solidFill>
                  <a:schemeClr val="tx1">
                    <a:tint val="75000"/>
                  </a:schemeClr>
                </a:solidFill>
              </a:defRPr>
            </a:lvl8pPr>
            <a:lvl9pPr marL="1724193" indent="0">
              <a:buNone/>
              <a:defRPr sz="7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4722" y="292814"/>
            <a:ext cx="3561540" cy="400606"/>
          </a:xfrm>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504721" y="784225"/>
            <a:ext cx="1735639" cy="1755564"/>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2331641" y="784225"/>
            <a:ext cx="1734621" cy="1755564"/>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66447" y="785601"/>
            <a:ext cx="1573912" cy="249714"/>
          </a:xfrm>
        </p:spPr>
        <p:txBody>
          <a:bodyPr anchor="b">
            <a:noAutofit/>
          </a:bodyPr>
          <a:lstStyle>
            <a:lvl1pPr marL="0" indent="0">
              <a:buNone/>
              <a:defRPr sz="1100" b="0"/>
            </a:lvl1pPr>
            <a:lvl2pPr marL="215524" indent="0">
              <a:buNone/>
              <a:defRPr sz="900" b="1"/>
            </a:lvl2pPr>
            <a:lvl3pPr marL="431048" indent="0">
              <a:buNone/>
              <a:defRPr sz="800" b="1"/>
            </a:lvl3pPr>
            <a:lvl4pPr marL="646572" indent="0">
              <a:buNone/>
              <a:defRPr sz="800" b="1"/>
            </a:lvl4pPr>
            <a:lvl5pPr marL="862096" indent="0">
              <a:buNone/>
              <a:defRPr sz="800" b="1"/>
            </a:lvl5pPr>
            <a:lvl6pPr marL="1077620" indent="0">
              <a:buNone/>
              <a:defRPr sz="800" b="1"/>
            </a:lvl6pPr>
            <a:lvl7pPr marL="1293144" indent="0">
              <a:buNone/>
              <a:defRPr sz="800" b="1"/>
            </a:lvl7pPr>
            <a:lvl8pPr marL="1508669" indent="0">
              <a:buNone/>
              <a:defRPr sz="800" b="1"/>
            </a:lvl8pPr>
            <a:lvl9pPr marL="1724193" indent="0">
              <a:buNone/>
              <a:defRPr sz="800" b="1"/>
            </a:lvl9pPr>
          </a:lstStyle>
          <a:p>
            <a:pPr lvl="0"/>
            <a:r>
              <a:rPr lang="ja-JP" altLang="en-US" smtClean="0"/>
              <a:t>マスター テキストの書式設定</a:t>
            </a:r>
          </a:p>
        </p:txBody>
      </p:sp>
      <p:sp>
        <p:nvSpPr>
          <p:cNvPr id="4" name="Content Placeholder 3"/>
          <p:cNvSpPr>
            <a:spLocks noGrp="1"/>
          </p:cNvSpPr>
          <p:nvPr>
            <p:ph sz="half" idx="2"/>
          </p:nvPr>
        </p:nvSpPr>
        <p:spPr>
          <a:xfrm>
            <a:off x="504721" y="1035316"/>
            <a:ext cx="1735639" cy="1504473"/>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2496033" y="785601"/>
            <a:ext cx="1571244" cy="249714"/>
          </a:xfrm>
        </p:spPr>
        <p:txBody>
          <a:bodyPr anchor="b">
            <a:noAutofit/>
          </a:bodyPr>
          <a:lstStyle>
            <a:lvl1pPr marL="0" indent="0">
              <a:buNone/>
              <a:defRPr sz="1100" b="0"/>
            </a:lvl1pPr>
            <a:lvl2pPr marL="215524" indent="0">
              <a:buNone/>
              <a:defRPr sz="900" b="1"/>
            </a:lvl2pPr>
            <a:lvl3pPr marL="431048" indent="0">
              <a:buNone/>
              <a:defRPr sz="800" b="1"/>
            </a:lvl3pPr>
            <a:lvl4pPr marL="646572" indent="0">
              <a:buNone/>
              <a:defRPr sz="800" b="1"/>
            </a:lvl4pPr>
            <a:lvl5pPr marL="862096" indent="0">
              <a:buNone/>
              <a:defRPr sz="800" b="1"/>
            </a:lvl5pPr>
            <a:lvl6pPr marL="1077620" indent="0">
              <a:buNone/>
              <a:defRPr sz="800" b="1"/>
            </a:lvl6pPr>
            <a:lvl7pPr marL="1293144" indent="0">
              <a:buNone/>
              <a:defRPr sz="800" b="1"/>
            </a:lvl7pPr>
            <a:lvl8pPr marL="1508669" indent="0">
              <a:buNone/>
              <a:defRPr sz="800" b="1"/>
            </a:lvl8pPr>
            <a:lvl9pPr marL="1724193" indent="0">
              <a:buNone/>
              <a:defRPr sz="8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331640" y="1035316"/>
            <a:ext cx="1735638" cy="1504473"/>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4721" y="193305"/>
            <a:ext cx="1330325" cy="513873"/>
          </a:xfrm>
        </p:spPr>
        <p:txBody>
          <a:bodyPr anchor="b"/>
          <a:lstStyle>
            <a:lvl1pPr algn="l">
              <a:defRPr sz="1100" b="0"/>
            </a:lvl1pPr>
          </a:lstStyle>
          <a:p>
            <a:r>
              <a:rPr lang="ja-JP" altLang="en-US" smtClean="0"/>
              <a:t>マスター タイトルの書式設定</a:t>
            </a:r>
            <a:endParaRPr lang="en-US"/>
          </a:p>
        </p:txBody>
      </p:sp>
      <p:sp>
        <p:nvSpPr>
          <p:cNvPr id="3" name="Content Placeholder 2"/>
          <p:cNvSpPr>
            <a:spLocks noGrp="1"/>
          </p:cNvSpPr>
          <p:nvPr>
            <p:ph idx="1"/>
          </p:nvPr>
        </p:nvSpPr>
        <p:spPr>
          <a:xfrm>
            <a:off x="1926327" y="193305"/>
            <a:ext cx="2139935" cy="2346484"/>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504721" y="707178"/>
            <a:ext cx="1330325" cy="1832610"/>
          </a:xfrm>
        </p:spPr>
        <p:txBody>
          <a:bodyPr anchor="t">
            <a:normAutofit/>
          </a:bodyPr>
          <a:lstStyle>
            <a:lvl1pPr marL="0" indent="0">
              <a:buNone/>
              <a:defRPr sz="600"/>
            </a:lvl1pPr>
            <a:lvl2pPr marL="215524" indent="0">
              <a:buNone/>
              <a:defRPr sz="600"/>
            </a:lvl2pPr>
            <a:lvl3pPr marL="431048" indent="0">
              <a:buNone/>
              <a:defRPr sz="500"/>
            </a:lvl3pPr>
            <a:lvl4pPr marL="646572" indent="0">
              <a:buNone/>
              <a:defRPr sz="400"/>
            </a:lvl4pPr>
            <a:lvl5pPr marL="862096" indent="0">
              <a:buNone/>
              <a:defRPr sz="400"/>
            </a:lvl5pPr>
            <a:lvl6pPr marL="1077620" indent="0">
              <a:buNone/>
              <a:defRPr sz="400"/>
            </a:lvl6pPr>
            <a:lvl7pPr marL="1293144" indent="0">
              <a:buNone/>
              <a:defRPr sz="400"/>
            </a:lvl7pPr>
            <a:lvl8pPr marL="1508669" indent="0">
              <a:buNone/>
              <a:defRPr sz="400"/>
            </a:lvl8pPr>
            <a:lvl9pPr marL="1724193" indent="0">
              <a:buNone/>
              <a:defRPr sz="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4721" y="601059"/>
            <a:ext cx="1740694" cy="482410"/>
          </a:xfrm>
        </p:spPr>
        <p:txBody>
          <a:bodyPr anchor="b">
            <a:normAutofit/>
          </a:bodyPr>
          <a:lstStyle>
            <a:lvl1pPr algn="l">
              <a:defRPr sz="11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504721" y="1083469"/>
            <a:ext cx="1740694" cy="1096420"/>
          </a:xfrm>
        </p:spPr>
        <p:txBody>
          <a:bodyPr anchor="t">
            <a:normAutofit/>
          </a:bodyPr>
          <a:lstStyle>
            <a:lvl1pPr marL="0" indent="0">
              <a:buNone/>
              <a:defRPr sz="600"/>
            </a:lvl1pPr>
            <a:lvl2pPr marL="215524" indent="0">
              <a:buNone/>
              <a:defRPr sz="600"/>
            </a:lvl2pPr>
            <a:lvl3pPr marL="431048" indent="0">
              <a:buNone/>
              <a:defRPr sz="500"/>
            </a:lvl3pPr>
            <a:lvl4pPr marL="646572" indent="0">
              <a:buNone/>
              <a:defRPr sz="400"/>
            </a:lvl4pPr>
            <a:lvl5pPr marL="862096" indent="0">
              <a:buNone/>
              <a:defRPr sz="400"/>
            </a:lvl5pPr>
            <a:lvl6pPr marL="1077620" indent="0">
              <a:buNone/>
              <a:defRPr sz="400"/>
            </a:lvl6pPr>
            <a:lvl7pPr marL="1293144" indent="0">
              <a:buNone/>
              <a:defRPr sz="400"/>
            </a:lvl7pPr>
            <a:lvl8pPr marL="1508669" indent="0">
              <a:buNone/>
              <a:defRPr sz="400"/>
            </a:lvl8pPr>
            <a:lvl9pPr marL="1724193" indent="0">
              <a:buNone/>
              <a:defRPr sz="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331348-D748-47DC-9C0B-CC026149C432}" type="datetimeFigureOut">
              <a:rPr kumimoji="1" lang="ja-JP" altLang="en-US" smtClean="0"/>
              <a:pPr/>
              <a:t>2012/6/27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grpSp>
        <p:nvGrpSpPr>
          <p:cNvPr id="17" name="Group 16"/>
          <p:cNvGrpSpPr/>
          <p:nvPr/>
        </p:nvGrpSpPr>
        <p:grpSpPr>
          <a:xfrm>
            <a:off x="2359381" y="430333"/>
            <a:ext cx="923569" cy="663190"/>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2438400" y="693420"/>
            <a:ext cx="1714500" cy="1485900"/>
          </a:xfrm>
          <a:prstGeom prst="ellipse">
            <a:avLst/>
          </a:prstGeom>
          <a:ln w="76200">
            <a:solidFill>
              <a:schemeClr val="bg2">
                <a:lumMod val="75000"/>
              </a:schemeClr>
            </a:solidFill>
          </a:ln>
        </p:spPr>
        <p:txBody>
          <a:bodyPr/>
          <a:lstStyle>
            <a:lvl1pPr marL="0" indent="0" algn="ctr">
              <a:buFontTx/>
              <a:buNone/>
              <a:defRPr/>
            </a:lvl1pPr>
          </a:lstStyle>
          <a:p>
            <a:r>
              <a:rPr lang="ja-JP" altLang="en-US" smtClean="0"/>
              <a:t>アイコンをクリックして図を追加</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4" y="-7"/>
            <a:ext cx="4626173" cy="2971816"/>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504721" y="292814"/>
            <a:ext cx="3562557" cy="400606"/>
          </a:xfrm>
          <a:prstGeom prst="rect">
            <a:avLst/>
          </a:prstGeom>
        </p:spPr>
        <p:txBody>
          <a:bodyPr vert="horz" lIns="43105" tIns="21552" rIns="43105" bIns="21552"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4722" y="783190"/>
            <a:ext cx="3562556" cy="1755623"/>
          </a:xfrm>
          <a:prstGeom prst="rect">
            <a:avLst/>
          </a:prstGeom>
        </p:spPr>
        <p:txBody>
          <a:bodyPr vert="horz" lIns="43105" tIns="21552" rIns="43105" bIns="21552"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3218672" y="2579118"/>
            <a:ext cx="1066800" cy="158221"/>
          </a:xfrm>
          <a:prstGeom prst="rect">
            <a:avLst/>
          </a:prstGeom>
        </p:spPr>
        <p:txBody>
          <a:bodyPr vert="horz" lIns="43105" tIns="21552" rIns="43105" bIns="21552" rtlCol="0" anchor="b"/>
          <a:lstStyle>
            <a:lvl1pPr algn="r">
              <a:defRPr sz="400">
                <a:solidFill>
                  <a:schemeClr val="tx1">
                    <a:lumMod val="75000"/>
                    <a:lumOff val="25000"/>
                  </a:schemeClr>
                </a:solidFill>
              </a:defRPr>
            </a:lvl1pPr>
          </a:lstStyle>
          <a:p>
            <a:fld id="{D5331348-D748-47DC-9C0B-CC026149C432}" type="datetimeFigureOut">
              <a:rPr kumimoji="1" lang="ja-JP" altLang="en-US" smtClean="0"/>
              <a:pPr/>
              <a:t>2012/6/27</a:t>
            </a:fld>
            <a:endParaRPr kumimoji="1" lang="ja-JP" altLang="en-US"/>
          </a:p>
        </p:txBody>
      </p:sp>
      <p:sp>
        <p:nvSpPr>
          <p:cNvPr id="5" name="Footer Placeholder 4"/>
          <p:cNvSpPr>
            <a:spLocks noGrp="1"/>
          </p:cNvSpPr>
          <p:nvPr>
            <p:ph type="ftr" sz="quarter" idx="3"/>
          </p:nvPr>
        </p:nvSpPr>
        <p:spPr>
          <a:xfrm>
            <a:off x="590472" y="2579118"/>
            <a:ext cx="2628200" cy="158221"/>
          </a:xfrm>
          <a:prstGeom prst="rect">
            <a:avLst/>
          </a:prstGeom>
        </p:spPr>
        <p:txBody>
          <a:bodyPr vert="horz" lIns="43105" tIns="21552" rIns="43105" bIns="21552" rtlCol="0" anchor="b"/>
          <a:lstStyle>
            <a:lvl1pPr algn="l">
              <a:defRPr sz="400">
                <a:solidFill>
                  <a:schemeClr val="tx1">
                    <a:lumMod val="75000"/>
                    <a:lumOff val="25000"/>
                  </a:schemeClr>
                </a:solidFill>
              </a:defRPr>
            </a:lvl1pPr>
          </a:lstStyle>
          <a:p>
            <a:endParaRPr kumimoji="1" lang="ja-JP" altLang="en-US"/>
          </a:p>
        </p:txBody>
      </p:sp>
      <p:sp>
        <p:nvSpPr>
          <p:cNvPr id="6" name="Slide Number Placeholder 5"/>
          <p:cNvSpPr>
            <a:spLocks noGrp="1"/>
          </p:cNvSpPr>
          <p:nvPr>
            <p:ph type="sldNum" sz="quarter" idx="4"/>
          </p:nvPr>
        </p:nvSpPr>
        <p:spPr>
          <a:xfrm>
            <a:off x="286329" y="2579118"/>
            <a:ext cx="304144" cy="158221"/>
          </a:xfrm>
          <a:prstGeom prst="rect">
            <a:avLst/>
          </a:prstGeom>
        </p:spPr>
        <p:txBody>
          <a:bodyPr vert="horz" lIns="43105" tIns="21552" rIns="43105" bIns="21552" rtlCol="0" anchor="b"/>
          <a:lstStyle>
            <a:lvl1pPr algn="l">
              <a:defRPr sz="800">
                <a:solidFill>
                  <a:schemeClr val="tx1">
                    <a:lumMod val="75000"/>
                    <a:lumOff val="25000"/>
                  </a:schemeClr>
                </a:solidFill>
              </a:defRPr>
            </a:lvl1pPr>
          </a:lstStyle>
          <a:p>
            <a:fld id="{97F1076D-6D72-4081-B6E2-0B681D2E107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215524" rtl="0" eaLnBrk="1" latinLnBrk="0" hangingPunct="1">
        <a:spcBef>
          <a:spcPct val="0"/>
        </a:spcBef>
        <a:buNone/>
        <a:defRPr kumimoji="1" sz="1500" kern="1200">
          <a:solidFill>
            <a:schemeClr val="tx1">
              <a:lumMod val="75000"/>
              <a:lumOff val="25000"/>
            </a:schemeClr>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161643" indent="-161643" algn="l" defTabSz="215524" rtl="0" eaLnBrk="1" latinLnBrk="0" hangingPunct="1">
        <a:spcBef>
          <a:spcPct val="20000"/>
        </a:spcBef>
        <a:spcAft>
          <a:spcPts val="283"/>
        </a:spcAft>
        <a:buClr>
          <a:schemeClr val="tx1">
            <a:lumMod val="75000"/>
            <a:lumOff val="25000"/>
          </a:schemeClr>
        </a:buClr>
        <a:buFont typeface="Wingdings 2" charset="2"/>
        <a:buChar char=""/>
        <a:defRPr kumimoji="1" sz="800" kern="1200">
          <a:solidFill>
            <a:schemeClr val="tx1">
              <a:lumMod val="75000"/>
              <a:lumOff val="25000"/>
            </a:schemeClr>
          </a:solidFill>
          <a:latin typeface="+mn-lt"/>
          <a:ea typeface="+mn-ea"/>
          <a:cs typeface="+mn-cs"/>
        </a:defRPr>
      </a:lvl1pPr>
      <a:lvl2pPr marL="350227" indent="-134703" algn="l" defTabSz="215524" rtl="0" eaLnBrk="1" latinLnBrk="0" hangingPunct="1">
        <a:spcBef>
          <a:spcPct val="20000"/>
        </a:spcBef>
        <a:spcAft>
          <a:spcPts val="283"/>
        </a:spcAft>
        <a:buClr>
          <a:schemeClr val="tx1">
            <a:lumMod val="75000"/>
            <a:lumOff val="25000"/>
          </a:schemeClr>
        </a:buClr>
        <a:buFont typeface="Wingdings 2" charset="2"/>
        <a:buChar char=""/>
        <a:defRPr kumimoji="1" sz="800" kern="1200">
          <a:solidFill>
            <a:schemeClr val="tx1">
              <a:lumMod val="75000"/>
              <a:lumOff val="25000"/>
            </a:schemeClr>
          </a:solidFill>
          <a:latin typeface="+mn-lt"/>
          <a:ea typeface="+mn-ea"/>
          <a:cs typeface="+mn-cs"/>
        </a:defRPr>
      </a:lvl2pPr>
      <a:lvl3pPr marL="538810" indent="-107762" algn="l" defTabSz="215524" rtl="0" eaLnBrk="1" latinLnBrk="0" hangingPunct="1">
        <a:spcBef>
          <a:spcPct val="20000"/>
        </a:spcBef>
        <a:spcAft>
          <a:spcPts val="283"/>
        </a:spcAft>
        <a:buClr>
          <a:schemeClr val="tx1">
            <a:lumMod val="75000"/>
            <a:lumOff val="25000"/>
          </a:schemeClr>
        </a:buClr>
        <a:buFont typeface="Wingdings 2" charset="2"/>
        <a:buChar char=""/>
        <a:defRPr kumimoji="1" sz="700" kern="1200">
          <a:solidFill>
            <a:schemeClr val="tx1">
              <a:lumMod val="75000"/>
              <a:lumOff val="25000"/>
            </a:schemeClr>
          </a:solidFill>
          <a:latin typeface="+mn-lt"/>
          <a:ea typeface="+mn-ea"/>
          <a:cs typeface="+mn-cs"/>
        </a:defRPr>
      </a:lvl3pPr>
      <a:lvl4pPr marL="754334" indent="-107762" algn="l" defTabSz="215524" rtl="0" eaLnBrk="1" latinLnBrk="0" hangingPunct="1">
        <a:spcBef>
          <a:spcPct val="20000"/>
        </a:spcBef>
        <a:spcAft>
          <a:spcPts val="283"/>
        </a:spcAft>
        <a:buClr>
          <a:schemeClr val="tx1">
            <a:lumMod val="75000"/>
            <a:lumOff val="25000"/>
          </a:schemeClr>
        </a:buClr>
        <a:buFont typeface="Wingdings 2" charset="2"/>
        <a:buChar char=""/>
        <a:defRPr kumimoji="1" sz="600" kern="1200">
          <a:solidFill>
            <a:schemeClr val="tx1">
              <a:lumMod val="75000"/>
              <a:lumOff val="25000"/>
            </a:schemeClr>
          </a:solidFill>
          <a:latin typeface="+mn-lt"/>
          <a:ea typeface="+mn-ea"/>
          <a:cs typeface="+mn-cs"/>
        </a:defRPr>
      </a:lvl4pPr>
      <a:lvl5pPr marL="969858" indent="-107762" algn="l" defTabSz="215524" rtl="0" eaLnBrk="1" latinLnBrk="0" hangingPunct="1">
        <a:spcBef>
          <a:spcPct val="20000"/>
        </a:spcBef>
        <a:spcAft>
          <a:spcPts val="283"/>
        </a:spcAft>
        <a:buClr>
          <a:schemeClr val="tx1">
            <a:lumMod val="75000"/>
            <a:lumOff val="25000"/>
          </a:schemeClr>
        </a:buClr>
        <a:buFont typeface="Wingdings 2" charset="2"/>
        <a:buChar char=""/>
        <a:defRPr kumimoji="1" sz="600" kern="1200">
          <a:solidFill>
            <a:schemeClr val="tx1">
              <a:lumMod val="75000"/>
              <a:lumOff val="25000"/>
            </a:schemeClr>
          </a:solidFill>
          <a:latin typeface="+mn-lt"/>
          <a:ea typeface="+mn-ea"/>
          <a:cs typeface="+mn-cs"/>
        </a:defRPr>
      </a:lvl5pPr>
      <a:lvl6pPr marL="1185382"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6pPr>
      <a:lvl7pPr marL="1400907"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7pPr>
      <a:lvl8pPr marL="1616431"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8pPr>
      <a:lvl9pPr marL="1831955"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9pPr>
    </p:bodyStyle>
    <p:otherStyle>
      <a:defPPr>
        <a:defRPr lang="en-US"/>
      </a:defPPr>
      <a:lvl1pPr marL="0" algn="l" defTabSz="215524" rtl="0" eaLnBrk="1" latinLnBrk="0" hangingPunct="1">
        <a:defRPr kumimoji="1" sz="800" kern="1200">
          <a:solidFill>
            <a:schemeClr val="tx1"/>
          </a:solidFill>
          <a:latin typeface="+mn-lt"/>
          <a:ea typeface="+mn-ea"/>
          <a:cs typeface="+mn-cs"/>
        </a:defRPr>
      </a:lvl1pPr>
      <a:lvl2pPr marL="215524" algn="l" defTabSz="215524" rtl="0" eaLnBrk="1" latinLnBrk="0" hangingPunct="1">
        <a:defRPr kumimoji="1" sz="800" kern="1200">
          <a:solidFill>
            <a:schemeClr val="tx1"/>
          </a:solidFill>
          <a:latin typeface="+mn-lt"/>
          <a:ea typeface="+mn-ea"/>
          <a:cs typeface="+mn-cs"/>
        </a:defRPr>
      </a:lvl2pPr>
      <a:lvl3pPr marL="431048" algn="l" defTabSz="215524" rtl="0" eaLnBrk="1" latinLnBrk="0" hangingPunct="1">
        <a:defRPr kumimoji="1" sz="800" kern="1200">
          <a:solidFill>
            <a:schemeClr val="tx1"/>
          </a:solidFill>
          <a:latin typeface="+mn-lt"/>
          <a:ea typeface="+mn-ea"/>
          <a:cs typeface="+mn-cs"/>
        </a:defRPr>
      </a:lvl3pPr>
      <a:lvl4pPr marL="646572" algn="l" defTabSz="215524" rtl="0" eaLnBrk="1" latinLnBrk="0" hangingPunct="1">
        <a:defRPr kumimoji="1" sz="800" kern="1200">
          <a:solidFill>
            <a:schemeClr val="tx1"/>
          </a:solidFill>
          <a:latin typeface="+mn-lt"/>
          <a:ea typeface="+mn-ea"/>
          <a:cs typeface="+mn-cs"/>
        </a:defRPr>
      </a:lvl4pPr>
      <a:lvl5pPr marL="862096" algn="l" defTabSz="215524" rtl="0" eaLnBrk="1" latinLnBrk="0" hangingPunct="1">
        <a:defRPr kumimoji="1" sz="800" kern="1200">
          <a:solidFill>
            <a:schemeClr val="tx1"/>
          </a:solidFill>
          <a:latin typeface="+mn-lt"/>
          <a:ea typeface="+mn-ea"/>
          <a:cs typeface="+mn-cs"/>
        </a:defRPr>
      </a:lvl5pPr>
      <a:lvl6pPr marL="1077620" algn="l" defTabSz="215524" rtl="0" eaLnBrk="1" latinLnBrk="0" hangingPunct="1">
        <a:defRPr kumimoji="1" sz="800" kern="1200">
          <a:solidFill>
            <a:schemeClr val="tx1"/>
          </a:solidFill>
          <a:latin typeface="+mn-lt"/>
          <a:ea typeface="+mn-ea"/>
          <a:cs typeface="+mn-cs"/>
        </a:defRPr>
      </a:lvl6pPr>
      <a:lvl7pPr marL="1293144" algn="l" defTabSz="215524" rtl="0" eaLnBrk="1" latinLnBrk="0" hangingPunct="1">
        <a:defRPr kumimoji="1" sz="800" kern="1200">
          <a:solidFill>
            <a:schemeClr val="tx1"/>
          </a:solidFill>
          <a:latin typeface="+mn-lt"/>
          <a:ea typeface="+mn-ea"/>
          <a:cs typeface="+mn-cs"/>
        </a:defRPr>
      </a:lvl7pPr>
      <a:lvl8pPr marL="1508669" algn="l" defTabSz="215524" rtl="0" eaLnBrk="1" latinLnBrk="0" hangingPunct="1">
        <a:defRPr kumimoji="1" sz="800" kern="1200">
          <a:solidFill>
            <a:schemeClr val="tx1"/>
          </a:solidFill>
          <a:latin typeface="+mn-lt"/>
          <a:ea typeface="+mn-ea"/>
          <a:cs typeface="+mn-cs"/>
        </a:defRPr>
      </a:lvl8pPr>
      <a:lvl9pPr marL="1724193" algn="l" defTabSz="215524" rtl="0" eaLnBrk="1" latinLnBrk="0" hangingPunct="1">
        <a:defRPr kumimoji="1"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0" y="2562531"/>
            <a:ext cx="4572000" cy="461665"/>
          </a:xfrm>
          <a:prstGeom prst="rect">
            <a:avLst/>
          </a:prstGeom>
          <a:noFill/>
        </p:spPr>
        <p:txBody>
          <a:bodyPr wrap="square" lIns="91440" tIns="45720" rIns="91440" bIns="45720">
            <a:spAutoFit/>
          </a:bodyPr>
          <a:lstStyle/>
          <a:p>
            <a:pPr algn="r"/>
            <a:endParaRPr lang="ja-JP" altLang="en-US"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Ravie" pitchFamily="82" charset="0"/>
            </a:endParaRPr>
          </a:p>
        </p:txBody>
      </p:sp>
      <p:sp>
        <p:nvSpPr>
          <p:cNvPr id="2" name="タイトル 1"/>
          <p:cNvSpPr>
            <a:spLocks noGrp="1"/>
          </p:cNvSpPr>
          <p:nvPr>
            <p:ph type="ctrTitle"/>
          </p:nvPr>
        </p:nvSpPr>
        <p:spPr>
          <a:xfrm>
            <a:off x="125760" y="333772"/>
            <a:ext cx="4320480" cy="1010401"/>
          </a:xfrm>
          <a:noFill/>
        </p:spPr>
        <p:txBody>
          <a:bodyPr>
            <a:noAutofit/>
          </a:bodyPr>
          <a:lstStyle/>
          <a:p>
            <a:pPr algn="ctr"/>
            <a:r>
              <a:rPr lang="ja-JP" altLang="en-US" sz="2400" dirty="0" err="1" smtClean="0"/>
              <a:t>もも</a:t>
            </a:r>
            <a:r>
              <a:rPr lang="ja-JP" altLang="en-US" sz="2400" dirty="0" smtClean="0"/>
              <a:t>脳ネット</a:t>
            </a:r>
            <a:r>
              <a:rPr lang="en-US" altLang="ja-JP" sz="2400" dirty="0" smtClean="0"/>
              <a:t/>
            </a:r>
            <a:br>
              <a:rPr lang="en-US" altLang="ja-JP" sz="2400" dirty="0" smtClean="0"/>
            </a:br>
            <a:r>
              <a:rPr lang="ja-JP" altLang="en-US" sz="2400" dirty="0" smtClean="0"/>
              <a:t>脳卒中連携パス結果報告</a:t>
            </a:r>
            <a:endParaRPr kumimoji="1" lang="ja-JP" altLang="en-US" sz="2400" dirty="0"/>
          </a:p>
        </p:txBody>
      </p:sp>
      <p:sp>
        <p:nvSpPr>
          <p:cNvPr id="3" name="サブタイトル 2"/>
          <p:cNvSpPr>
            <a:spLocks noGrp="1"/>
          </p:cNvSpPr>
          <p:nvPr>
            <p:ph type="subTitle" idx="1"/>
          </p:nvPr>
        </p:nvSpPr>
        <p:spPr>
          <a:xfrm>
            <a:off x="1381120" y="1912624"/>
            <a:ext cx="3086100" cy="594360"/>
          </a:xfrm>
          <a:noFill/>
        </p:spPr>
        <p:txBody>
          <a:bodyPr>
            <a:normAutofit/>
          </a:bodyPr>
          <a:lstStyle/>
          <a:p>
            <a:pPr algn="r"/>
            <a:r>
              <a:rPr kumimoji="1" lang="ja-JP" altLang="en-US" sz="1400" dirty="0" smtClean="0">
                <a:solidFill>
                  <a:schemeClr val="tx1"/>
                </a:solidFill>
              </a:rPr>
              <a:t>担当　岡山赤十字病院</a:t>
            </a:r>
            <a:endParaRPr kumimoji="1" lang="en-US" altLang="ja-JP" sz="1400" dirty="0" smtClean="0">
              <a:solidFill>
                <a:schemeClr val="tx1"/>
              </a:solidFill>
            </a:endParaRPr>
          </a:p>
          <a:p>
            <a:pPr algn="r"/>
            <a:r>
              <a:rPr lang="ja-JP" altLang="en-US" sz="1400" dirty="0" smtClean="0">
                <a:solidFill>
                  <a:schemeClr val="tx1"/>
                </a:solidFill>
              </a:rPr>
              <a:t>岩永　健</a:t>
            </a:r>
            <a:endParaRPr kumimoji="1" lang="ja-JP" altLang="en-US" sz="1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a:graphicFrameLocks/>
          </p:cNvGraphicFramePr>
          <p:nvPr>
            <p:extLst>
              <p:ext uri="{D42A27DB-BD31-4B8C-83A1-F6EECF244321}">
                <p14:modId xmlns:p14="http://schemas.microsoft.com/office/powerpoint/2010/main" val="2352989913"/>
              </p:ext>
            </p:extLst>
          </p:nvPr>
        </p:nvGraphicFramePr>
        <p:xfrm>
          <a:off x="413792" y="614310"/>
          <a:ext cx="3726160" cy="2243190"/>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nchor="ctr">
            <a:normAutofit/>
          </a:bodyPr>
          <a:lstStyle/>
          <a:p>
            <a:pPr algn="ctr"/>
            <a:r>
              <a:rPr kumimoji="1" lang="ja-JP" altLang="en-US" sz="1800" dirty="0" smtClean="0"/>
              <a:t>回復期の疾患内訳</a:t>
            </a:r>
            <a:endParaRPr kumimoji="1" lang="ja-JP" altLang="en-US" sz="1800" dirty="0"/>
          </a:p>
        </p:txBody>
      </p:sp>
      <p:sp>
        <p:nvSpPr>
          <p:cNvPr id="5" name="テキスト ボックス 4"/>
          <p:cNvSpPr txBox="1"/>
          <p:nvPr/>
        </p:nvSpPr>
        <p:spPr>
          <a:xfrm>
            <a:off x="3083633" y="614310"/>
            <a:ext cx="1189749" cy="338554"/>
          </a:xfrm>
          <a:prstGeom prst="rect">
            <a:avLst/>
          </a:prstGeom>
          <a:noFill/>
        </p:spPr>
        <p:txBody>
          <a:bodyPr wrap="none" rtlCol="0">
            <a:spAutoFit/>
          </a:bodyPr>
          <a:lstStyle/>
          <a:p>
            <a:r>
              <a:rPr kumimoji="1" lang="ja-JP" altLang="en-US" sz="1600" dirty="0" smtClean="0"/>
              <a:t>Ｎ</a:t>
            </a:r>
            <a:r>
              <a:rPr kumimoji="1" lang="ja-JP" altLang="en-US" sz="1600" dirty="0" smtClean="0"/>
              <a:t>＝</a:t>
            </a:r>
            <a:r>
              <a:rPr kumimoji="1" lang="en-US" altLang="ja-JP" sz="1600" dirty="0" smtClean="0"/>
              <a:t>327</a:t>
            </a:r>
            <a:r>
              <a:rPr kumimoji="1" lang="ja-JP" altLang="en-US" sz="1600" dirty="0" smtClean="0"/>
              <a:t>名</a:t>
            </a:r>
            <a:endParaRPr kumimoji="1" lang="ja-JP" altLang="en-US" sz="1600" dirty="0"/>
          </a:p>
        </p:txBody>
      </p:sp>
      <p:sp>
        <p:nvSpPr>
          <p:cNvPr id="6" name="テキスト ボックス 5"/>
          <p:cNvSpPr txBox="1"/>
          <p:nvPr/>
        </p:nvSpPr>
        <p:spPr>
          <a:xfrm>
            <a:off x="2069976" y="1917947"/>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脳梗塞　</a:t>
            </a:r>
            <a:r>
              <a:rPr lang="en-US" altLang="ja-JP" sz="1200" b="1" dirty="0" smtClean="0">
                <a:effectLst>
                  <a:outerShdw blurRad="38100" dist="38100" dir="2700000" algn="tl">
                    <a:srgbClr val="000000">
                      <a:alpha val="43137"/>
                    </a:srgbClr>
                  </a:outerShdw>
                </a:effectLst>
              </a:rPr>
              <a:t>63</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773832" y="1485900"/>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脳内出血　</a:t>
            </a:r>
            <a:r>
              <a:rPr kumimoji="1" lang="en-US" altLang="ja-JP" sz="1200" b="1" dirty="0" smtClean="0">
                <a:effectLst>
                  <a:outerShdw blurRad="38100" dist="38100" dir="2700000" algn="tl">
                    <a:srgbClr val="000000">
                      <a:alpha val="43137"/>
                    </a:srgbClr>
                  </a:outerShdw>
                </a:effectLst>
              </a:rPr>
              <a:t>25</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061864" y="909835"/>
            <a:ext cx="152477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くも膜下出血　</a:t>
            </a:r>
            <a:r>
              <a:rPr kumimoji="1" lang="en-US" altLang="ja-JP" sz="1200" b="1" dirty="0" smtClean="0">
                <a:effectLst>
                  <a:outerShdw blurRad="38100" dist="38100" dir="2700000" algn="tl">
                    <a:srgbClr val="000000">
                      <a:alpha val="43137"/>
                    </a:srgbClr>
                  </a:outerShdw>
                </a:effectLst>
              </a:rPr>
              <a:t>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3" name="テキスト ボックス 2"/>
          <p:cNvSpPr txBox="1"/>
          <p:nvPr/>
        </p:nvSpPr>
        <p:spPr>
          <a:xfrm>
            <a:off x="1776670" y="674579"/>
            <a:ext cx="646331" cy="276999"/>
          </a:xfrm>
          <a:prstGeom prst="rect">
            <a:avLst/>
          </a:prstGeom>
          <a:noFill/>
        </p:spPr>
        <p:txBody>
          <a:bodyPr wrap="none" rtlCol="0">
            <a:spAutoFit/>
          </a:bodyPr>
          <a:lstStyle/>
          <a:p>
            <a:r>
              <a:rPr kumimoji="1" lang="en-US" altLang="ja-JP" sz="1200" b="1" dirty="0" smtClean="0">
                <a:latin typeface="+mn-ea"/>
              </a:rPr>
              <a:t>TIA 2%</a:t>
            </a:r>
            <a:endParaRPr kumimoji="1" lang="ja-JP" altLang="en-US" sz="1200" b="1" dirty="0">
              <a:latin typeface="+mn-ea"/>
            </a:endParaRPr>
          </a:p>
        </p:txBody>
      </p:sp>
    </p:spTree>
    <p:extLst>
      <p:ext uri="{BB962C8B-B14F-4D97-AF65-F5344CB8AC3E}">
        <p14:creationId xmlns:p14="http://schemas.microsoft.com/office/powerpoint/2010/main" val="3354308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325478089"/>
              </p:ext>
            </p:extLst>
          </p:nvPr>
        </p:nvGraphicFramePr>
        <p:xfrm>
          <a:off x="416673" y="585280"/>
          <a:ext cx="3902966" cy="2272220"/>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nchor="ctr">
            <a:normAutofit/>
          </a:bodyPr>
          <a:lstStyle/>
          <a:p>
            <a:pPr algn="ctr"/>
            <a:r>
              <a:rPr kumimoji="1" lang="ja-JP" altLang="en-US" sz="1800" dirty="0" smtClean="0"/>
              <a:t>回復期病院の転院先</a:t>
            </a:r>
            <a:endParaRPr kumimoji="1" lang="ja-JP" altLang="en-US" sz="1800" dirty="0"/>
          </a:p>
        </p:txBody>
      </p:sp>
      <p:sp>
        <p:nvSpPr>
          <p:cNvPr id="5" name="テキスト ボックス 4"/>
          <p:cNvSpPr txBox="1"/>
          <p:nvPr/>
        </p:nvSpPr>
        <p:spPr>
          <a:xfrm>
            <a:off x="3083633" y="585280"/>
            <a:ext cx="1189749" cy="338554"/>
          </a:xfrm>
          <a:prstGeom prst="rect">
            <a:avLst/>
          </a:prstGeom>
          <a:noFill/>
        </p:spPr>
        <p:txBody>
          <a:bodyPr wrap="none" rtlCol="0">
            <a:spAutoFit/>
          </a:bodyPr>
          <a:lstStyle/>
          <a:p>
            <a:r>
              <a:rPr kumimoji="1" lang="ja-JP" altLang="en-US" sz="1600" dirty="0" smtClean="0"/>
              <a:t>Ｎ</a:t>
            </a:r>
            <a:r>
              <a:rPr kumimoji="1" lang="ja-JP" altLang="en-US" sz="1600" dirty="0" smtClean="0"/>
              <a:t>＝</a:t>
            </a:r>
            <a:r>
              <a:rPr kumimoji="1" lang="en-US" altLang="ja-JP" sz="1600" dirty="0" smtClean="0"/>
              <a:t>327</a:t>
            </a:r>
            <a:r>
              <a:rPr kumimoji="1" lang="ja-JP" altLang="en-US" sz="1600" dirty="0" smtClean="0"/>
              <a:t>名</a:t>
            </a:r>
            <a:endParaRPr kumimoji="1" lang="ja-JP" altLang="en-US" sz="1600" dirty="0"/>
          </a:p>
        </p:txBody>
      </p:sp>
      <p:sp>
        <p:nvSpPr>
          <p:cNvPr id="6" name="テキスト ボックス 5"/>
          <p:cNvSpPr txBox="1"/>
          <p:nvPr/>
        </p:nvSpPr>
        <p:spPr>
          <a:xfrm>
            <a:off x="2286000" y="1773932"/>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在宅復帰　</a:t>
            </a:r>
            <a:r>
              <a:rPr kumimoji="1" lang="en-US" altLang="ja-JP" sz="1200" b="1" dirty="0" smtClean="0">
                <a:effectLst>
                  <a:outerShdw blurRad="38100" dist="38100" dir="2700000" algn="tl">
                    <a:srgbClr val="000000">
                      <a:alpha val="43137"/>
                    </a:srgbClr>
                  </a:outerShdw>
                </a:effectLst>
              </a:rPr>
              <a:t>63</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1133872" y="915352"/>
            <a:ext cx="1018227" cy="276999"/>
          </a:xfrm>
          <a:prstGeom prst="rect">
            <a:avLst/>
          </a:prstGeom>
          <a:noFill/>
        </p:spPr>
        <p:txBody>
          <a:bodyPr wrap="none" rtlCol="0">
            <a:spAutoFit/>
          </a:bodyPr>
          <a:lstStyle/>
          <a:p>
            <a:r>
              <a:rPr lang="ja-JP" altLang="en-US" sz="1200" b="1" dirty="0">
                <a:effectLst>
                  <a:outerShdw blurRad="38100" dist="38100" dir="2700000" algn="tl">
                    <a:srgbClr val="000000">
                      <a:alpha val="43137"/>
                    </a:srgbClr>
                  </a:outerShdw>
                </a:effectLst>
              </a:rPr>
              <a:t>老健</a:t>
            </a:r>
            <a:r>
              <a:rPr kumimoji="1" lang="ja-JP" altLang="en-US" sz="1200" b="1" dirty="0" smtClean="0">
                <a:effectLst>
                  <a:outerShdw blurRad="38100" dist="38100" dir="2700000" algn="tl">
                    <a:srgbClr val="000000">
                      <a:alpha val="43137"/>
                    </a:srgbClr>
                  </a:outerShdw>
                </a:effectLst>
              </a:rPr>
              <a:t>　</a:t>
            </a:r>
            <a:r>
              <a:rPr kumimoji="1" lang="en-US" altLang="ja-JP" sz="1200" b="1" dirty="0" smtClean="0">
                <a:effectLst>
                  <a:outerShdw blurRad="38100" dist="38100" dir="2700000" algn="tl">
                    <a:srgbClr val="000000">
                      <a:alpha val="43137"/>
                    </a:srgbClr>
                  </a:outerShdw>
                </a:effectLst>
              </a:rPr>
              <a:t>12</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685978" y="1404849"/>
            <a:ext cx="1063112"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　</a:t>
            </a:r>
            <a:r>
              <a:rPr kumimoji="1" lang="en-US" altLang="ja-JP" sz="1200" b="1" dirty="0" smtClean="0">
                <a:effectLst>
                  <a:outerShdw blurRad="38100" dist="38100" dir="2700000" algn="tl">
                    <a:srgbClr val="000000">
                      <a:alpha val="43137"/>
                    </a:srgbClr>
                  </a:outerShdw>
                </a:effectLst>
              </a:rPr>
              <a:t>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416673" y="1912431"/>
            <a:ext cx="1678665"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急性期・診療所　</a:t>
            </a:r>
            <a:r>
              <a:rPr kumimoji="1" lang="en-US" altLang="ja-JP" sz="1200" b="1" dirty="0" smtClean="0">
                <a:effectLst>
                  <a:outerShdw blurRad="38100" dist="38100" dir="2700000" algn="tl">
                    <a:srgbClr val="000000">
                      <a:alpha val="43137"/>
                    </a:srgbClr>
                  </a:outerShdw>
                </a:effectLst>
              </a:rPr>
              <a:t>7</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10" name="テキスト ボックス 9"/>
          <p:cNvSpPr txBox="1"/>
          <p:nvPr/>
        </p:nvSpPr>
        <p:spPr>
          <a:xfrm>
            <a:off x="1733920" y="682019"/>
            <a:ext cx="909223"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死亡　</a:t>
            </a:r>
            <a:r>
              <a:rPr kumimoji="1" lang="en-US" altLang="ja-JP" sz="1200" b="1" dirty="0" smtClean="0">
                <a:effectLst>
                  <a:outerShdw blurRad="38100" dist="38100" dir="2700000" algn="tl">
                    <a:srgbClr val="000000">
                      <a:alpha val="43137"/>
                    </a:srgbClr>
                  </a:outerShdw>
                </a:effectLst>
              </a:rPr>
              <a:t>5</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6288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938330104"/>
              </p:ext>
            </p:extLst>
          </p:nvPr>
        </p:nvGraphicFramePr>
        <p:xfrm>
          <a:off x="482396" y="585280"/>
          <a:ext cx="3726160" cy="2072166"/>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nchor="ctr">
            <a:normAutofit/>
          </a:bodyPr>
          <a:lstStyle/>
          <a:p>
            <a:pPr algn="ctr"/>
            <a:r>
              <a:rPr kumimoji="1" lang="ja-JP" altLang="en-US" sz="1800" dirty="0" smtClean="0"/>
              <a:t>回復期病院パス利用者の転院先</a:t>
            </a:r>
            <a:endParaRPr kumimoji="1" lang="ja-JP" altLang="en-US" sz="1800" dirty="0"/>
          </a:p>
        </p:txBody>
      </p:sp>
      <p:sp>
        <p:nvSpPr>
          <p:cNvPr id="5" name="テキスト ボックス 4"/>
          <p:cNvSpPr txBox="1"/>
          <p:nvPr/>
        </p:nvSpPr>
        <p:spPr>
          <a:xfrm>
            <a:off x="3083633" y="585280"/>
            <a:ext cx="1189749" cy="338554"/>
          </a:xfrm>
          <a:prstGeom prst="rect">
            <a:avLst/>
          </a:prstGeom>
          <a:noFill/>
        </p:spPr>
        <p:txBody>
          <a:bodyPr wrap="none" rtlCol="0">
            <a:spAutoFit/>
          </a:bodyPr>
          <a:lstStyle/>
          <a:p>
            <a:r>
              <a:rPr kumimoji="1" lang="ja-JP" altLang="en-US" sz="1600" dirty="0" smtClean="0"/>
              <a:t>Ｎ</a:t>
            </a:r>
            <a:r>
              <a:rPr kumimoji="1" lang="ja-JP" altLang="en-US" sz="1600" dirty="0" smtClean="0"/>
              <a:t>＝</a:t>
            </a:r>
            <a:r>
              <a:rPr lang="en-US" altLang="ja-JP" sz="1600" dirty="0" smtClean="0"/>
              <a:t>154</a:t>
            </a:r>
            <a:r>
              <a:rPr kumimoji="1" lang="ja-JP" altLang="en-US" sz="1600" dirty="0" smtClean="0"/>
              <a:t>名</a:t>
            </a:r>
            <a:endParaRPr kumimoji="1" lang="ja-JP" altLang="en-US" sz="1600" dirty="0"/>
          </a:p>
        </p:txBody>
      </p:sp>
      <p:sp>
        <p:nvSpPr>
          <p:cNvPr id="6" name="テキスト ボックス 5"/>
          <p:cNvSpPr txBox="1"/>
          <p:nvPr/>
        </p:nvSpPr>
        <p:spPr>
          <a:xfrm>
            <a:off x="2420631" y="1774298"/>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在宅復帰　</a:t>
            </a:r>
            <a:r>
              <a:rPr kumimoji="1" lang="en-US" altLang="ja-JP" sz="1200" b="1" dirty="0" smtClean="0">
                <a:effectLst>
                  <a:outerShdw blurRad="38100" dist="38100" dir="2700000" algn="tl">
                    <a:srgbClr val="000000">
                      <a:alpha val="43137"/>
                    </a:srgbClr>
                  </a:outerShdw>
                </a:effectLst>
              </a:rPr>
              <a:t>69</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1637928" y="785334"/>
            <a:ext cx="909223" cy="276999"/>
          </a:xfrm>
          <a:prstGeom prst="rect">
            <a:avLst/>
          </a:prstGeom>
          <a:noFill/>
        </p:spPr>
        <p:txBody>
          <a:bodyPr wrap="none" rtlCol="0">
            <a:spAutoFit/>
          </a:bodyPr>
          <a:lstStyle/>
          <a:p>
            <a:r>
              <a:rPr lang="ja-JP" altLang="en-US" sz="1200" b="1" dirty="0">
                <a:effectLst>
                  <a:outerShdw blurRad="38100" dist="38100" dir="2700000" algn="tl">
                    <a:srgbClr val="000000">
                      <a:alpha val="43137"/>
                    </a:srgbClr>
                  </a:outerShdw>
                </a:effectLst>
              </a:rPr>
              <a:t>老健</a:t>
            </a:r>
            <a:r>
              <a:rPr kumimoji="1" lang="ja-JP" altLang="en-US" sz="1200" b="1" dirty="0" smtClean="0">
                <a:effectLst>
                  <a:outerShdw blurRad="38100" dist="38100" dir="2700000" algn="tl">
                    <a:srgbClr val="000000">
                      <a:alpha val="43137"/>
                    </a:srgbClr>
                  </a:outerShdw>
                </a:effectLst>
              </a:rPr>
              <a:t>　</a:t>
            </a:r>
            <a:r>
              <a:rPr kumimoji="1" lang="en-US" altLang="ja-JP" sz="1200" b="1" dirty="0" smtClean="0">
                <a:effectLst>
                  <a:outerShdw blurRad="38100" dist="38100" dir="2700000" algn="tl">
                    <a:srgbClr val="000000">
                      <a:alpha val="43137"/>
                    </a:srgbClr>
                  </a:outerShdw>
                </a:effectLst>
              </a:rPr>
              <a:t>7</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011393" y="1125860"/>
            <a:ext cx="1063112"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　</a:t>
            </a:r>
            <a:r>
              <a:rPr lang="en-US" altLang="ja-JP" sz="1200" b="1" dirty="0">
                <a:effectLst>
                  <a:outerShdw blurRad="38100" dist="38100" dir="2700000" algn="tl">
                    <a:srgbClr val="000000">
                      <a:alpha val="43137"/>
                    </a:srgbClr>
                  </a:outerShdw>
                </a:effectLst>
              </a:rPr>
              <a:t>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557807" y="1774298"/>
            <a:ext cx="1787669"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急性期・診療所　</a:t>
            </a:r>
            <a:r>
              <a:rPr kumimoji="1" lang="en-US" altLang="ja-JP" sz="1200" b="1" dirty="0" smtClean="0">
                <a:effectLst>
                  <a:outerShdw blurRad="38100" dist="38100" dir="2700000" algn="tl">
                    <a:srgbClr val="000000">
                      <a:alpha val="43137"/>
                    </a:srgbClr>
                  </a:outerShdw>
                </a:effectLst>
              </a:rPr>
              <a:t>11</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63929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normAutofit/>
          </a:bodyPr>
          <a:lstStyle/>
          <a:p>
            <a:pPr algn="ctr"/>
            <a:r>
              <a:rPr kumimoji="1" lang="ja-JP" altLang="en-US" sz="1800" dirty="0" smtClean="0"/>
              <a:t>まとめ</a:t>
            </a:r>
            <a:endParaRPr kumimoji="1" lang="ja-JP" altLang="en-US" sz="1800" dirty="0"/>
          </a:p>
        </p:txBody>
      </p:sp>
      <p:sp>
        <p:nvSpPr>
          <p:cNvPr id="3" name="コンテンツ プレースホルダー 2"/>
          <p:cNvSpPr>
            <a:spLocks noGrp="1"/>
          </p:cNvSpPr>
          <p:nvPr>
            <p:ph idx="1"/>
          </p:nvPr>
        </p:nvSpPr>
        <p:spPr>
          <a:xfrm>
            <a:off x="228600" y="693420"/>
            <a:ext cx="4001616" cy="2111959"/>
          </a:xfrm>
        </p:spPr>
        <p:txBody>
          <a:bodyPr>
            <a:normAutofit lnSpcReduction="10000"/>
          </a:bodyPr>
          <a:lstStyle/>
          <a:p>
            <a:r>
              <a:rPr lang="ja-JP" altLang="en-US" sz="1600" dirty="0" smtClean="0"/>
              <a:t>慢性期において在院日数の短縮の傾向にあった。</a:t>
            </a:r>
            <a:endParaRPr lang="en-US" altLang="ja-JP" sz="1600" dirty="0" smtClean="0"/>
          </a:p>
          <a:p>
            <a:r>
              <a:rPr lang="ja-JP" altLang="en-US" sz="1600" dirty="0"/>
              <a:t>急性期で</a:t>
            </a:r>
            <a:r>
              <a:rPr lang="ja-JP" altLang="en-US" sz="1600" dirty="0" smtClean="0"/>
              <a:t>は在宅に復帰の少ない病院ではパスを利用して転院が増えるがそういった病院では在院日数が長くなる傾向にある。</a:t>
            </a:r>
            <a:endParaRPr lang="en-US" altLang="ja-JP" sz="1600" smtClean="0"/>
          </a:p>
          <a:p>
            <a:r>
              <a:rPr lang="ja-JP" altLang="en-US" sz="1600" smtClean="0"/>
              <a:t>連携</a:t>
            </a:r>
            <a:r>
              <a:rPr lang="ja-JP" altLang="en-US" sz="1600" dirty="0" smtClean="0"/>
              <a:t>パスは急性期病院では回復期転院</a:t>
            </a:r>
            <a:r>
              <a:rPr lang="ja-JP" altLang="en-US" sz="1600" dirty="0" smtClean="0"/>
              <a:t>の</a:t>
            </a:r>
            <a:r>
              <a:rPr lang="en-US" altLang="ja-JP" sz="1600" dirty="0" smtClean="0"/>
              <a:t>89</a:t>
            </a:r>
            <a:r>
              <a:rPr lang="ja-JP" altLang="en-US" sz="1600" dirty="0" smtClean="0"/>
              <a:t>％</a:t>
            </a:r>
            <a:r>
              <a:rPr lang="ja-JP" altLang="en-US" sz="1600" dirty="0" smtClean="0"/>
              <a:t>であった。</a:t>
            </a:r>
            <a:endParaRPr lang="en-US" altLang="ja-JP" sz="1600" dirty="0"/>
          </a:p>
        </p:txBody>
      </p:sp>
    </p:spTree>
    <p:extLst>
      <p:ext uri="{BB962C8B-B14F-4D97-AF65-F5344CB8AC3E}">
        <p14:creationId xmlns:p14="http://schemas.microsoft.com/office/powerpoint/2010/main" val="1973594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721" y="117748"/>
            <a:ext cx="3562557" cy="400606"/>
          </a:xfrm>
        </p:spPr>
        <p:txBody>
          <a:bodyPr>
            <a:normAutofit/>
          </a:bodyPr>
          <a:lstStyle/>
          <a:p>
            <a:pPr algn="ctr"/>
            <a:r>
              <a:rPr kumimoji="1" lang="ja-JP" altLang="en-US" sz="2000" dirty="0" smtClean="0"/>
              <a:t>対象</a:t>
            </a:r>
            <a:endParaRPr kumimoji="1" lang="ja-JP" altLang="en-US" sz="2000" dirty="0"/>
          </a:p>
        </p:txBody>
      </p:sp>
      <p:sp>
        <p:nvSpPr>
          <p:cNvPr id="3" name="コンテンツ プレースホルダー 2"/>
          <p:cNvSpPr>
            <a:spLocks noGrp="1"/>
          </p:cNvSpPr>
          <p:nvPr>
            <p:ph idx="1"/>
          </p:nvPr>
        </p:nvSpPr>
        <p:spPr>
          <a:xfrm>
            <a:off x="197768" y="518354"/>
            <a:ext cx="4248472" cy="2278380"/>
          </a:xfrm>
        </p:spPr>
        <p:txBody>
          <a:bodyPr>
            <a:normAutofit fontScale="92500" lnSpcReduction="10000"/>
          </a:bodyPr>
          <a:lstStyle/>
          <a:p>
            <a:r>
              <a:rPr kumimoji="1" lang="ja-JP" altLang="en-US" sz="1000" dirty="0" smtClean="0"/>
              <a:t>平成</a:t>
            </a:r>
            <a:r>
              <a:rPr kumimoji="1" lang="en-US" altLang="ja-JP" sz="1000" dirty="0" smtClean="0"/>
              <a:t>24</a:t>
            </a:r>
            <a:r>
              <a:rPr kumimoji="1" lang="ja-JP" altLang="en-US" sz="1000" dirty="0" smtClean="0"/>
              <a:t>年</a:t>
            </a:r>
            <a:r>
              <a:rPr lang="en-US" altLang="ja-JP" sz="1000" dirty="0"/>
              <a:t>3</a:t>
            </a:r>
            <a:r>
              <a:rPr kumimoji="1" lang="ja-JP" altLang="en-US" sz="1000" dirty="0" smtClean="0"/>
              <a:t>月から</a:t>
            </a:r>
            <a:r>
              <a:rPr lang="ja-JP" altLang="en-US" sz="1000" dirty="0"/>
              <a:t>同じ</a:t>
            </a:r>
            <a:r>
              <a:rPr kumimoji="1" lang="ja-JP" altLang="en-US" sz="1000" dirty="0" smtClean="0"/>
              <a:t>年</a:t>
            </a:r>
            <a:r>
              <a:rPr lang="en-US" altLang="ja-JP" sz="1000" dirty="0"/>
              <a:t>5</a:t>
            </a:r>
            <a:r>
              <a:rPr kumimoji="1" lang="ja-JP" altLang="en-US" sz="1000" dirty="0" smtClean="0"/>
              <a:t>月末まで入院した脳卒中患者</a:t>
            </a:r>
            <a:endParaRPr kumimoji="1" lang="en-US" altLang="ja-JP" sz="1000" dirty="0" smtClean="0"/>
          </a:p>
          <a:p>
            <a:r>
              <a:rPr lang="ja-JP" altLang="en-US" sz="1000" u="sng" dirty="0"/>
              <a:t>急性期</a:t>
            </a:r>
            <a:r>
              <a:rPr lang="ja-JP" altLang="en-US" sz="1000" u="sng" dirty="0" smtClean="0"/>
              <a:t>病院：</a:t>
            </a:r>
            <a:r>
              <a:rPr lang="en-US" altLang="ja-JP" sz="1000" u="sng" dirty="0" smtClean="0"/>
              <a:t>11</a:t>
            </a:r>
            <a:r>
              <a:rPr lang="ja-JP" altLang="en-US" sz="1000" u="sng" dirty="0" smtClean="0"/>
              <a:t>病院</a:t>
            </a:r>
            <a:endParaRPr lang="en-US" altLang="ja-JP" sz="1000" u="sng" dirty="0" smtClean="0"/>
          </a:p>
          <a:p>
            <a:pPr>
              <a:buNone/>
            </a:pPr>
            <a:r>
              <a:rPr lang="en-US" altLang="ja-JP" sz="1000" b="1" dirty="0"/>
              <a:t>	</a:t>
            </a:r>
            <a:r>
              <a:rPr lang="ja-JP" altLang="en-US" sz="1000" b="1" dirty="0" smtClean="0"/>
              <a:t>岡山</a:t>
            </a:r>
            <a:r>
              <a:rPr lang="ja-JP" altLang="en-US" sz="1000" b="1" dirty="0"/>
              <a:t>労災病院、岡山済生会病院</a:t>
            </a:r>
            <a:r>
              <a:rPr lang="ja-JP" altLang="en-US" sz="1000" b="1" dirty="0" smtClean="0"/>
              <a:t>、岡山中央病院、岡山</a:t>
            </a:r>
            <a:r>
              <a:rPr lang="ja-JP" altLang="en-US" sz="1000" b="1" dirty="0"/>
              <a:t>市民病院</a:t>
            </a:r>
            <a:r>
              <a:rPr lang="ja-JP" altLang="en-US" sz="1000" b="1" dirty="0" smtClean="0"/>
              <a:t>、</a:t>
            </a:r>
            <a:endParaRPr lang="en-US" altLang="ja-JP" sz="1000" b="1" dirty="0" smtClean="0"/>
          </a:p>
          <a:p>
            <a:pPr>
              <a:buNone/>
            </a:pPr>
            <a:r>
              <a:rPr lang="en-US" altLang="ja-JP" sz="1000" b="1" dirty="0"/>
              <a:t>	</a:t>
            </a:r>
            <a:r>
              <a:rPr lang="ja-JP" altLang="en-US" sz="1000" b="1" dirty="0"/>
              <a:t>川崎医科大学付属川崎</a:t>
            </a:r>
            <a:r>
              <a:rPr lang="ja-JP" altLang="en-US" sz="1000" b="1" dirty="0" smtClean="0"/>
              <a:t>病院、岡山</a:t>
            </a:r>
            <a:r>
              <a:rPr lang="ja-JP" altLang="en-US" sz="1000" b="1" dirty="0"/>
              <a:t>旭東病院、東部脳神経外科岡山クリニック</a:t>
            </a:r>
            <a:r>
              <a:rPr lang="ja-JP" altLang="en-US" sz="1000" b="1" dirty="0" smtClean="0"/>
              <a:t>、</a:t>
            </a:r>
            <a:endParaRPr lang="en-US" altLang="ja-JP" sz="1000" b="1" dirty="0"/>
          </a:p>
          <a:p>
            <a:pPr>
              <a:buNone/>
            </a:pPr>
            <a:r>
              <a:rPr lang="en-US" altLang="ja-JP" sz="1000" b="1" dirty="0" smtClean="0"/>
              <a:t>	</a:t>
            </a:r>
            <a:r>
              <a:rPr lang="ja-JP" altLang="en-US" sz="1000" b="1" dirty="0" smtClean="0"/>
              <a:t>東部</a:t>
            </a:r>
            <a:r>
              <a:rPr lang="ja-JP" altLang="en-US" sz="1000" b="1" dirty="0"/>
              <a:t>脳神経外科東備</a:t>
            </a:r>
            <a:r>
              <a:rPr lang="ja-JP" altLang="en-US" sz="1000" b="1" dirty="0" smtClean="0"/>
              <a:t>クリニック、</a:t>
            </a:r>
            <a:r>
              <a:rPr lang="ja-JP" altLang="en-US" sz="1000" b="1" dirty="0"/>
              <a:t>岡山</a:t>
            </a:r>
            <a:r>
              <a:rPr lang="ja-JP" altLang="en-US" sz="1000" b="1" dirty="0" smtClean="0"/>
              <a:t>大学附属病院</a:t>
            </a:r>
            <a:r>
              <a:rPr lang="ja-JP" altLang="en-US" sz="1000" b="1" dirty="0"/>
              <a:t>、岡山医療センター</a:t>
            </a:r>
            <a:r>
              <a:rPr lang="ja-JP" altLang="en-US" sz="1000" b="1" dirty="0" smtClean="0"/>
              <a:t>、</a:t>
            </a:r>
            <a:endParaRPr lang="en-US" altLang="ja-JP" sz="1000" b="1" dirty="0" smtClean="0"/>
          </a:p>
          <a:p>
            <a:pPr>
              <a:buNone/>
            </a:pPr>
            <a:r>
              <a:rPr lang="ja-JP" altLang="en-US" sz="1000" b="1" dirty="0" smtClean="0"/>
              <a:t>    岡山</a:t>
            </a:r>
            <a:r>
              <a:rPr lang="ja-JP" altLang="en-US" sz="1000" b="1" dirty="0"/>
              <a:t>赤十字</a:t>
            </a:r>
            <a:r>
              <a:rPr lang="ja-JP" altLang="en-US" sz="1000" b="1" dirty="0" smtClean="0"/>
              <a:t>病院</a:t>
            </a:r>
            <a:endParaRPr lang="en-US" altLang="ja-JP" sz="1000" b="1" dirty="0" smtClean="0"/>
          </a:p>
          <a:p>
            <a:r>
              <a:rPr lang="ja-JP" altLang="en-US" sz="1000" u="sng" dirty="0" smtClean="0"/>
              <a:t>慢性期病院：</a:t>
            </a:r>
            <a:r>
              <a:rPr lang="en-US" altLang="ja-JP" sz="1000" u="sng" dirty="0" smtClean="0"/>
              <a:t>15</a:t>
            </a:r>
            <a:r>
              <a:rPr lang="ja-JP" altLang="en-US" sz="1000" u="sng" dirty="0" smtClean="0"/>
              <a:t>病院</a:t>
            </a:r>
            <a:endParaRPr lang="en-US" altLang="ja-JP" sz="1000" u="sng" dirty="0" smtClean="0"/>
          </a:p>
          <a:p>
            <a:pPr>
              <a:buNone/>
            </a:pPr>
            <a:r>
              <a:rPr lang="en-US" altLang="ja-JP" sz="1000" b="1" dirty="0"/>
              <a:t>	</a:t>
            </a:r>
            <a:r>
              <a:rPr lang="ja-JP" altLang="en-US" sz="1000" b="1" dirty="0"/>
              <a:t>重井医学研究所附属病院</a:t>
            </a:r>
            <a:r>
              <a:rPr lang="ja-JP" altLang="en-US" sz="1000" b="1" dirty="0" smtClean="0"/>
              <a:t>、</a:t>
            </a:r>
            <a:r>
              <a:rPr lang="ja-JP" altLang="en-US" sz="1000" b="1" dirty="0"/>
              <a:t>梶木病院</a:t>
            </a:r>
            <a:r>
              <a:rPr lang="ja-JP" altLang="en-US" sz="1000" b="1" dirty="0" smtClean="0"/>
              <a:t>、岡山リハビリテーションセンター</a:t>
            </a:r>
            <a:endParaRPr lang="en-US" altLang="ja-JP" sz="1000" b="1" dirty="0" smtClean="0"/>
          </a:p>
          <a:p>
            <a:pPr>
              <a:buNone/>
            </a:pPr>
            <a:r>
              <a:rPr lang="en-US" altLang="ja-JP" sz="1000" b="1" dirty="0" smtClean="0"/>
              <a:t>	</a:t>
            </a:r>
            <a:r>
              <a:rPr lang="ja-JP" altLang="en-US" sz="1000" b="1" dirty="0" smtClean="0"/>
              <a:t>玉野</a:t>
            </a:r>
            <a:r>
              <a:rPr lang="ja-JP" altLang="en-US" sz="1000" b="1" dirty="0"/>
              <a:t>市民病院</a:t>
            </a:r>
            <a:r>
              <a:rPr lang="ja-JP" altLang="en-US" sz="1000" b="1" dirty="0" smtClean="0"/>
              <a:t>、</a:t>
            </a:r>
            <a:r>
              <a:rPr lang="ja-JP" altLang="en-US" sz="1000" b="1" dirty="0"/>
              <a:t>岡山光南病院</a:t>
            </a:r>
            <a:r>
              <a:rPr lang="ja-JP" altLang="en-US" sz="1000" b="1" dirty="0" smtClean="0"/>
              <a:t>、</a:t>
            </a:r>
            <a:r>
              <a:rPr lang="ja-JP" altLang="en-US" sz="1000" b="1" dirty="0"/>
              <a:t>佐藤</a:t>
            </a:r>
            <a:r>
              <a:rPr lang="ja-JP" altLang="en-US" sz="1000" b="1" dirty="0" smtClean="0"/>
              <a:t>病院、</a:t>
            </a:r>
            <a:r>
              <a:rPr lang="en-US" altLang="ja-JP" sz="1000" b="1" dirty="0"/>
              <a:t>	</a:t>
            </a:r>
            <a:r>
              <a:rPr lang="ja-JP" altLang="en-US" sz="1000" b="1" dirty="0"/>
              <a:t>済生会吉備</a:t>
            </a:r>
            <a:r>
              <a:rPr lang="ja-JP" altLang="en-US" sz="1000" b="1" dirty="0" smtClean="0"/>
              <a:t>病院、</a:t>
            </a:r>
            <a:endParaRPr lang="en-US" altLang="ja-JP" sz="1000" b="1" dirty="0" smtClean="0"/>
          </a:p>
          <a:p>
            <a:pPr>
              <a:buNone/>
            </a:pPr>
            <a:r>
              <a:rPr lang="en-US" altLang="ja-JP" sz="1000" b="1" dirty="0"/>
              <a:t> </a:t>
            </a:r>
            <a:r>
              <a:rPr lang="en-US" altLang="ja-JP" sz="1000" b="1" dirty="0" smtClean="0"/>
              <a:t>   </a:t>
            </a:r>
            <a:r>
              <a:rPr lang="ja-JP" altLang="en-US" sz="1000" b="1" dirty="0" smtClean="0"/>
              <a:t>児島</a:t>
            </a:r>
            <a:r>
              <a:rPr lang="ja-JP" altLang="en-US" sz="1000" b="1" dirty="0"/>
              <a:t>中央病院</a:t>
            </a:r>
            <a:r>
              <a:rPr lang="ja-JP" altLang="en-US" sz="1000" b="1" dirty="0" smtClean="0"/>
              <a:t>、</a:t>
            </a:r>
            <a:r>
              <a:rPr lang="ja-JP" altLang="en-US" sz="1000" b="1" dirty="0"/>
              <a:t>岡山西大寺</a:t>
            </a:r>
            <a:r>
              <a:rPr lang="ja-JP" altLang="en-US" sz="1000" b="1" dirty="0" smtClean="0"/>
              <a:t>病院、津山第一病院、瀬戸内市民病院</a:t>
            </a:r>
            <a:endParaRPr lang="en-US" altLang="ja-JP" sz="1000" b="1" dirty="0"/>
          </a:p>
          <a:p>
            <a:pPr>
              <a:buNone/>
            </a:pPr>
            <a:r>
              <a:rPr lang="en-US" altLang="ja-JP" sz="1000" b="1" dirty="0" smtClean="0"/>
              <a:t>	</a:t>
            </a:r>
            <a:r>
              <a:rPr lang="ja-JP" altLang="en-US" sz="1000" b="1" dirty="0" smtClean="0"/>
              <a:t>草加</a:t>
            </a:r>
            <a:r>
              <a:rPr lang="ja-JP" altLang="en-US" sz="1000" b="1" dirty="0"/>
              <a:t>病院</a:t>
            </a:r>
            <a:r>
              <a:rPr lang="ja-JP" altLang="en-US" sz="1000" b="1" dirty="0" smtClean="0"/>
              <a:t>、藤田病院、さとう記念病院、近藤病院 </a:t>
            </a:r>
            <a:r>
              <a:rPr lang="en-US" altLang="ja-JP" sz="1000" b="1" dirty="0"/>
              <a:t>			</a:t>
            </a:r>
            <a:endParaRPr lang="en-US" altLang="ja-JP" sz="1000" b="1" dirty="0" smtClean="0"/>
          </a:p>
          <a:p>
            <a:pPr>
              <a:buNone/>
            </a:pPr>
            <a:r>
              <a:rPr lang="ja-JP" altLang="en-US" sz="1000" b="1" dirty="0" smtClean="0"/>
              <a:t>計</a:t>
            </a:r>
            <a:r>
              <a:rPr lang="en-US" altLang="ja-JP" sz="1000" b="1" dirty="0" smtClean="0"/>
              <a:t>26</a:t>
            </a:r>
            <a:r>
              <a:rPr lang="ja-JP" altLang="en-US" sz="1000" b="1" dirty="0" smtClean="0"/>
              <a:t>病院</a:t>
            </a:r>
            <a:endParaRPr lang="en-US" altLang="ja-JP" sz="1000" b="1" dirty="0"/>
          </a:p>
        </p:txBody>
      </p:sp>
    </p:spTree>
    <p:extLst>
      <p:ext uri="{BB962C8B-B14F-4D97-AF65-F5344CB8AC3E}">
        <p14:creationId xmlns:p14="http://schemas.microsoft.com/office/powerpoint/2010/main" val="630152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863394846"/>
              </p:ext>
            </p:extLst>
          </p:nvPr>
        </p:nvGraphicFramePr>
        <p:xfrm>
          <a:off x="125760" y="495592"/>
          <a:ext cx="4392488" cy="2358460"/>
        </p:xfrm>
        <a:graphic>
          <a:graphicData uri="http://schemas.openxmlformats.org/drawingml/2006/table">
            <a:tbl>
              <a:tblPr>
                <a:tableStyleId>{5C22544A-7EE6-4342-B048-85BDC9FD1C3A}</a:tableStyleId>
              </a:tblPr>
              <a:tblGrid>
                <a:gridCol w="2160240"/>
                <a:gridCol w="432048"/>
                <a:gridCol w="504056"/>
                <a:gridCol w="662152"/>
                <a:gridCol w="633992"/>
              </a:tblGrid>
              <a:tr h="109254">
                <a:tc rowSpan="2">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a:endParaRPr>
                    </a:p>
                  </a:txBody>
                  <a:tcPr marL="5750" marR="5750" marT="5750" marB="0" anchor="ctr">
                    <a:solidFill>
                      <a:schemeClr val="accent1">
                        <a:lumMod val="60000"/>
                        <a:lumOff val="40000"/>
                      </a:schemeClr>
                    </a:solidFill>
                  </a:tcP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n-lt"/>
                          <a:ea typeface="+mn-ea"/>
                          <a:cs typeface="+mn-cs"/>
                        </a:rPr>
                        <a:t>全入院患者</a:t>
                      </a:r>
                      <a:endParaRPr kumimoji="1" lang="ja-JP" altLang="en-US" sz="800" b="0" i="0" u="none" strike="noStrike" kern="1200" dirty="0" smtClean="0">
                        <a:solidFill>
                          <a:srgbClr val="000000"/>
                        </a:solidFill>
                        <a:effectLst/>
                        <a:latin typeface="+mn-lt"/>
                        <a:ea typeface="+mn-ea"/>
                        <a:cs typeface="+mn-cs"/>
                      </a:endParaRPr>
                    </a:p>
                  </a:txBody>
                  <a:tcPr marL="5750" marR="5750" marT="5750" marB="0" anchor="ctr">
                    <a:solidFill>
                      <a:schemeClr val="accent1">
                        <a:lumMod val="60000"/>
                        <a:lumOff val="40000"/>
                      </a:schemeClr>
                    </a:solidFill>
                  </a:tcPr>
                </a:tc>
                <a:tc hMerge="1">
                  <a:txBody>
                    <a:bodyPr/>
                    <a:lstStyle/>
                    <a:p>
                      <a:pPr algn="ctr" fontAlgn="ct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n-lt"/>
                          <a:ea typeface="+mn-ea"/>
                          <a:cs typeface="+mn-cs"/>
                        </a:rPr>
                        <a:t>パス利用患者 </a:t>
                      </a:r>
                      <a:endParaRPr kumimoji="1" lang="ja-JP" altLang="en-US" sz="800" b="0" i="0" u="none" strike="noStrike" kern="1200" dirty="0" smtClean="0">
                        <a:solidFill>
                          <a:srgbClr val="000000"/>
                        </a:solidFill>
                        <a:effectLst/>
                        <a:latin typeface="+mn-lt"/>
                        <a:ea typeface="+mn-ea"/>
                        <a:cs typeface="+mn-cs"/>
                      </a:endParaRPr>
                    </a:p>
                  </a:txBody>
                  <a:tcPr marL="5750" marR="5750" marT="5750" marB="0" anchor="ctr">
                    <a:solidFill>
                      <a:schemeClr val="accent1">
                        <a:lumMod val="60000"/>
                        <a:lumOff val="40000"/>
                      </a:schemeClr>
                    </a:solidFill>
                  </a:tcPr>
                </a:tc>
                <a:tc hMerge="1">
                  <a:txBody>
                    <a:bodyPr/>
                    <a:lstStyle/>
                    <a:p>
                      <a:pPr algn="ctr" fontAlgn="ct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r>
              <a:tr h="109254">
                <a:tc vMerge="1">
                  <a:txBody>
                    <a:bodyPr/>
                    <a:lstStyle/>
                    <a:p>
                      <a:pPr algn="l" fontAlgn="ctr"/>
                      <a:endParaRPr lang="ja-JP" altLang="en-US" sz="800" b="0" i="0" u="none" strike="noStrike" dirty="0">
                        <a:solidFill>
                          <a:srgbClr val="000000"/>
                        </a:solidFill>
                        <a:effectLst/>
                        <a:latin typeface="ＭＳ Ｐゴシック"/>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今回</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昨年</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今回</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昨年</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r>
              <a:tr h="109254">
                <a:tc>
                  <a:txBody>
                    <a:bodyPr/>
                    <a:lstStyle/>
                    <a:p>
                      <a:pPr algn="l" fontAlgn="ctr"/>
                      <a:r>
                        <a:rPr lang="zh-CN" altLang="en-US" sz="800" u="none" strike="noStrike">
                          <a:effectLst/>
                        </a:rPr>
                        <a:t>脳卒中入院患者数（人）</a:t>
                      </a:r>
                      <a:endParaRPr lang="zh-CN"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538</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881</a:t>
                      </a:r>
                    </a:p>
                  </a:txBody>
                  <a:tcPr marL="9525" marR="9525" marT="9525" marB="0" anchor="ctr"/>
                </a:tc>
                <a:tc>
                  <a:txBody>
                    <a:bodyPr/>
                    <a:lstStyle/>
                    <a:p>
                      <a:pPr algn="ctr"/>
                      <a:r>
                        <a:rPr lang="en-US" altLang="ja-JP" dirty="0" smtClean="0"/>
                        <a:t>205(29</a:t>
                      </a:r>
                      <a:r>
                        <a:rPr lang="ja-JP" altLang="en-US" dirty="0" smtClean="0"/>
                        <a:t>％</a:t>
                      </a:r>
                      <a:r>
                        <a:rPr lang="en-US" altLang="ja-JP" dirty="0" smtClean="0"/>
                        <a:t>)</a:t>
                      </a:r>
                      <a:r>
                        <a:rPr lang="ja-JP" altLang="en-US" dirty="0" smtClean="0"/>
                        <a:t>*</a:t>
                      </a:r>
                      <a:endParaRPr lang="en-US" altLang="ja-JP" dirty="0" smtClean="0"/>
                    </a:p>
                  </a:txBody>
                  <a:tcPr marL="5750" marR="5750" marT="5750" marB="0" anchor="ctr"/>
                </a:tc>
                <a:tc>
                  <a:txBody>
                    <a:bodyPr/>
                    <a:lstStyle/>
                    <a:p>
                      <a:pPr algn="ctr" fontAlgn="ctr"/>
                      <a:r>
                        <a:rPr lang="en-US" altLang="ja-JP" sz="800" b="0" i="0" u="none" strike="noStrike" dirty="0" smtClean="0">
                          <a:solidFill>
                            <a:srgbClr val="000000"/>
                          </a:solidFill>
                          <a:effectLst/>
                          <a:latin typeface="+mn-lt"/>
                          <a:ea typeface="ＭＳ Ｐゴシック" pitchFamily="50" charset="-128"/>
                        </a:rPr>
                        <a:t>225</a:t>
                      </a:r>
                      <a:r>
                        <a:rPr lang="ja-JP" altLang="en-US" sz="800" b="0" i="0" u="none" strike="noStrike" dirty="0" smtClean="0">
                          <a:solidFill>
                            <a:srgbClr val="000000"/>
                          </a:solidFill>
                          <a:effectLst/>
                          <a:latin typeface="+mn-lt"/>
                          <a:ea typeface="ＭＳ Ｐゴシック" pitchFamily="50" charset="-128"/>
                        </a:rPr>
                        <a:t>（</a:t>
                      </a:r>
                      <a:r>
                        <a:rPr lang="en-US" altLang="ja-JP" sz="800" b="0" i="0" u="none" strike="noStrike" dirty="0" smtClean="0">
                          <a:solidFill>
                            <a:srgbClr val="000000"/>
                          </a:solidFill>
                          <a:effectLst/>
                          <a:latin typeface="+mn-lt"/>
                          <a:ea typeface="ＭＳ Ｐゴシック" pitchFamily="50" charset="-128"/>
                        </a:rPr>
                        <a:t>25</a:t>
                      </a:r>
                      <a:r>
                        <a:rPr lang="ja-JP" altLang="en-US" sz="800" b="0" i="0" u="none" strike="noStrike" dirty="0" smtClean="0">
                          <a:solidFill>
                            <a:srgbClr val="000000"/>
                          </a:solidFill>
                          <a:effectLst/>
                          <a:latin typeface="+mn-lt"/>
                          <a:ea typeface="ＭＳ Ｐゴシック" pitchFamily="50" charset="-128"/>
                        </a:rPr>
                        <a:t>％）</a:t>
                      </a:r>
                      <a:endParaRPr lang="en-US" altLang="ja-JP" sz="800" b="0" i="0" u="none" strike="noStrike" dirty="0">
                        <a:solidFill>
                          <a:srgbClr val="000000"/>
                        </a:solidFill>
                        <a:effectLst/>
                        <a:latin typeface="+mn-lt"/>
                        <a:ea typeface="ＭＳ Ｐゴシック" pitchFamily="50" charset="-128"/>
                      </a:endParaRPr>
                    </a:p>
                  </a:txBody>
                  <a:tcPr marL="9525" marR="9525" marT="9525" marB="0" anchor="ctr"/>
                </a:tc>
              </a:tr>
              <a:tr h="106954">
                <a:tc>
                  <a:txBody>
                    <a:bodyPr/>
                    <a:lstStyle/>
                    <a:p>
                      <a:pPr algn="l" fontAlgn="ctr"/>
                      <a:r>
                        <a:rPr lang="ja-JP" altLang="en-US" sz="800" u="none" strike="noStrike" dirty="0">
                          <a:effectLst/>
                        </a:rPr>
                        <a:t>平均年齢</a:t>
                      </a:r>
                      <a:endParaRPr lang="ja-JP" altLang="en-US" sz="800" b="0" i="0" u="none" strike="noStrike" dirty="0">
                        <a:solidFill>
                          <a:srgbClr val="000000"/>
                        </a:solidFill>
                        <a:effectLst/>
                        <a:latin typeface="ＭＳ Ｐゴシック"/>
                      </a:endParaRPr>
                    </a:p>
                  </a:txBody>
                  <a:tcPr marL="5750" marR="5750" marT="5750" marB="0" anchor="ctr"/>
                </a:tc>
                <a:tc>
                  <a:txBody>
                    <a:bodyPr/>
                    <a:lstStyle/>
                    <a:p>
                      <a:pPr algn="ctr"/>
                      <a:r>
                        <a:rPr lang="en-US" altLang="ja-JP" dirty="0" smtClean="0"/>
                        <a:t>72.5</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69.3</a:t>
                      </a:r>
                    </a:p>
                  </a:txBody>
                  <a:tcPr marL="9525" marR="9525" marT="9525" marB="0" anchor="ctr"/>
                </a:tc>
                <a:tc>
                  <a:txBody>
                    <a:bodyPr/>
                    <a:lstStyle/>
                    <a:p>
                      <a:pPr algn="ctr"/>
                      <a:r>
                        <a:rPr lang="en-US" altLang="ja-JP" dirty="0" smtClean="0"/>
                        <a:t>74.3</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73.3</a:t>
                      </a:r>
                    </a:p>
                  </a:txBody>
                  <a:tcPr marL="9525" marR="9525" marT="9525" marB="0" anchor="ctr"/>
                </a:tc>
              </a:tr>
              <a:tr h="106954">
                <a:tc>
                  <a:txBody>
                    <a:bodyPr/>
                    <a:lstStyle/>
                    <a:p>
                      <a:pPr algn="l" fontAlgn="ctr"/>
                      <a:r>
                        <a:rPr lang="ja-JP" altLang="en-US" sz="800" u="none" strike="noStrike">
                          <a:effectLst/>
                        </a:rPr>
                        <a:t>男性（人）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288</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510</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104</a:t>
                      </a:r>
                    </a:p>
                  </a:txBody>
                  <a:tcPr marL="9525" marR="9525" marT="9525" marB="0" anchor="ctr"/>
                </a:tc>
                <a:tc>
                  <a:txBody>
                    <a:bodyPr/>
                    <a:lstStyle/>
                    <a:p>
                      <a:pPr algn="ctr" fontAlgn="ctr"/>
                      <a:r>
                        <a:rPr lang="en-US" altLang="ja-JP" sz="800" b="0" i="0" u="none" strike="noStrike" dirty="0">
                          <a:solidFill>
                            <a:srgbClr val="000000"/>
                          </a:solidFill>
                          <a:effectLst/>
                          <a:latin typeface="+mn-lt"/>
                        </a:rPr>
                        <a:t>112</a:t>
                      </a:r>
                    </a:p>
                  </a:txBody>
                  <a:tcPr marL="9525" marR="9525" marT="9525" marB="0" anchor="ctr"/>
                </a:tc>
              </a:tr>
              <a:tr h="106954">
                <a:tc>
                  <a:txBody>
                    <a:bodyPr/>
                    <a:lstStyle/>
                    <a:p>
                      <a:pPr algn="l" fontAlgn="ctr"/>
                      <a:r>
                        <a:rPr lang="ja-JP" altLang="en-US" sz="800" u="none" strike="noStrike">
                          <a:effectLst/>
                        </a:rPr>
                        <a:t>脳梗塞（人）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344</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550</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118</a:t>
                      </a:r>
                    </a:p>
                  </a:txBody>
                  <a:tcPr marL="9525" marR="9525" marT="9525" marB="0" anchor="ctr"/>
                </a:tc>
                <a:tc>
                  <a:txBody>
                    <a:bodyPr/>
                    <a:lstStyle/>
                    <a:p>
                      <a:pPr algn="ctr" fontAlgn="ctr"/>
                      <a:r>
                        <a:rPr lang="en-US" altLang="ja-JP" sz="800" b="0" i="0" u="none" strike="noStrike" dirty="0">
                          <a:solidFill>
                            <a:srgbClr val="000000"/>
                          </a:solidFill>
                          <a:effectLst/>
                          <a:latin typeface="+mn-lt"/>
                        </a:rPr>
                        <a:t>117</a:t>
                      </a:r>
                    </a:p>
                  </a:txBody>
                  <a:tcPr marL="9525" marR="9525" marT="9525" marB="0" anchor="ctr"/>
                </a:tc>
              </a:tr>
              <a:tr h="106954">
                <a:tc>
                  <a:txBody>
                    <a:bodyPr/>
                    <a:lstStyle/>
                    <a:p>
                      <a:pPr algn="l" fontAlgn="ctr"/>
                      <a:r>
                        <a:rPr lang="zh-CN" altLang="en-US" sz="800" u="none" strike="noStrike">
                          <a:effectLst/>
                        </a:rPr>
                        <a:t>脳内出血（人）</a:t>
                      </a:r>
                      <a:endParaRPr lang="zh-CN"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125</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189</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74</a:t>
                      </a:r>
                    </a:p>
                  </a:txBody>
                  <a:tcPr marL="9525" marR="9525" marT="9525" marB="0" anchor="ctr"/>
                </a:tc>
                <a:tc>
                  <a:txBody>
                    <a:bodyPr/>
                    <a:lstStyle/>
                    <a:p>
                      <a:pPr algn="ctr" fontAlgn="ctr"/>
                      <a:r>
                        <a:rPr lang="en-US" altLang="ja-JP" sz="800" b="0" i="0" u="none" strike="noStrike" dirty="0">
                          <a:solidFill>
                            <a:srgbClr val="000000"/>
                          </a:solidFill>
                          <a:effectLst/>
                          <a:latin typeface="+mn-lt"/>
                        </a:rPr>
                        <a:t>95</a:t>
                      </a:r>
                    </a:p>
                  </a:txBody>
                  <a:tcPr marL="9525" marR="9525" marT="9525" marB="0" anchor="ctr"/>
                </a:tc>
              </a:tr>
              <a:tr h="106954">
                <a:tc>
                  <a:txBody>
                    <a:bodyPr/>
                    <a:lstStyle/>
                    <a:p>
                      <a:pPr algn="l" fontAlgn="ctr"/>
                      <a:r>
                        <a:rPr lang="ja-JP" altLang="en-US" sz="800" u="none" strike="noStrike">
                          <a:effectLst/>
                        </a:rPr>
                        <a:t>くも膜下出血（人）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32</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48</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11</a:t>
                      </a:r>
                    </a:p>
                  </a:txBody>
                  <a:tcPr marL="9525" marR="9525" marT="9525" marB="0" anchor="ctr"/>
                </a:tc>
                <a:tc>
                  <a:txBody>
                    <a:bodyPr/>
                    <a:lstStyle/>
                    <a:p>
                      <a:pPr algn="ctr" fontAlgn="ctr"/>
                      <a:r>
                        <a:rPr lang="en-US" altLang="ja-JP" sz="800" b="0" i="0" u="none" strike="noStrike" dirty="0">
                          <a:solidFill>
                            <a:srgbClr val="000000"/>
                          </a:solidFill>
                          <a:effectLst/>
                          <a:latin typeface="+mn-lt"/>
                        </a:rPr>
                        <a:t>11</a:t>
                      </a:r>
                    </a:p>
                  </a:txBody>
                  <a:tcPr marL="9525" marR="9525" marT="9525" marB="0" anchor="ctr"/>
                </a:tc>
              </a:tr>
              <a:tr h="106954">
                <a:tc>
                  <a:txBody>
                    <a:bodyPr/>
                    <a:lstStyle/>
                    <a:p>
                      <a:pPr algn="l" fontAlgn="ctr"/>
                      <a:r>
                        <a:rPr lang="ja-JP" altLang="en-US" sz="800" u="none" strike="noStrike">
                          <a:effectLst/>
                        </a:rPr>
                        <a:t>一過性脳虚血発作（人）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32</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54</a:t>
                      </a:r>
                    </a:p>
                  </a:txBody>
                  <a:tcPr marL="9525" marR="9525" marT="9525" marB="0" anchor="ctr"/>
                </a:tc>
                <a:tc>
                  <a:txBody>
                    <a:bodyPr/>
                    <a:lstStyle/>
                    <a:p>
                      <a:pPr algn="ctr" fontAlgn="ctr"/>
                      <a:r>
                        <a:rPr lang="en-US" altLang="ja-JP" sz="800" b="0" i="0" u="none" strike="noStrike" dirty="0">
                          <a:solidFill>
                            <a:srgbClr val="000000"/>
                          </a:solidFill>
                          <a:effectLst/>
                          <a:latin typeface="Verdana" pitchFamily="34" charset="0"/>
                          <a:ea typeface="Verdana" pitchFamily="34" charset="0"/>
                          <a:cs typeface="Verdana" pitchFamily="34" charset="0"/>
                        </a:rPr>
                        <a:t>2</a:t>
                      </a:r>
                    </a:p>
                  </a:txBody>
                  <a:tcPr marL="9525" marR="9525" marT="9525" marB="0" anchor="ctr"/>
                </a:tc>
                <a:tc>
                  <a:txBody>
                    <a:bodyPr/>
                    <a:lstStyle/>
                    <a:p>
                      <a:pPr algn="ctr" fontAlgn="ctr"/>
                      <a:r>
                        <a:rPr lang="en-US" altLang="ja-JP" sz="800" b="0" i="0" u="none" strike="noStrike" dirty="0">
                          <a:solidFill>
                            <a:srgbClr val="000000"/>
                          </a:solidFill>
                          <a:effectLst/>
                          <a:latin typeface="+mn-lt"/>
                        </a:rPr>
                        <a:t>1</a:t>
                      </a:r>
                    </a:p>
                  </a:txBody>
                  <a:tcPr marL="9525" marR="9525" marT="9525" marB="0" anchor="ctr"/>
                </a:tc>
              </a:tr>
              <a:tr h="106954">
                <a:tc>
                  <a:txBody>
                    <a:bodyPr/>
                    <a:lstStyle/>
                    <a:p>
                      <a:pPr algn="l" fontAlgn="ctr"/>
                      <a:r>
                        <a:rPr lang="zh-CN" altLang="en-US" sz="800" u="none" strike="noStrike" dirty="0">
                          <a:effectLst/>
                        </a:rPr>
                        <a:t>平均在院日数</a:t>
                      </a:r>
                      <a:endParaRPr lang="zh-CN" altLang="en-US" sz="800" b="0" i="0" u="none" strike="noStrike" dirty="0">
                        <a:solidFill>
                          <a:srgbClr val="000000"/>
                        </a:solidFill>
                        <a:effectLst/>
                        <a:latin typeface="ＭＳ Ｐゴシック"/>
                      </a:endParaRPr>
                    </a:p>
                  </a:txBody>
                  <a:tcPr marL="5750" marR="5750" marT="5750" marB="0" anchor="ctr">
                    <a:solidFill>
                      <a:srgbClr val="FFFF00"/>
                    </a:solidFill>
                  </a:tcPr>
                </a:tc>
                <a:tc>
                  <a:txBody>
                    <a:bodyPr/>
                    <a:lstStyle/>
                    <a:p>
                      <a:pPr algn="ctr"/>
                      <a:r>
                        <a:rPr lang="en-US" altLang="ja-JP" dirty="0" smtClean="0"/>
                        <a:t>26.5</a:t>
                      </a:r>
                      <a:endParaRPr lang="ja-JP" altLang="en-US" dirty="0"/>
                    </a:p>
                  </a:txBody>
                  <a:tcPr marL="5750" marR="5750" marT="5750" marB="0" anchor="ctr">
                    <a:solidFill>
                      <a:srgbClr val="FFFF00"/>
                    </a:solidFill>
                  </a:tcPr>
                </a:tc>
                <a:tc>
                  <a:txBody>
                    <a:bodyPr/>
                    <a:lstStyle/>
                    <a:p>
                      <a:pPr algn="ctr" fontAlgn="ctr"/>
                      <a:r>
                        <a:rPr lang="en-US" altLang="ja-JP" sz="800" b="0" i="0" u="none" strike="noStrike" dirty="0">
                          <a:solidFill>
                            <a:srgbClr val="000000"/>
                          </a:solidFill>
                          <a:effectLst/>
                          <a:latin typeface="+mn-lt"/>
                        </a:rPr>
                        <a:t>26.5</a:t>
                      </a:r>
                    </a:p>
                  </a:txBody>
                  <a:tcPr marL="9525" marR="9525" marT="9525" marB="0" anchor="ctr">
                    <a:solidFill>
                      <a:srgbClr val="FFFF00"/>
                    </a:solidFill>
                  </a:tcPr>
                </a:tc>
                <a:tc>
                  <a:txBody>
                    <a:bodyPr/>
                    <a:lstStyle/>
                    <a:p>
                      <a:pPr algn="ctr"/>
                      <a:r>
                        <a:rPr lang="en-US" altLang="ja-JP" dirty="0" smtClean="0"/>
                        <a:t>39.4</a:t>
                      </a:r>
                      <a:endParaRPr lang="ja-JP" altLang="en-US" dirty="0"/>
                    </a:p>
                  </a:txBody>
                  <a:tcPr marL="5750" marR="5750" marT="5750" marB="0" anchor="ctr">
                    <a:solidFill>
                      <a:srgbClr val="FFFF00"/>
                    </a:solidFill>
                  </a:tcPr>
                </a:tc>
                <a:tc>
                  <a:txBody>
                    <a:bodyPr/>
                    <a:lstStyle/>
                    <a:p>
                      <a:pPr algn="ctr" fontAlgn="ctr"/>
                      <a:r>
                        <a:rPr lang="en-US" altLang="ja-JP" sz="800" b="0" i="0" u="none" strike="noStrike" dirty="0">
                          <a:solidFill>
                            <a:srgbClr val="000000"/>
                          </a:solidFill>
                          <a:effectLst/>
                          <a:latin typeface="+mn-lt"/>
                        </a:rPr>
                        <a:t>51.3</a:t>
                      </a:r>
                    </a:p>
                  </a:txBody>
                  <a:tcPr marL="9525" marR="9525" marT="9525" marB="0" anchor="ctr">
                    <a:solidFill>
                      <a:srgbClr val="FFFF00"/>
                    </a:solidFill>
                  </a:tcPr>
                </a:tc>
              </a:tr>
              <a:tr h="106954">
                <a:tc>
                  <a:txBody>
                    <a:bodyPr/>
                    <a:lstStyle/>
                    <a:p>
                      <a:pPr algn="l" fontAlgn="ctr"/>
                      <a:r>
                        <a:rPr lang="ja-JP" altLang="en-US" sz="800" u="none" strike="noStrike" dirty="0">
                          <a:effectLst/>
                        </a:rPr>
                        <a:t>脳卒中連携情報</a:t>
                      </a:r>
                      <a:r>
                        <a:rPr lang="ja-JP" altLang="en-US" sz="800" u="none" strike="noStrike" dirty="0" smtClean="0">
                          <a:effectLst/>
                        </a:rPr>
                        <a:t>提供書利用</a:t>
                      </a:r>
                      <a:r>
                        <a:rPr lang="ja-JP" altLang="en-US" sz="800" u="none" strike="noStrike" dirty="0">
                          <a:effectLst/>
                        </a:rPr>
                        <a:t>の退院時平均</a:t>
                      </a:r>
                      <a:r>
                        <a:rPr lang="en-US" altLang="ja-JP" sz="800" u="none" strike="noStrike" dirty="0" err="1">
                          <a:effectLst/>
                        </a:rPr>
                        <a:t>mRS</a:t>
                      </a:r>
                      <a:endParaRPr lang="en-US" altLang="ja-JP" sz="800" b="0" i="0" u="none" strike="noStrike" dirty="0">
                        <a:solidFill>
                          <a:srgbClr val="000000"/>
                        </a:solidFill>
                        <a:effectLst/>
                        <a:latin typeface="ＭＳ Ｐゴシック"/>
                      </a:endParaRPr>
                    </a:p>
                  </a:txBody>
                  <a:tcPr marL="5750" marR="5750" marT="5750" marB="0" anchor="ctr"/>
                </a:tc>
                <a:tc>
                  <a:txBody>
                    <a:bodyPr/>
                    <a:lstStyle/>
                    <a:p>
                      <a:pPr algn="ctr"/>
                      <a:endParaRPr lang="ja-JP" altLang="en-US" dirty="0"/>
                    </a:p>
                  </a:txBody>
                  <a:tcPr marL="5750" marR="5750" marT="5750" marB="0" anchor="ctr"/>
                </a:tc>
                <a:tc>
                  <a:txBody>
                    <a:bodyPr/>
                    <a:lstStyle/>
                    <a:p>
                      <a:pPr algn="ctr" fontAlgn="ctr"/>
                      <a:r>
                        <a:rPr lang="ja-JP" altLang="en-US" sz="800" b="0" i="0" u="none" strike="noStrike" dirty="0">
                          <a:solidFill>
                            <a:srgbClr val="000000"/>
                          </a:solidFill>
                          <a:effectLst/>
                          <a:latin typeface="+mn-lt"/>
                        </a:rPr>
                        <a:t>　</a:t>
                      </a:r>
                    </a:p>
                  </a:txBody>
                  <a:tcPr marL="9525" marR="9525" marT="9525" marB="0" anchor="ctr"/>
                </a:tc>
                <a:tc>
                  <a:txBody>
                    <a:bodyPr/>
                    <a:lstStyle/>
                    <a:p>
                      <a:pPr algn="ctr"/>
                      <a:r>
                        <a:rPr lang="en-US" altLang="ja-JP" dirty="0" smtClean="0"/>
                        <a:t>3.7</a:t>
                      </a:r>
                      <a:endParaRPr lang="ja-JP" altLang="en-US" dirty="0"/>
                    </a:p>
                  </a:txBody>
                  <a:tcPr marL="5750" marR="5750" marT="5750" marB="0" anchor="ctr"/>
                </a:tc>
                <a:tc>
                  <a:txBody>
                    <a:bodyPr/>
                    <a:lstStyle/>
                    <a:p>
                      <a:pPr algn="ctr" fontAlgn="ctr"/>
                      <a:r>
                        <a:rPr lang="en-US" altLang="ja-JP" sz="800" b="0" i="0" u="none" strike="noStrike" dirty="0">
                          <a:solidFill>
                            <a:srgbClr val="000000"/>
                          </a:solidFill>
                          <a:effectLst/>
                          <a:latin typeface="+mn-lt"/>
                        </a:rPr>
                        <a:t>3.72</a:t>
                      </a:r>
                    </a:p>
                  </a:txBody>
                  <a:tcPr marL="9525" marR="9525" marT="9525" marB="0" anchor="ctr"/>
                </a:tc>
              </a:tr>
              <a:tr h="106954">
                <a:tc>
                  <a:txBody>
                    <a:bodyPr/>
                    <a:lstStyle/>
                    <a:p>
                      <a:pPr algn="l" fontAlgn="ctr"/>
                      <a:r>
                        <a:rPr lang="ja-JP" altLang="en-US" sz="800" u="none" strike="noStrike" dirty="0">
                          <a:effectLst/>
                        </a:rPr>
                        <a:t>転帰：急性期病院・診療所へ転院数</a:t>
                      </a:r>
                      <a:endParaRPr lang="ja-JP" altLang="en-US" sz="800" b="0" i="0" u="none" strike="noStrike" dirty="0">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a:solidFill>
                            <a:srgbClr val="000000"/>
                          </a:solidFill>
                          <a:effectLst/>
                          <a:latin typeface="Verdana" pitchFamily="34" charset="0"/>
                          <a:ea typeface="Verdana" pitchFamily="34" charset="0"/>
                          <a:cs typeface="Verdana" pitchFamily="34" charset="0"/>
                        </a:rPr>
                        <a:t>14</a:t>
                      </a:r>
                    </a:p>
                  </a:txBody>
                  <a:tcPr marL="9525" marR="9525" marT="9525" marB="0" anchor="ctr"/>
                </a:tc>
                <a:tc>
                  <a:txBody>
                    <a:bodyPr/>
                    <a:lstStyle/>
                    <a:p>
                      <a:pPr algn="ctr" fontAlgn="ctr"/>
                      <a:r>
                        <a:rPr lang="en-US" altLang="ja-JP" sz="800" b="0" i="0" u="none" strike="noStrike" dirty="0">
                          <a:solidFill>
                            <a:srgbClr val="000000"/>
                          </a:solidFill>
                          <a:effectLst/>
                          <a:latin typeface="+mn-lt"/>
                        </a:rPr>
                        <a:t>19</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0</a:t>
                      </a:r>
                    </a:p>
                  </a:txBody>
                  <a:tcPr marL="9525" marR="9525" marT="9525" marB="0" anchor="ctr"/>
                </a:tc>
                <a:tc>
                  <a:txBody>
                    <a:bodyPr/>
                    <a:lstStyle/>
                    <a:p>
                      <a:pPr algn="ctr" fontAlgn="ctr"/>
                      <a:r>
                        <a:rPr lang="en-US" altLang="ja-JP" sz="800" b="0" i="0" u="none" strike="noStrike" dirty="0">
                          <a:solidFill>
                            <a:srgbClr val="000000"/>
                          </a:solidFill>
                          <a:effectLst/>
                          <a:latin typeface="+mn-lt"/>
                        </a:rPr>
                        <a:t>0</a:t>
                      </a:r>
                    </a:p>
                  </a:txBody>
                  <a:tcPr marL="9525" marR="9525" marT="9525" marB="0" anchor="ctr"/>
                </a:tc>
              </a:tr>
              <a:tr h="106954">
                <a:tc>
                  <a:txBody>
                    <a:bodyPr/>
                    <a:lstStyle/>
                    <a:p>
                      <a:pPr algn="l" fontAlgn="ctr"/>
                      <a:r>
                        <a:rPr lang="ja-JP" altLang="en-US" sz="800" u="none" strike="noStrike">
                          <a:effectLst/>
                        </a:rPr>
                        <a:t>転帰：回復期病院へ転院数</a:t>
                      </a:r>
                      <a:endParaRPr lang="ja-JP" altLang="en-US" sz="800" b="0" i="0" u="none" strike="noStrike">
                        <a:solidFill>
                          <a:srgbClr val="000000"/>
                        </a:solidFill>
                        <a:effectLst/>
                        <a:latin typeface="ＭＳ Ｐゴシック"/>
                      </a:endParaRPr>
                    </a:p>
                  </a:txBody>
                  <a:tcPr marL="5750" marR="5750" marT="5750" marB="0" anchor="ctr">
                    <a:solidFill>
                      <a:srgbClr val="FFFF00"/>
                    </a:solidFill>
                  </a:tcPr>
                </a:tc>
                <a:tc>
                  <a:txBody>
                    <a:bodyPr/>
                    <a:lstStyle/>
                    <a:p>
                      <a:pPr algn="ctr" fontAlgn="ctr"/>
                      <a:r>
                        <a:rPr lang="en-US" altLang="ja-JP" sz="800" b="0" i="0" u="none" strike="noStrike" dirty="0">
                          <a:solidFill>
                            <a:srgbClr val="000000"/>
                          </a:solidFill>
                          <a:effectLst/>
                          <a:latin typeface="Verdana" pitchFamily="34" charset="0"/>
                          <a:ea typeface="Verdana" pitchFamily="34" charset="0"/>
                          <a:cs typeface="Verdana" pitchFamily="34" charset="0"/>
                        </a:rPr>
                        <a:t>149</a:t>
                      </a:r>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n-lt"/>
                        </a:rPr>
                        <a:t>220</a:t>
                      </a:r>
                    </a:p>
                  </a:txBody>
                  <a:tcPr marL="9525" marR="9525" marT="9525" marB="0" anchor="ctr">
                    <a:solidFill>
                      <a:srgbClr val="FFFF00"/>
                    </a:solidFill>
                  </a:tcP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178</a:t>
                      </a:r>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n-lt"/>
                        </a:rPr>
                        <a:t>202</a:t>
                      </a:r>
                    </a:p>
                  </a:txBody>
                  <a:tcPr marL="9525" marR="9525" marT="9525" marB="0" anchor="ctr">
                    <a:solidFill>
                      <a:srgbClr val="FFFF00"/>
                    </a:solidFill>
                  </a:tcPr>
                </a:tc>
              </a:tr>
              <a:tr h="106954">
                <a:tc>
                  <a:txBody>
                    <a:bodyPr/>
                    <a:lstStyle/>
                    <a:p>
                      <a:pPr algn="l" fontAlgn="ctr"/>
                      <a:r>
                        <a:rPr lang="ja-JP" altLang="en-US" sz="800" u="none" strike="noStrike">
                          <a:effectLst/>
                        </a:rPr>
                        <a:t>転帰：維持期病院へ転院数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34</a:t>
                      </a:r>
                    </a:p>
                  </a:txBody>
                  <a:tcPr marL="9525" marR="9525" marT="9525" marB="0" anchor="ctr"/>
                </a:tc>
                <a:tc>
                  <a:txBody>
                    <a:bodyPr/>
                    <a:lstStyle/>
                    <a:p>
                      <a:pPr algn="ctr" fontAlgn="ctr"/>
                      <a:r>
                        <a:rPr lang="en-US" altLang="ja-JP" sz="800" b="0" i="0" u="none" strike="noStrike" dirty="0">
                          <a:solidFill>
                            <a:srgbClr val="000000"/>
                          </a:solidFill>
                          <a:effectLst/>
                          <a:latin typeface="+mn-lt"/>
                        </a:rPr>
                        <a:t>39</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22</a:t>
                      </a:r>
                    </a:p>
                  </a:txBody>
                  <a:tcPr marL="9525" marR="9525" marT="9525" marB="0" anchor="ctr"/>
                </a:tc>
                <a:tc>
                  <a:txBody>
                    <a:bodyPr/>
                    <a:lstStyle/>
                    <a:p>
                      <a:pPr algn="ctr" fontAlgn="ctr"/>
                      <a:r>
                        <a:rPr lang="en-US" altLang="ja-JP" sz="800" b="0" i="0" u="none" strike="noStrike" dirty="0">
                          <a:solidFill>
                            <a:srgbClr val="000000"/>
                          </a:solidFill>
                          <a:effectLst/>
                          <a:latin typeface="+mn-lt"/>
                        </a:rPr>
                        <a:t>15</a:t>
                      </a:r>
                    </a:p>
                  </a:txBody>
                  <a:tcPr marL="9525" marR="9525" marT="9525" marB="0" anchor="ctr"/>
                </a:tc>
              </a:tr>
              <a:tr h="106954">
                <a:tc>
                  <a:txBody>
                    <a:bodyPr/>
                    <a:lstStyle/>
                    <a:p>
                      <a:pPr algn="l" fontAlgn="ctr"/>
                      <a:r>
                        <a:rPr lang="ja-JP" altLang="en-US" sz="800" u="none" strike="noStrike">
                          <a:effectLst/>
                        </a:rPr>
                        <a:t>転帰：維持期診療所へ転所数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10</a:t>
                      </a:r>
                    </a:p>
                  </a:txBody>
                  <a:tcPr marL="9525" marR="9525" marT="9525" marB="0" anchor="ctr"/>
                </a:tc>
                <a:tc>
                  <a:txBody>
                    <a:bodyPr/>
                    <a:lstStyle/>
                    <a:p>
                      <a:pPr algn="ctr" fontAlgn="ctr"/>
                      <a:r>
                        <a:rPr lang="en-US" altLang="ja-JP" sz="800" b="0" i="0" u="none" strike="noStrike" dirty="0">
                          <a:solidFill>
                            <a:srgbClr val="000000"/>
                          </a:solidFill>
                          <a:effectLst/>
                          <a:latin typeface="+mn-lt"/>
                        </a:rPr>
                        <a:t>7</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1</a:t>
                      </a:r>
                    </a:p>
                  </a:txBody>
                  <a:tcPr marL="9525" marR="9525" marT="9525" marB="0" anchor="ctr"/>
                </a:tc>
                <a:tc>
                  <a:txBody>
                    <a:bodyPr/>
                    <a:lstStyle/>
                    <a:p>
                      <a:pPr algn="ctr" fontAlgn="ctr"/>
                      <a:r>
                        <a:rPr lang="en-US" altLang="ja-JP" sz="800" b="0" i="0" u="none" strike="noStrike" dirty="0">
                          <a:solidFill>
                            <a:srgbClr val="000000"/>
                          </a:solidFill>
                          <a:effectLst/>
                          <a:latin typeface="+mn-lt"/>
                        </a:rPr>
                        <a:t>0</a:t>
                      </a:r>
                    </a:p>
                  </a:txBody>
                  <a:tcPr marL="9525" marR="9525" marT="9525" marB="0" anchor="ctr"/>
                </a:tc>
              </a:tr>
              <a:tr h="106954">
                <a:tc>
                  <a:txBody>
                    <a:bodyPr/>
                    <a:lstStyle/>
                    <a:p>
                      <a:pPr algn="l" fontAlgn="ctr"/>
                      <a:r>
                        <a:rPr lang="ja-JP" altLang="en-US" sz="800" u="none" strike="noStrike">
                          <a:effectLst/>
                        </a:rPr>
                        <a:t>転帰：維持期老健へ転所数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8</a:t>
                      </a:r>
                    </a:p>
                  </a:txBody>
                  <a:tcPr marL="9525" marR="9525" marT="9525" marB="0" anchor="ctr"/>
                </a:tc>
                <a:tc>
                  <a:txBody>
                    <a:bodyPr/>
                    <a:lstStyle/>
                    <a:p>
                      <a:pPr algn="ctr" fontAlgn="ctr"/>
                      <a:r>
                        <a:rPr lang="en-US" altLang="ja-JP" sz="800" b="0" i="0" u="none" strike="noStrike" dirty="0">
                          <a:solidFill>
                            <a:srgbClr val="000000"/>
                          </a:solidFill>
                          <a:effectLst/>
                          <a:latin typeface="+mn-lt"/>
                        </a:rPr>
                        <a:t>8</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0</a:t>
                      </a:r>
                    </a:p>
                  </a:txBody>
                  <a:tcPr marL="9525" marR="9525" marT="9525" marB="0" anchor="ctr"/>
                </a:tc>
                <a:tc>
                  <a:txBody>
                    <a:bodyPr/>
                    <a:lstStyle/>
                    <a:p>
                      <a:pPr algn="ctr" fontAlgn="ctr"/>
                      <a:r>
                        <a:rPr lang="en-US" altLang="ja-JP" sz="800" b="0" i="0" u="none" strike="noStrike" dirty="0">
                          <a:solidFill>
                            <a:srgbClr val="000000"/>
                          </a:solidFill>
                          <a:effectLst/>
                          <a:latin typeface="+mn-lt"/>
                        </a:rPr>
                        <a:t>2</a:t>
                      </a:r>
                    </a:p>
                  </a:txBody>
                  <a:tcPr marL="9525" marR="9525" marT="9525" marB="0" anchor="ctr"/>
                </a:tc>
              </a:tr>
              <a:tr h="106954">
                <a:tc>
                  <a:txBody>
                    <a:bodyPr/>
                    <a:lstStyle/>
                    <a:p>
                      <a:pPr algn="l" fontAlgn="ctr"/>
                      <a:r>
                        <a:rPr lang="ja-JP" altLang="en-US" sz="800" u="none" strike="noStrike">
                          <a:effectLst/>
                        </a:rPr>
                        <a:t>転帰：在宅復帰患者数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a:solidFill>
                            <a:srgbClr val="000000"/>
                          </a:solidFill>
                          <a:effectLst/>
                          <a:latin typeface="Verdana" pitchFamily="34" charset="0"/>
                          <a:ea typeface="Verdana" pitchFamily="34" charset="0"/>
                          <a:cs typeface="Verdana" pitchFamily="34" charset="0"/>
                        </a:rPr>
                        <a:t>268</a:t>
                      </a:r>
                    </a:p>
                  </a:txBody>
                  <a:tcPr marL="9525" marR="9525" marT="9525" marB="0" anchor="ctr"/>
                </a:tc>
                <a:tc>
                  <a:txBody>
                    <a:bodyPr/>
                    <a:lstStyle/>
                    <a:p>
                      <a:pPr algn="ctr" fontAlgn="ctr"/>
                      <a:r>
                        <a:rPr lang="en-US" altLang="ja-JP" sz="800" b="0" i="0" u="none" strike="noStrike" dirty="0">
                          <a:solidFill>
                            <a:srgbClr val="000000"/>
                          </a:solidFill>
                          <a:effectLst/>
                          <a:latin typeface="+mn-lt"/>
                        </a:rPr>
                        <a:t>534</a:t>
                      </a:r>
                    </a:p>
                  </a:txBody>
                  <a:tcPr marL="9525" marR="9525" marT="9525" marB="0" anchor="ctr"/>
                </a:tc>
                <a:tc>
                  <a:txBody>
                    <a:bodyPr/>
                    <a:lstStyle/>
                    <a:p>
                      <a:pPr algn="ctr" fontAlgn="ctr"/>
                      <a:r>
                        <a:rPr lang="en-US" altLang="ja-JP" sz="800" b="0" i="0" u="none" strike="noStrike">
                          <a:solidFill>
                            <a:srgbClr val="000000"/>
                          </a:solidFill>
                          <a:effectLst/>
                          <a:latin typeface="Verdana" pitchFamily="34" charset="0"/>
                          <a:ea typeface="Verdana" pitchFamily="34" charset="0"/>
                          <a:cs typeface="Verdana" pitchFamily="34" charset="0"/>
                        </a:rPr>
                        <a:t>6</a:t>
                      </a:r>
                    </a:p>
                  </a:txBody>
                  <a:tcPr marL="9525" marR="9525" marT="9525" marB="0" anchor="ctr"/>
                </a:tc>
                <a:tc>
                  <a:txBody>
                    <a:bodyPr/>
                    <a:lstStyle/>
                    <a:p>
                      <a:pPr algn="ctr" fontAlgn="ctr"/>
                      <a:r>
                        <a:rPr lang="en-US" altLang="ja-JP" sz="800" b="0" i="0" u="none" strike="noStrike" dirty="0">
                          <a:solidFill>
                            <a:srgbClr val="000000"/>
                          </a:solidFill>
                          <a:effectLst/>
                          <a:latin typeface="+mn-lt"/>
                        </a:rPr>
                        <a:t>5</a:t>
                      </a:r>
                    </a:p>
                  </a:txBody>
                  <a:tcPr marL="9525" marR="9525" marT="9525" marB="0" anchor="ctr"/>
                </a:tc>
              </a:tr>
              <a:tr h="109254">
                <a:tc>
                  <a:txBody>
                    <a:bodyPr/>
                    <a:lstStyle/>
                    <a:p>
                      <a:pPr algn="l" fontAlgn="ctr"/>
                      <a:r>
                        <a:rPr lang="zh-CN" altLang="en-US" sz="800" u="none" strike="noStrike">
                          <a:effectLst/>
                        </a:rPr>
                        <a:t>転帰：死亡数</a:t>
                      </a:r>
                      <a:endParaRPr lang="zh-CN"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a:solidFill>
                            <a:srgbClr val="000000"/>
                          </a:solidFill>
                          <a:effectLst/>
                          <a:latin typeface="Verdana" pitchFamily="34" charset="0"/>
                          <a:ea typeface="Verdana" pitchFamily="34" charset="0"/>
                          <a:cs typeface="Verdana" pitchFamily="34" charset="0"/>
                        </a:rPr>
                        <a:t>38</a:t>
                      </a:r>
                    </a:p>
                  </a:txBody>
                  <a:tcPr marL="9525" marR="9525" marT="9525" marB="0" anchor="ctr"/>
                </a:tc>
                <a:tc>
                  <a:txBody>
                    <a:bodyPr/>
                    <a:lstStyle/>
                    <a:p>
                      <a:pPr algn="ctr" fontAlgn="ctr"/>
                      <a:r>
                        <a:rPr lang="en-US" altLang="ja-JP" sz="800" b="0" i="0" u="none" strike="noStrike" dirty="0">
                          <a:solidFill>
                            <a:srgbClr val="000000"/>
                          </a:solidFill>
                          <a:effectLst/>
                          <a:latin typeface="+mn-lt"/>
                        </a:rPr>
                        <a:t>53</a:t>
                      </a:r>
                    </a:p>
                  </a:txBody>
                  <a:tcPr marL="9525" marR="9525" marT="9525" marB="0" anchor="ctr"/>
                </a:tc>
                <a:tc>
                  <a:txBody>
                    <a:bodyPr/>
                    <a:lstStyle/>
                    <a:p>
                      <a:pPr algn="ctr" fontAlgn="ctr"/>
                      <a:r>
                        <a:rPr lang="en-US" altLang="ja-JP" sz="800" b="0" i="0" u="none" strike="noStrike" dirty="0">
                          <a:solidFill>
                            <a:srgbClr val="000000"/>
                          </a:solidFill>
                          <a:effectLst/>
                          <a:latin typeface="Verdana" pitchFamily="34" charset="0"/>
                          <a:ea typeface="Verdana" pitchFamily="34" charset="0"/>
                          <a:cs typeface="Verdana" pitchFamily="34" charset="0"/>
                        </a:rPr>
                        <a:t>0</a:t>
                      </a:r>
                    </a:p>
                  </a:txBody>
                  <a:tcPr marL="9525" marR="9525" marT="9525" marB="0" anchor="ctr"/>
                </a:tc>
                <a:tc>
                  <a:txBody>
                    <a:bodyPr/>
                    <a:lstStyle/>
                    <a:p>
                      <a:pPr algn="ctr" fontAlgn="ctr"/>
                      <a:r>
                        <a:rPr lang="en-US" altLang="ja-JP" sz="800" b="0" i="0" u="none" strike="noStrike" dirty="0">
                          <a:solidFill>
                            <a:srgbClr val="000000"/>
                          </a:solidFill>
                          <a:effectLst/>
                          <a:latin typeface="+mn-lt"/>
                        </a:rPr>
                        <a:t>1</a:t>
                      </a:r>
                    </a:p>
                  </a:txBody>
                  <a:tcPr marL="9525" marR="9525" marT="9525" marB="0" anchor="ctr"/>
                </a:tc>
              </a:tr>
            </a:tbl>
          </a:graphicData>
        </a:graphic>
      </p:graphicFrame>
      <p:sp>
        <p:nvSpPr>
          <p:cNvPr id="8" name="テキスト ボックス 7"/>
          <p:cNvSpPr txBox="1"/>
          <p:nvPr/>
        </p:nvSpPr>
        <p:spPr>
          <a:xfrm>
            <a:off x="701824" y="112290"/>
            <a:ext cx="3637534" cy="400110"/>
          </a:xfrm>
          <a:prstGeom prst="rect">
            <a:avLst/>
          </a:prstGeom>
          <a:noFill/>
        </p:spPr>
        <p:txBody>
          <a:bodyPr wrap="none" rtlCol="0">
            <a:spAutoFit/>
          </a:bodyPr>
          <a:lstStyle/>
          <a:p>
            <a:r>
              <a:rPr kumimoji="1" lang="ja-JP" altLang="en-US" sz="2000" dirty="0" smtClean="0"/>
              <a:t>急性期：</a:t>
            </a:r>
            <a:r>
              <a:rPr kumimoji="1" lang="en-US" altLang="ja-JP" sz="2000" dirty="0" smtClean="0"/>
              <a:t>11</a:t>
            </a:r>
            <a:r>
              <a:rPr kumimoji="1" lang="ja-JP" altLang="en-US" sz="2000" dirty="0" smtClean="0"/>
              <a:t>病院</a:t>
            </a:r>
            <a:r>
              <a:rPr kumimoji="1" lang="en-US" altLang="ja-JP" sz="2000" dirty="0" smtClean="0"/>
              <a:t>(</a:t>
            </a:r>
            <a:r>
              <a:rPr kumimoji="1" lang="ja-JP" altLang="en-US" sz="2000" dirty="0" smtClean="0"/>
              <a:t>昨年</a:t>
            </a:r>
            <a:r>
              <a:rPr kumimoji="1" lang="en-US" altLang="ja-JP" sz="2000" dirty="0" smtClean="0"/>
              <a:t>10</a:t>
            </a:r>
            <a:r>
              <a:rPr kumimoji="1" lang="ja-JP" altLang="en-US" sz="2000" dirty="0" smtClean="0"/>
              <a:t>病院</a:t>
            </a:r>
            <a:r>
              <a:rPr kumimoji="1" lang="en-US" altLang="ja-JP" sz="2000" dirty="0" smtClean="0"/>
              <a:t>)</a:t>
            </a:r>
          </a:p>
        </p:txBody>
      </p:sp>
    </p:spTree>
    <p:extLst>
      <p:ext uri="{BB962C8B-B14F-4D97-AF65-F5344CB8AC3E}">
        <p14:creationId xmlns:p14="http://schemas.microsoft.com/office/powerpoint/2010/main" val="401240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800" y="119010"/>
            <a:ext cx="3733800" cy="286770"/>
          </a:xfrm>
        </p:spPr>
        <p:txBody>
          <a:bodyPr>
            <a:noAutofit/>
          </a:bodyPr>
          <a:lstStyle/>
          <a:p>
            <a:pPr algn="ctr"/>
            <a:r>
              <a:rPr lang="ja-JP" altLang="en-US" sz="1800" dirty="0" smtClean="0"/>
              <a:t>病院別在院</a:t>
            </a:r>
            <a:r>
              <a:rPr lang="ja-JP" altLang="en-US" sz="1800" dirty="0"/>
              <a:t>日数</a:t>
            </a:r>
            <a:r>
              <a:rPr lang="ja-JP" altLang="en-US" sz="1800" dirty="0" smtClean="0"/>
              <a:t>の比較</a:t>
            </a:r>
            <a:endParaRPr kumimoji="1" lang="ja-JP" altLang="en-US" sz="1800" dirty="0"/>
          </a:p>
        </p:txBody>
      </p:sp>
      <p:graphicFrame>
        <p:nvGraphicFramePr>
          <p:cNvPr id="6" name="グラフ 5"/>
          <p:cNvGraphicFramePr>
            <a:graphicFrameLocks/>
          </p:cNvGraphicFramePr>
          <p:nvPr>
            <p:extLst>
              <p:ext uri="{D42A27DB-BD31-4B8C-83A1-F6EECF244321}">
                <p14:modId xmlns:p14="http://schemas.microsoft.com/office/powerpoint/2010/main" val="1618962754"/>
              </p:ext>
            </p:extLst>
          </p:nvPr>
        </p:nvGraphicFramePr>
        <p:xfrm>
          <a:off x="53752" y="346119"/>
          <a:ext cx="4427984" cy="26256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4453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6883" y="92511"/>
            <a:ext cx="4149357" cy="400606"/>
          </a:xfrm>
        </p:spPr>
        <p:txBody>
          <a:bodyPr/>
          <a:lstStyle/>
          <a:p>
            <a:r>
              <a:rPr lang="ja-JP" altLang="en-US" dirty="0" smtClean="0"/>
              <a:t>自宅復帰率とパス利用率（在院日数も含めて）</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4" name="グラフ 3"/>
          <p:cNvGraphicFramePr>
            <a:graphicFrameLocks/>
          </p:cNvGraphicFramePr>
          <p:nvPr>
            <p:extLst>
              <p:ext uri="{D42A27DB-BD31-4B8C-83A1-F6EECF244321}">
                <p14:modId xmlns:p14="http://schemas.microsoft.com/office/powerpoint/2010/main" val="3279171589"/>
              </p:ext>
            </p:extLst>
          </p:nvPr>
        </p:nvGraphicFramePr>
        <p:xfrm>
          <a:off x="125760" y="405780"/>
          <a:ext cx="4446240" cy="2482770"/>
        </p:xfrm>
        <a:graphic>
          <a:graphicData uri="http://schemas.openxmlformats.org/drawingml/2006/chart">
            <c:chart xmlns:c="http://schemas.openxmlformats.org/drawingml/2006/chart" xmlns:r="http://schemas.openxmlformats.org/officeDocument/2006/relationships" r:id="rId2"/>
          </a:graphicData>
        </a:graphic>
      </p:graphicFrame>
      <p:sp>
        <p:nvSpPr>
          <p:cNvPr id="7" name="フリーフォーム 6"/>
          <p:cNvSpPr/>
          <p:nvPr/>
        </p:nvSpPr>
        <p:spPr>
          <a:xfrm>
            <a:off x="142504" y="190005"/>
            <a:ext cx="3865466" cy="1543792"/>
          </a:xfrm>
          <a:custGeom>
            <a:avLst/>
            <a:gdLst>
              <a:gd name="connsiteX0" fmla="*/ 0 w 3865466"/>
              <a:gd name="connsiteY0" fmla="*/ 1543792 h 1543792"/>
              <a:gd name="connsiteX1" fmla="*/ 59377 w 3865466"/>
              <a:gd name="connsiteY1" fmla="*/ 1537855 h 1543792"/>
              <a:gd name="connsiteX2" fmla="*/ 89065 w 3865466"/>
              <a:gd name="connsiteY2" fmla="*/ 1531917 h 1543792"/>
              <a:gd name="connsiteX3" fmla="*/ 112815 w 3865466"/>
              <a:gd name="connsiteY3" fmla="*/ 1525979 h 1543792"/>
              <a:gd name="connsiteX4" fmla="*/ 172192 w 3865466"/>
              <a:gd name="connsiteY4" fmla="*/ 1520042 h 1543792"/>
              <a:gd name="connsiteX5" fmla="*/ 207818 w 3865466"/>
              <a:gd name="connsiteY5" fmla="*/ 1514104 h 1543792"/>
              <a:gd name="connsiteX6" fmla="*/ 231569 w 3865466"/>
              <a:gd name="connsiteY6" fmla="*/ 1508166 h 1543792"/>
              <a:gd name="connsiteX7" fmla="*/ 296883 w 3865466"/>
              <a:gd name="connsiteY7" fmla="*/ 1502229 h 1543792"/>
              <a:gd name="connsiteX8" fmla="*/ 403761 w 3865466"/>
              <a:gd name="connsiteY8" fmla="*/ 1478478 h 1543792"/>
              <a:gd name="connsiteX9" fmla="*/ 421574 w 3865466"/>
              <a:gd name="connsiteY9" fmla="*/ 1472540 h 1543792"/>
              <a:gd name="connsiteX10" fmla="*/ 480951 w 3865466"/>
              <a:gd name="connsiteY10" fmla="*/ 1466603 h 1543792"/>
              <a:gd name="connsiteX11" fmla="*/ 534390 w 3865466"/>
              <a:gd name="connsiteY11" fmla="*/ 1454727 h 1543792"/>
              <a:gd name="connsiteX12" fmla="*/ 570015 w 3865466"/>
              <a:gd name="connsiteY12" fmla="*/ 1442852 h 1543792"/>
              <a:gd name="connsiteX13" fmla="*/ 587828 w 3865466"/>
              <a:gd name="connsiteY13" fmla="*/ 1436914 h 1543792"/>
              <a:gd name="connsiteX14" fmla="*/ 635330 w 3865466"/>
              <a:gd name="connsiteY14" fmla="*/ 1430977 h 1543792"/>
              <a:gd name="connsiteX15" fmla="*/ 653143 w 3865466"/>
              <a:gd name="connsiteY15" fmla="*/ 1425039 h 1543792"/>
              <a:gd name="connsiteX16" fmla="*/ 682831 w 3865466"/>
              <a:gd name="connsiteY16" fmla="*/ 1419101 h 1543792"/>
              <a:gd name="connsiteX17" fmla="*/ 706582 w 3865466"/>
              <a:gd name="connsiteY17" fmla="*/ 1407226 h 1543792"/>
              <a:gd name="connsiteX18" fmla="*/ 771896 w 3865466"/>
              <a:gd name="connsiteY18" fmla="*/ 1389413 h 1543792"/>
              <a:gd name="connsiteX19" fmla="*/ 807522 w 3865466"/>
              <a:gd name="connsiteY19" fmla="*/ 1377538 h 1543792"/>
              <a:gd name="connsiteX20" fmla="*/ 872836 w 3865466"/>
              <a:gd name="connsiteY20" fmla="*/ 1371600 h 1543792"/>
              <a:gd name="connsiteX21" fmla="*/ 896587 w 3865466"/>
              <a:gd name="connsiteY21" fmla="*/ 1365663 h 1543792"/>
              <a:gd name="connsiteX22" fmla="*/ 932213 w 3865466"/>
              <a:gd name="connsiteY22" fmla="*/ 1359725 h 1543792"/>
              <a:gd name="connsiteX23" fmla="*/ 961901 w 3865466"/>
              <a:gd name="connsiteY23" fmla="*/ 1347850 h 1543792"/>
              <a:gd name="connsiteX24" fmla="*/ 985652 w 3865466"/>
              <a:gd name="connsiteY24" fmla="*/ 1341912 h 1543792"/>
              <a:gd name="connsiteX25" fmla="*/ 1015340 w 3865466"/>
              <a:gd name="connsiteY25" fmla="*/ 1330037 h 1543792"/>
              <a:gd name="connsiteX26" fmla="*/ 1039091 w 3865466"/>
              <a:gd name="connsiteY26" fmla="*/ 1324099 h 1543792"/>
              <a:gd name="connsiteX27" fmla="*/ 1128156 w 3865466"/>
              <a:gd name="connsiteY27" fmla="*/ 1300348 h 1543792"/>
              <a:gd name="connsiteX28" fmla="*/ 1169719 w 3865466"/>
              <a:gd name="connsiteY28" fmla="*/ 1288473 h 1543792"/>
              <a:gd name="connsiteX29" fmla="*/ 1205345 w 3865466"/>
              <a:gd name="connsiteY29" fmla="*/ 1276598 h 1543792"/>
              <a:gd name="connsiteX30" fmla="*/ 1306286 w 3865466"/>
              <a:gd name="connsiteY30" fmla="*/ 1258785 h 1543792"/>
              <a:gd name="connsiteX31" fmla="*/ 1335974 w 3865466"/>
              <a:gd name="connsiteY31" fmla="*/ 1252847 h 1543792"/>
              <a:gd name="connsiteX32" fmla="*/ 1395351 w 3865466"/>
              <a:gd name="connsiteY32" fmla="*/ 1229096 h 1543792"/>
              <a:gd name="connsiteX33" fmla="*/ 1419101 w 3865466"/>
              <a:gd name="connsiteY33" fmla="*/ 1217221 h 1543792"/>
              <a:gd name="connsiteX34" fmla="*/ 1460665 w 3865466"/>
              <a:gd name="connsiteY34" fmla="*/ 1205346 h 1543792"/>
              <a:gd name="connsiteX35" fmla="*/ 1490353 w 3865466"/>
              <a:gd name="connsiteY35" fmla="*/ 1193470 h 1543792"/>
              <a:gd name="connsiteX36" fmla="*/ 1508166 w 3865466"/>
              <a:gd name="connsiteY36" fmla="*/ 1181595 h 1543792"/>
              <a:gd name="connsiteX37" fmla="*/ 1531917 w 3865466"/>
              <a:gd name="connsiteY37" fmla="*/ 1175657 h 1543792"/>
              <a:gd name="connsiteX38" fmla="*/ 1585356 w 3865466"/>
              <a:gd name="connsiteY38" fmla="*/ 1157844 h 1543792"/>
              <a:gd name="connsiteX39" fmla="*/ 1609106 w 3865466"/>
              <a:gd name="connsiteY39" fmla="*/ 1145969 h 1543792"/>
              <a:gd name="connsiteX40" fmla="*/ 1644732 w 3865466"/>
              <a:gd name="connsiteY40" fmla="*/ 1134094 h 1543792"/>
              <a:gd name="connsiteX41" fmla="*/ 1662545 w 3865466"/>
              <a:gd name="connsiteY41" fmla="*/ 1128156 h 1543792"/>
              <a:gd name="connsiteX42" fmla="*/ 1686296 w 3865466"/>
              <a:gd name="connsiteY42" fmla="*/ 1116281 h 1543792"/>
              <a:gd name="connsiteX43" fmla="*/ 1710047 w 3865466"/>
              <a:gd name="connsiteY43" fmla="*/ 1110343 h 1543792"/>
              <a:gd name="connsiteX44" fmla="*/ 1739735 w 3865466"/>
              <a:gd name="connsiteY44" fmla="*/ 1092530 h 1543792"/>
              <a:gd name="connsiteX45" fmla="*/ 1810987 w 3865466"/>
              <a:gd name="connsiteY45" fmla="*/ 1068779 h 1543792"/>
              <a:gd name="connsiteX46" fmla="*/ 1834738 w 3865466"/>
              <a:gd name="connsiteY46" fmla="*/ 1062842 h 1543792"/>
              <a:gd name="connsiteX47" fmla="*/ 1894114 w 3865466"/>
              <a:gd name="connsiteY47" fmla="*/ 1039091 h 1543792"/>
              <a:gd name="connsiteX48" fmla="*/ 1941615 w 3865466"/>
              <a:gd name="connsiteY48" fmla="*/ 1027216 h 1543792"/>
              <a:gd name="connsiteX49" fmla="*/ 1989117 w 3865466"/>
              <a:gd name="connsiteY49" fmla="*/ 1003465 h 1543792"/>
              <a:gd name="connsiteX50" fmla="*/ 2054431 w 3865466"/>
              <a:gd name="connsiteY50" fmla="*/ 985652 h 1543792"/>
              <a:gd name="connsiteX51" fmla="*/ 2078182 w 3865466"/>
              <a:gd name="connsiteY51" fmla="*/ 973777 h 1543792"/>
              <a:gd name="connsiteX52" fmla="*/ 2119745 w 3865466"/>
              <a:gd name="connsiteY52" fmla="*/ 955964 h 1543792"/>
              <a:gd name="connsiteX53" fmla="*/ 2167247 w 3865466"/>
              <a:gd name="connsiteY53" fmla="*/ 932213 h 1543792"/>
              <a:gd name="connsiteX54" fmla="*/ 2202873 w 3865466"/>
              <a:gd name="connsiteY54" fmla="*/ 926276 h 1543792"/>
              <a:gd name="connsiteX55" fmla="*/ 2220686 w 3865466"/>
              <a:gd name="connsiteY55" fmla="*/ 920338 h 1543792"/>
              <a:gd name="connsiteX56" fmla="*/ 2268187 w 3865466"/>
              <a:gd name="connsiteY56" fmla="*/ 896587 h 1543792"/>
              <a:gd name="connsiteX57" fmla="*/ 2303813 w 3865466"/>
              <a:gd name="connsiteY57" fmla="*/ 884712 h 1543792"/>
              <a:gd name="connsiteX58" fmla="*/ 2351314 w 3865466"/>
              <a:gd name="connsiteY58" fmla="*/ 866899 h 1543792"/>
              <a:gd name="connsiteX59" fmla="*/ 2369127 w 3865466"/>
              <a:gd name="connsiteY59" fmla="*/ 855024 h 1543792"/>
              <a:gd name="connsiteX60" fmla="*/ 2404753 w 3865466"/>
              <a:gd name="connsiteY60" fmla="*/ 843148 h 1543792"/>
              <a:gd name="connsiteX61" fmla="*/ 2422566 w 3865466"/>
              <a:gd name="connsiteY61" fmla="*/ 831273 h 1543792"/>
              <a:gd name="connsiteX62" fmla="*/ 2446317 w 3865466"/>
              <a:gd name="connsiteY62" fmla="*/ 825335 h 1543792"/>
              <a:gd name="connsiteX63" fmla="*/ 2464130 w 3865466"/>
              <a:gd name="connsiteY63" fmla="*/ 819398 h 1543792"/>
              <a:gd name="connsiteX64" fmla="*/ 2481943 w 3865466"/>
              <a:gd name="connsiteY64" fmla="*/ 807522 h 1543792"/>
              <a:gd name="connsiteX65" fmla="*/ 2529444 w 3865466"/>
              <a:gd name="connsiteY65" fmla="*/ 789709 h 1543792"/>
              <a:gd name="connsiteX66" fmla="*/ 2618509 w 3865466"/>
              <a:gd name="connsiteY66" fmla="*/ 754083 h 1543792"/>
              <a:gd name="connsiteX67" fmla="*/ 2636322 w 3865466"/>
              <a:gd name="connsiteY67" fmla="*/ 742208 h 1543792"/>
              <a:gd name="connsiteX68" fmla="*/ 2689761 w 3865466"/>
              <a:gd name="connsiteY68" fmla="*/ 724395 h 1543792"/>
              <a:gd name="connsiteX69" fmla="*/ 2731325 w 3865466"/>
              <a:gd name="connsiteY69" fmla="*/ 706582 h 1543792"/>
              <a:gd name="connsiteX70" fmla="*/ 2778826 w 3865466"/>
              <a:gd name="connsiteY70" fmla="*/ 682831 h 1543792"/>
              <a:gd name="connsiteX71" fmla="*/ 2826327 w 3865466"/>
              <a:gd name="connsiteY71" fmla="*/ 659081 h 1543792"/>
              <a:gd name="connsiteX72" fmla="*/ 2856015 w 3865466"/>
              <a:gd name="connsiteY72" fmla="*/ 641268 h 1543792"/>
              <a:gd name="connsiteX73" fmla="*/ 2867891 w 3865466"/>
              <a:gd name="connsiteY73" fmla="*/ 629392 h 1543792"/>
              <a:gd name="connsiteX74" fmla="*/ 2909454 w 3865466"/>
              <a:gd name="connsiteY74" fmla="*/ 617517 h 1543792"/>
              <a:gd name="connsiteX75" fmla="*/ 2933205 w 3865466"/>
              <a:gd name="connsiteY75" fmla="*/ 599704 h 1543792"/>
              <a:gd name="connsiteX76" fmla="*/ 2968831 w 3865466"/>
              <a:gd name="connsiteY76" fmla="*/ 587829 h 1543792"/>
              <a:gd name="connsiteX77" fmla="*/ 2980706 w 3865466"/>
              <a:gd name="connsiteY77" fmla="*/ 575953 h 1543792"/>
              <a:gd name="connsiteX78" fmla="*/ 3022270 w 3865466"/>
              <a:gd name="connsiteY78" fmla="*/ 558140 h 1543792"/>
              <a:gd name="connsiteX79" fmla="*/ 3051958 w 3865466"/>
              <a:gd name="connsiteY79" fmla="*/ 540327 h 1543792"/>
              <a:gd name="connsiteX80" fmla="*/ 3069771 w 3865466"/>
              <a:gd name="connsiteY80" fmla="*/ 528452 h 1543792"/>
              <a:gd name="connsiteX81" fmla="*/ 3087584 w 3865466"/>
              <a:gd name="connsiteY81" fmla="*/ 522514 h 1543792"/>
              <a:gd name="connsiteX82" fmla="*/ 3105397 w 3865466"/>
              <a:gd name="connsiteY82" fmla="*/ 510639 h 1543792"/>
              <a:gd name="connsiteX83" fmla="*/ 3129148 w 3865466"/>
              <a:gd name="connsiteY83" fmla="*/ 498764 h 1543792"/>
              <a:gd name="connsiteX84" fmla="*/ 3164774 w 3865466"/>
              <a:gd name="connsiteY84" fmla="*/ 480951 h 1543792"/>
              <a:gd name="connsiteX85" fmla="*/ 3188525 w 3865466"/>
              <a:gd name="connsiteY85" fmla="*/ 463138 h 1543792"/>
              <a:gd name="connsiteX86" fmla="*/ 3241964 w 3865466"/>
              <a:gd name="connsiteY86" fmla="*/ 433450 h 1543792"/>
              <a:gd name="connsiteX87" fmla="*/ 3259777 w 3865466"/>
              <a:gd name="connsiteY87" fmla="*/ 427512 h 1543792"/>
              <a:gd name="connsiteX88" fmla="*/ 3277590 w 3865466"/>
              <a:gd name="connsiteY88" fmla="*/ 415637 h 1543792"/>
              <a:gd name="connsiteX89" fmla="*/ 3301340 w 3865466"/>
              <a:gd name="connsiteY89" fmla="*/ 403761 h 1543792"/>
              <a:gd name="connsiteX90" fmla="*/ 3342904 w 3865466"/>
              <a:gd name="connsiteY90" fmla="*/ 380011 h 1543792"/>
              <a:gd name="connsiteX91" fmla="*/ 3372592 w 3865466"/>
              <a:gd name="connsiteY91" fmla="*/ 362198 h 1543792"/>
              <a:gd name="connsiteX92" fmla="*/ 3384467 w 3865466"/>
              <a:gd name="connsiteY92" fmla="*/ 350322 h 1543792"/>
              <a:gd name="connsiteX93" fmla="*/ 3408218 w 3865466"/>
              <a:gd name="connsiteY93" fmla="*/ 338447 h 1543792"/>
              <a:gd name="connsiteX94" fmla="*/ 3426031 w 3865466"/>
              <a:gd name="connsiteY94" fmla="*/ 326572 h 1543792"/>
              <a:gd name="connsiteX95" fmla="*/ 3449782 w 3865466"/>
              <a:gd name="connsiteY95" fmla="*/ 314696 h 1543792"/>
              <a:gd name="connsiteX96" fmla="*/ 3485408 w 3865466"/>
              <a:gd name="connsiteY96" fmla="*/ 290946 h 1543792"/>
              <a:gd name="connsiteX97" fmla="*/ 3526971 w 3865466"/>
              <a:gd name="connsiteY97" fmla="*/ 261257 h 1543792"/>
              <a:gd name="connsiteX98" fmla="*/ 3544784 w 3865466"/>
              <a:gd name="connsiteY98" fmla="*/ 255320 h 1543792"/>
              <a:gd name="connsiteX99" fmla="*/ 3562597 w 3865466"/>
              <a:gd name="connsiteY99" fmla="*/ 237507 h 1543792"/>
              <a:gd name="connsiteX100" fmla="*/ 3598223 w 3865466"/>
              <a:gd name="connsiteY100" fmla="*/ 219694 h 1543792"/>
              <a:gd name="connsiteX101" fmla="*/ 3610099 w 3865466"/>
              <a:gd name="connsiteY101" fmla="*/ 207818 h 1543792"/>
              <a:gd name="connsiteX102" fmla="*/ 3627912 w 3865466"/>
              <a:gd name="connsiteY102" fmla="*/ 195943 h 1543792"/>
              <a:gd name="connsiteX103" fmla="*/ 3645725 w 3865466"/>
              <a:gd name="connsiteY103" fmla="*/ 178130 h 1543792"/>
              <a:gd name="connsiteX104" fmla="*/ 3669475 w 3865466"/>
              <a:gd name="connsiteY104" fmla="*/ 160317 h 1543792"/>
              <a:gd name="connsiteX105" fmla="*/ 3687288 w 3865466"/>
              <a:gd name="connsiteY105" fmla="*/ 142504 h 1543792"/>
              <a:gd name="connsiteX106" fmla="*/ 3734790 w 3865466"/>
              <a:gd name="connsiteY106" fmla="*/ 106878 h 1543792"/>
              <a:gd name="connsiteX107" fmla="*/ 3758540 w 3865466"/>
              <a:gd name="connsiteY107" fmla="*/ 89065 h 1543792"/>
              <a:gd name="connsiteX108" fmla="*/ 3782291 w 3865466"/>
              <a:gd name="connsiteY108" fmla="*/ 71252 h 1543792"/>
              <a:gd name="connsiteX109" fmla="*/ 3829792 w 3865466"/>
              <a:gd name="connsiteY109" fmla="*/ 29689 h 1543792"/>
              <a:gd name="connsiteX110" fmla="*/ 3847605 w 3865466"/>
              <a:gd name="connsiteY110" fmla="*/ 11876 h 1543792"/>
              <a:gd name="connsiteX111" fmla="*/ 3865418 w 3865466"/>
              <a:gd name="connsiteY111" fmla="*/ 0 h 1543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865466" h="1543792">
                <a:moveTo>
                  <a:pt x="0" y="1543792"/>
                </a:moveTo>
                <a:cubicBezTo>
                  <a:pt x="19792" y="1541813"/>
                  <a:pt x="39660" y="1540484"/>
                  <a:pt x="59377" y="1537855"/>
                </a:cubicBezTo>
                <a:cubicBezTo>
                  <a:pt x="69380" y="1536521"/>
                  <a:pt x="79213" y="1534106"/>
                  <a:pt x="89065" y="1531917"/>
                </a:cubicBezTo>
                <a:cubicBezTo>
                  <a:pt x="97031" y="1530147"/>
                  <a:pt x="104737" y="1527133"/>
                  <a:pt x="112815" y="1525979"/>
                </a:cubicBezTo>
                <a:cubicBezTo>
                  <a:pt x="132506" y="1523166"/>
                  <a:pt x="152455" y="1522509"/>
                  <a:pt x="172192" y="1520042"/>
                </a:cubicBezTo>
                <a:cubicBezTo>
                  <a:pt x="184138" y="1518549"/>
                  <a:pt x="196013" y="1516465"/>
                  <a:pt x="207818" y="1514104"/>
                </a:cubicBezTo>
                <a:cubicBezTo>
                  <a:pt x="215820" y="1512503"/>
                  <a:pt x="223480" y="1509245"/>
                  <a:pt x="231569" y="1508166"/>
                </a:cubicBezTo>
                <a:cubicBezTo>
                  <a:pt x="253238" y="1505277"/>
                  <a:pt x="275112" y="1504208"/>
                  <a:pt x="296883" y="1502229"/>
                </a:cubicBezTo>
                <a:cubicBezTo>
                  <a:pt x="355352" y="1482738"/>
                  <a:pt x="320162" y="1492411"/>
                  <a:pt x="403761" y="1478478"/>
                </a:cubicBezTo>
                <a:cubicBezTo>
                  <a:pt x="409935" y="1477449"/>
                  <a:pt x="415388" y="1473492"/>
                  <a:pt x="421574" y="1472540"/>
                </a:cubicBezTo>
                <a:cubicBezTo>
                  <a:pt x="441234" y="1469516"/>
                  <a:pt x="461159" y="1468582"/>
                  <a:pt x="480951" y="1466603"/>
                </a:cubicBezTo>
                <a:cubicBezTo>
                  <a:pt x="497902" y="1463213"/>
                  <a:pt x="517618" y="1459759"/>
                  <a:pt x="534390" y="1454727"/>
                </a:cubicBezTo>
                <a:cubicBezTo>
                  <a:pt x="546379" y="1451130"/>
                  <a:pt x="558140" y="1446810"/>
                  <a:pt x="570015" y="1442852"/>
                </a:cubicBezTo>
                <a:cubicBezTo>
                  <a:pt x="575953" y="1440873"/>
                  <a:pt x="581617" y="1437690"/>
                  <a:pt x="587828" y="1436914"/>
                </a:cubicBezTo>
                <a:lnTo>
                  <a:pt x="635330" y="1430977"/>
                </a:lnTo>
                <a:cubicBezTo>
                  <a:pt x="641268" y="1428998"/>
                  <a:pt x="647071" y="1426557"/>
                  <a:pt x="653143" y="1425039"/>
                </a:cubicBezTo>
                <a:cubicBezTo>
                  <a:pt x="662934" y="1422591"/>
                  <a:pt x="673257" y="1422292"/>
                  <a:pt x="682831" y="1419101"/>
                </a:cubicBezTo>
                <a:cubicBezTo>
                  <a:pt x="691228" y="1416302"/>
                  <a:pt x="698364" y="1410513"/>
                  <a:pt x="706582" y="1407226"/>
                </a:cubicBezTo>
                <a:cubicBezTo>
                  <a:pt x="757845" y="1386721"/>
                  <a:pt x="725045" y="1402191"/>
                  <a:pt x="771896" y="1389413"/>
                </a:cubicBezTo>
                <a:cubicBezTo>
                  <a:pt x="783973" y="1386119"/>
                  <a:pt x="795195" y="1379713"/>
                  <a:pt x="807522" y="1377538"/>
                </a:cubicBezTo>
                <a:cubicBezTo>
                  <a:pt x="829050" y="1373739"/>
                  <a:pt x="851065" y="1373579"/>
                  <a:pt x="872836" y="1371600"/>
                </a:cubicBezTo>
                <a:cubicBezTo>
                  <a:pt x="880753" y="1369621"/>
                  <a:pt x="888585" y="1367263"/>
                  <a:pt x="896587" y="1365663"/>
                </a:cubicBezTo>
                <a:cubicBezTo>
                  <a:pt x="908392" y="1363302"/>
                  <a:pt x="920598" y="1362893"/>
                  <a:pt x="932213" y="1359725"/>
                </a:cubicBezTo>
                <a:cubicBezTo>
                  <a:pt x="942496" y="1356921"/>
                  <a:pt x="951790" y="1351220"/>
                  <a:pt x="961901" y="1347850"/>
                </a:cubicBezTo>
                <a:cubicBezTo>
                  <a:pt x="969643" y="1345269"/>
                  <a:pt x="977910" y="1344493"/>
                  <a:pt x="985652" y="1341912"/>
                </a:cubicBezTo>
                <a:cubicBezTo>
                  <a:pt x="995763" y="1338542"/>
                  <a:pt x="1005229" y="1333407"/>
                  <a:pt x="1015340" y="1330037"/>
                </a:cubicBezTo>
                <a:cubicBezTo>
                  <a:pt x="1023082" y="1327456"/>
                  <a:pt x="1031274" y="1326444"/>
                  <a:pt x="1039091" y="1324099"/>
                </a:cubicBezTo>
                <a:cubicBezTo>
                  <a:pt x="1152336" y="1290126"/>
                  <a:pt x="974584" y="1338742"/>
                  <a:pt x="1128156" y="1300348"/>
                </a:cubicBezTo>
                <a:cubicBezTo>
                  <a:pt x="1142134" y="1296853"/>
                  <a:pt x="1155947" y="1292710"/>
                  <a:pt x="1169719" y="1288473"/>
                </a:cubicBezTo>
                <a:cubicBezTo>
                  <a:pt x="1181683" y="1284792"/>
                  <a:pt x="1193113" y="1279257"/>
                  <a:pt x="1205345" y="1276598"/>
                </a:cubicBezTo>
                <a:cubicBezTo>
                  <a:pt x="1238732" y="1269340"/>
                  <a:pt x="1272639" y="1264723"/>
                  <a:pt x="1306286" y="1258785"/>
                </a:cubicBezTo>
                <a:cubicBezTo>
                  <a:pt x="1316224" y="1257031"/>
                  <a:pt x="1326078" y="1254826"/>
                  <a:pt x="1335974" y="1252847"/>
                </a:cubicBezTo>
                <a:cubicBezTo>
                  <a:pt x="1391678" y="1224996"/>
                  <a:pt x="1321974" y="1258448"/>
                  <a:pt x="1395351" y="1229096"/>
                </a:cubicBezTo>
                <a:cubicBezTo>
                  <a:pt x="1403569" y="1225809"/>
                  <a:pt x="1410966" y="1220708"/>
                  <a:pt x="1419101" y="1217221"/>
                </a:cubicBezTo>
                <a:cubicBezTo>
                  <a:pt x="1439126" y="1208639"/>
                  <a:pt x="1438052" y="1212884"/>
                  <a:pt x="1460665" y="1205346"/>
                </a:cubicBezTo>
                <a:cubicBezTo>
                  <a:pt x="1470776" y="1201976"/>
                  <a:pt x="1480820" y="1198237"/>
                  <a:pt x="1490353" y="1193470"/>
                </a:cubicBezTo>
                <a:cubicBezTo>
                  <a:pt x="1496736" y="1190279"/>
                  <a:pt x="1501607" y="1184406"/>
                  <a:pt x="1508166" y="1181595"/>
                </a:cubicBezTo>
                <a:cubicBezTo>
                  <a:pt x="1515667" y="1178380"/>
                  <a:pt x="1524100" y="1178002"/>
                  <a:pt x="1531917" y="1175657"/>
                </a:cubicBezTo>
                <a:cubicBezTo>
                  <a:pt x="1531952" y="1175647"/>
                  <a:pt x="1576432" y="1160819"/>
                  <a:pt x="1585356" y="1157844"/>
                </a:cubicBezTo>
                <a:cubicBezTo>
                  <a:pt x="1593753" y="1155045"/>
                  <a:pt x="1600888" y="1149256"/>
                  <a:pt x="1609106" y="1145969"/>
                </a:cubicBezTo>
                <a:cubicBezTo>
                  <a:pt x="1620728" y="1141320"/>
                  <a:pt x="1632857" y="1138052"/>
                  <a:pt x="1644732" y="1134094"/>
                </a:cubicBezTo>
                <a:lnTo>
                  <a:pt x="1662545" y="1128156"/>
                </a:lnTo>
                <a:cubicBezTo>
                  <a:pt x="1670942" y="1125357"/>
                  <a:pt x="1678008" y="1119389"/>
                  <a:pt x="1686296" y="1116281"/>
                </a:cubicBezTo>
                <a:cubicBezTo>
                  <a:pt x="1693937" y="1113416"/>
                  <a:pt x="1702130" y="1112322"/>
                  <a:pt x="1710047" y="1110343"/>
                </a:cubicBezTo>
                <a:cubicBezTo>
                  <a:pt x="1719943" y="1104405"/>
                  <a:pt x="1729064" y="1096924"/>
                  <a:pt x="1739735" y="1092530"/>
                </a:cubicBezTo>
                <a:cubicBezTo>
                  <a:pt x="1762885" y="1082998"/>
                  <a:pt x="1786699" y="1074850"/>
                  <a:pt x="1810987" y="1068779"/>
                </a:cubicBezTo>
                <a:cubicBezTo>
                  <a:pt x="1818904" y="1066800"/>
                  <a:pt x="1827053" y="1065587"/>
                  <a:pt x="1834738" y="1062842"/>
                </a:cubicBezTo>
                <a:cubicBezTo>
                  <a:pt x="1854813" y="1055672"/>
                  <a:pt x="1873211" y="1043272"/>
                  <a:pt x="1894114" y="1039091"/>
                </a:cubicBezTo>
                <a:cubicBezTo>
                  <a:pt x="1929939" y="1031925"/>
                  <a:pt x="1914228" y="1036344"/>
                  <a:pt x="1941615" y="1027216"/>
                </a:cubicBezTo>
                <a:cubicBezTo>
                  <a:pt x="1962046" y="1013595"/>
                  <a:pt x="1962138" y="1011766"/>
                  <a:pt x="1989117" y="1003465"/>
                </a:cubicBezTo>
                <a:cubicBezTo>
                  <a:pt x="1999868" y="1000157"/>
                  <a:pt x="2037557" y="992884"/>
                  <a:pt x="2054431" y="985652"/>
                </a:cubicBezTo>
                <a:cubicBezTo>
                  <a:pt x="2062567" y="982165"/>
                  <a:pt x="2070046" y="977264"/>
                  <a:pt x="2078182" y="973777"/>
                </a:cubicBezTo>
                <a:cubicBezTo>
                  <a:pt x="2111486" y="959504"/>
                  <a:pt x="2080365" y="978467"/>
                  <a:pt x="2119745" y="955964"/>
                </a:cubicBezTo>
                <a:cubicBezTo>
                  <a:pt x="2144572" y="941777"/>
                  <a:pt x="2133703" y="941361"/>
                  <a:pt x="2167247" y="932213"/>
                </a:cubicBezTo>
                <a:cubicBezTo>
                  <a:pt x="2178862" y="929045"/>
                  <a:pt x="2190998" y="928255"/>
                  <a:pt x="2202873" y="926276"/>
                </a:cubicBezTo>
                <a:cubicBezTo>
                  <a:pt x="2208811" y="924297"/>
                  <a:pt x="2214988" y="922928"/>
                  <a:pt x="2220686" y="920338"/>
                </a:cubicBezTo>
                <a:cubicBezTo>
                  <a:pt x="2236802" y="913012"/>
                  <a:pt x="2251393" y="902185"/>
                  <a:pt x="2268187" y="896587"/>
                </a:cubicBezTo>
                <a:cubicBezTo>
                  <a:pt x="2280062" y="892629"/>
                  <a:pt x="2292617" y="890310"/>
                  <a:pt x="2303813" y="884712"/>
                </a:cubicBezTo>
                <a:cubicBezTo>
                  <a:pt x="2334863" y="869188"/>
                  <a:pt x="2318977" y="874984"/>
                  <a:pt x="2351314" y="866899"/>
                </a:cubicBezTo>
                <a:cubicBezTo>
                  <a:pt x="2357252" y="862941"/>
                  <a:pt x="2362606" y="857922"/>
                  <a:pt x="2369127" y="855024"/>
                </a:cubicBezTo>
                <a:cubicBezTo>
                  <a:pt x="2380566" y="849940"/>
                  <a:pt x="2394337" y="850091"/>
                  <a:pt x="2404753" y="843148"/>
                </a:cubicBezTo>
                <a:cubicBezTo>
                  <a:pt x="2410691" y="839190"/>
                  <a:pt x="2416007" y="834084"/>
                  <a:pt x="2422566" y="831273"/>
                </a:cubicBezTo>
                <a:cubicBezTo>
                  <a:pt x="2430067" y="828058"/>
                  <a:pt x="2438470" y="827577"/>
                  <a:pt x="2446317" y="825335"/>
                </a:cubicBezTo>
                <a:cubicBezTo>
                  <a:pt x="2452335" y="823616"/>
                  <a:pt x="2458192" y="821377"/>
                  <a:pt x="2464130" y="819398"/>
                </a:cubicBezTo>
                <a:cubicBezTo>
                  <a:pt x="2470068" y="815439"/>
                  <a:pt x="2475560" y="810714"/>
                  <a:pt x="2481943" y="807522"/>
                </a:cubicBezTo>
                <a:cubicBezTo>
                  <a:pt x="2507797" y="794595"/>
                  <a:pt x="2507184" y="798270"/>
                  <a:pt x="2529444" y="789709"/>
                </a:cubicBezTo>
                <a:cubicBezTo>
                  <a:pt x="2529626" y="789639"/>
                  <a:pt x="2603575" y="760057"/>
                  <a:pt x="2618509" y="754083"/>
                </a:cubicBezTo>
                <a:cubicBezTo>
                  <a:pt x="2625135" y="751433"/>
                  <a:pt x="2629763" y="745019"/>
                  <a:pt x="2636322" y="742208"/>
                </a:cubicBezTo>
                <a:cubicBezTo>
                  <a:pt x="2715694" y="708191"/>
                  <a:pt x="2593356" y="772597"/>
                  <a:pt x="2689761" y="724395"/>
                </a:cubicBezTo>
                <a:cubicBezTo>
                  <a:pt x="2730767" y="703893"/>
                  <a:pt x="2681893" y="718940"/>
                  <a:pt x="2731325" y="706582"/>
                </a:cubicBezTo>
                <a:cubicBezTo>
                  <a:pt x="2792051" y="666099"/>
                  <a:pt x="2691664" y="731256"/>
                  <a:pt x="2778826" y="682831"/>
                </a:cubicBezTo>
                <a:cubicBezTo>
                  <a:pt x="2828369" y="655306"/>
                  <a:pt x="2777091" y="671389"/>
                  <a:pt x="2826327" y="659081"/>
                </a:cubicBezTo>
                <a:cubicBezTo>
                  <a:pt x="2836223" y="653143"/>
                  <a:pt x="2846624" y="647976"/>
                  <a:pt x="2856015" y="641268"/>
                </a:cubicBezTo>
                <a:cubicBezTo>
                  <a:pt x="2860571" y="638014"/>
                  <a:pt x="2862775" y="631666"/>
                  <a:pt x="2867891" y="629392"/>
                </a:cubicBezTo>
                <a:cubicBezTo>
                  <a:pt x="2881058" y="623540"/>
                  <a:pt x="2895600" y="621475"/>
                  <a:pt x="2909454" y="617517"/>
                </a:cubicBezTo>
                <a:cubicBezTo>
                  <a:pt x="2917371" y="611579"/>
                  <a:pt x="2924354" y="604130"/>
                  <a:pt x="2933205" y="599704"/>
                </a:cubicBezTo>
                <a:cubicBezTo>
                  <a:pt x="2944401" y="594106"/>
                  <a:pt x="2968831" y="587829"/>
                  <a:pt x="2968831" y="587829"/>
                </a:cubicBezTo>
                <a:cubicBezTo>
                  <a:pt x="2972789" y="583870"/>
                  <a:pt x="2976048" y="579058"/>
                  <a:pt x="2980706" y="575953"/>
                </a:cubicBezTo>
                <a:cubicBezTo>
                  <a:pt x="3017766" y="551246"/>
                  <a:pt x="2990608" y="573971"/>
                  <a:pt x="3022270" y="558140"/>
                </a:cubicBezTo>
                <a:cubicBezTo>
                  <a:pt x="3032592" y="552979"/>
                  <a:pt x="3042172" y="546444"/>
                  <a:pt x="3051958" y="540327"/>
                </a:cubicBezTo>
                <a:cubicBezTo>
                  <a:pt x="3058009" y="536545"/>
                  <a:pt x="3063388" y="531643"/>
                  <a:pt x="3069771" y="528452"/>
                </a:cubicBezTo>
                <a:cubicBezTo>
                  <a:pt x="3075369" y="525653"/>
                  <a:pt x="3081986" y="525313"/>
                  <a:pt x="3087584" y="522514"/>
                </a:cubicBezTo>
                <a:cubicBezTo>
                  <a:pt x="3093967" y="519323"/>
                  <a:pt x="3099201" y="514179"/>
                  <a:pt x="3105397" y="510639"/>
                </a:cubicBezTo>
                <a:cubicBezTo>
                  <a:pt x="3113082" y="506248"/>
                  <a:pt x="3121463" y="503155"/>
                  <a:pt x="3129148" y="498764"/>
                </a:cubicBezTo>
                <a:cubicBezTo>
                  <a:pt x="3161379" y="480347"/>
                  <a:pt x="3132113" y="491839"/>
                  <a:pt x="3164774" y="480951"/>
                </a:cubicBezTo>
                <a:cubicBezTo>
                  <a:pt x="3172691" y="475013"/>
                  <a:pt x="3180291" y="468627"/>
                  <a:pt x="3188525" y="463138"/>
                </a:cubicBezTo>
                <a:cubicBezTo>
                  <a:pt x="3202042" y="454127"/>
                  <a:pt x="3226115" y="440243"/>
                  <a:pt x="3241964" y="433450"/>
                </a:cubicBezTo>
                <a:cubicBezTo>
                  <a:pt x="3247717" y="430985"/>
                  <a:pt x="3254179" y="430311"/>
                  <a:pt x="3259777" y="427512"/>
                </a:cubicBezTo>
                <a:cubicBezTo>
                  <a:pt x="3266160" y="424321"/>
                  <a:pt x="3271394" y="419178"/>
                  <a:pt x="3277590" y="415637"/>
                </a:cubicBezTo>
                <a:cubicBezTo>
                  <a:pt x="3285275" y="411245"/>
                  <a:pt x="3293834" y="408452"/>
                  <a:pt x="3301340" y="403761"/>
                </a:cubicBezTo>
                <a:cubicBezTo>
                  <a:pt x="3342418" y="378087"/>
                  <a:pt x="3307911" y="391674"/>
                  <a:pt x="3342904" y="380011"/>
                </a:cubicBezTo>
                <a:cubicBezTo>
                  <a:pt x="3372993" y="349920"/>
                  <a:pt x="3334053" y="385322"/>
                  <a:pt x="3372592" y="362198"/>
                </a:cubicBezTo>
                <a:cubicBezTo>
                  <a:pt x="3377392" y="359318"/>
                  <a:pt x="3379809" y="353427"/>
                  <a:pt x="3384467" y="350322"/>
                </a:cubicBezTo>
                <a:cubicBezTo>
                  <a:pt x="3391832" y="345412"/>
                  <a:pt x="3400533" y="342838"/>
                  <a:pt x="3408218" y="338447"/>
                </a:cubicBezTo>
                <a:cubicBezTo>
                  <a:pt x="3414414" y="334907"/>
                  <a:pt x="3419835" y="330113"/>
                  <a:pt x="3426031" y="326572"/>
                </a:cubicBezTo>
                <a:cubicBezTo>
                  <a:pt x="3433716" y="322180"/>
                  <a:pt x="3442192" y="319250"/>
                  <a:pt x="3449782" y="314696"/>
                </a:cubicBezTo>
                <a:cubicBezTo>
                  <a:pt x="3462020" y="307353"/>
                  <a:pt x="3473990" y="299510"/>
                  <a:pt x="3485408" y="290946"/>
                </a:cubicBezTo>
                <a:cubicBezTo>
                  <a:pt x="3490784" y="286914"/>
                  <a:pt x="3518291" y="265597"/>
                  <a:pt x="3526971" y="261257"/>
                </a:cubicBezTo>
                <a:cubicBezTo>
                  <a:pt x="3532569" y="258458"/>
                  <a:pt x="3538846" y="257299"/>
                  <a:pt x="3544784" y="255320"/>
                </a:cubicBezTo>
                <a:cubicBezTo>
                  <a:pt x="3550722" y="249382"/>
                  <a:pt x="3555610" y="242165"/>
                  <a:pt x="3562597" y="237507"/>
                </a:cubicBezTo>
                <a:cubicBezTo>
                  <a:pt x="3628448" y="193606"/>
                  <a:pt x="3528150" y="275752"/>
                  <a:pt x="3598223" y="219694"/>
                </a:cubicBezTo>
                <a:cubicBezTo>
                  <a:pt x="3602595" y="216197"/>
                  <a:pt x="3605727" y="211315"/>
                  <a:pt x="3610099" y="207818"/>
                </a:cubicBezTo>
                <a:cubicBezTo>
                  <a:pt x="3615671" y="203360"/>
                  <a:pt x="3622430" y="200511"/>
                  <a:pt x="3627912" y="195943"/>
                </a:cubicBezTo>
                <a:cubicBezTo>
                  <a:pt x="3634363" y="190567"/>
                  <a:pt x="3639349" y="183595"/>
                  <a:pt x="3645725" y="178130"/>
                </a:cubicBezTo>
                <a:cubicBezTo>
                  <a:pt x="3653239" y="171690"/>
                  <a:pt x="3661961" y="166757"/>
                  <a:pt x="3669475" y="160317"/>
                </a:cubicBezTo>
                <a:cubicBezTo>
                  <a:pt x="3675851" y="154852"/>
                  <a:pt x="3680789" y="147821"/>
                  <a:pt x="3687288" y="142504"/>
                </a:cubicBezTo>
                <a:cubicBezTo>
                  <a:pt x="3702607" y="129971"/>
                  <a:pt x="3718956" y="118753"/>
                  <a:pt x="3734790" y="106878"/>
                </a:cubicBezTo>
                <a:lnTo>
                  <a:pt x="3758540" y="89065"/>
                </a:lnTo>
                <a:lnTo>
                  <a:pt x="3782291" y="71252"/>
                </a:lnTo>
                <a:cubicBezTo>
                  <a:pt x="3815937" y="20782"/>
                  <a:pt x="3760520" y="98961"/>
                  <a:pt x="3829792" y="29689"/>
                </a:cubicBezTo>
                <a:cubicBezTo>
                  <a:pt x="3835730" y="23751"/>
                  <a:pt x="3840618" y="16534"/>
                  <a:pt x="3847605" y="11876"/>
                </a:cubicBezTo>
                <a:cubicBezTo>
                  <a:pt x="3867296" y="-1251"/>
                  <a:pt x="3865418" y="14273"/>
                  <a:pt x="3865418"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296883" y="593766"/>
            <a:ext cx="3289465" cy="1235036"/>
          </a:xfrm>
          <a:custGeom>
            <a:avLst/>
            <a:gdLst>
              <a:gd name="connsiteX0" fmla="*/ 0 w 3289465"/>
              <a:gd name="connsiteY0" fmla="*/ 0 h 1235036"/>
              <a:gd name="connsiteX1" fmla="*/ 35626 w 3289465"/>
              <a:gd name="connsiteY1" fmla="*/ 11876 h 1235036"/>
              <a:gd name="connsiteX2" fmla="*/ 53439 w 3289465"/>
              <a:gd name="connsiteY2" fmla="*/ 35626 h 1235036"/>
              <a:gd name="connsiteX3" fmla="*/ 71252 w 3289465"/>
              <a:gd name="connsiteY3" fmla="*/ 47502 h 1235036"/>
              <a:gd name="connsiteX4" fmla="*/ 100940 w 3289465"/>
              <a:gd name="connsiteY4" fmla="*/ 77190 h 1235036"/>
              <a:gd name="connsiteX5" fmla="*/ 112816 w 3289465"/>
              <a:gd name="connsiteY5" fmla="*/ 95003 h 1235036"/>
              <a:gd name="connsiteX6" fmla="*/ 136566 w 3289465"/>
              <a:gd name="connsiteY6" fmla="*/ 112816 h 1235036"/>
              <a:gd name="connsiteX7" fmla="*/ 148442 w 3289465"/>
              <a:gd name="connsiteY7" fmla="*/ 130629 h 1235036"/>
              <a:gd name="connsiteX8" fmla="*/ 166255 w 3289465"/>
              <a:gd name="connsiteY8" fmla="*/ 142504 h 1235036"/>
              <a:gd name="connsiteX9" fmla="*/ 201881 w 3289465"/>
              <a:gd name="connsiteY9" fmla="*/ 178130 h 1235036"/>
              <a:gd name="connsiteX10" fmla="*/ 231569 w 3289465"/>
              <a:gd name="connsiteY10" fmla="*/ 201881 h 1235036"/>
              <a:gd name="connsiteX11" fmla="*/ 255320 w 3289465"/>
              <a:gd name="connsiteY11" fmla="*/ 231569 h 1235036"/>
              <a:gd name="connsiteX12" fmla="*/ 302821 w 3289465"/>
              <a:gd name="connsiteY12" fmla="*/ 267195 h 1235036"/>
              <a:gd name="connsiteX13" fmla="*/ 350322 w 3289465"/>
              <a:gd name="connsiteY13" fmla="*/ 308759 h 1235036"/>
              <a:gd name="connsiteX14" fmla="*/ 362198 w 3289465"/>
              <a:gd name="connsiteY14" fmla="*/ 320634 h 1235036"/>
              <a:gd name="connsiteX15" fmla="*/ 380011 w 3289465"/>
              <a:gd name="connsiteY15" fmla="*/ 332509 h 1235036"/>
              <a:gd name="connsiteX16" fmla="*/ 397823 w 3289465"/>
              <a:gd name="connsiteY16" fmla="*/ 350322 h 1235036"/>
              <a:gd name="connsiteX17" fmla="*/ 445325 w 3289465"/>
              <a:gd name="connsiteY17" fmla="*/ 380011 h 1235036"/>
              <a:gd name="connsiteX18" fmla="*/ 469075 w 3289465"/>
              <a:gd name="connsiteY18" fmla="*/ 403761 h 1235036"/>
              <a:gd name="connsiteX19" fmla="*/ 498764 w 3289465"/>
              <a:gd name="connsiteY19" fmla="*/ 421574 h 1235036"/>
              <a:gd name="connsiteX20" fmla="*/ 558140 w 3289465"/>
              <a:gd name="connsiteY20" fmla="*/ 469076 h 1235036"/>
              <a:gd name="connsiteX21" fmla="*/ 581891 w 3289465"/>
              <a:gd name="connsiteY21" fmla="*/ 480951 h 1235036"/>
              <a:gd name="connsiteX22" fmla="*/ 629392 w 3289465"/>
              <a:gd name="connsiteY22" fmla="*/ 516577 h 1235036"/>
              <a:gd name="connsiteX23" fmla="*/ 653143 w 3289465"/>
              <a:gd name="connsiteY23" fmla="*/ 534390 h 1235036"/>
              <a:gd name="connsiteX24" fmla="*/ 670956 w 3289465"/>
              <a:gd name="connsiteY24" fmla="*/ 540328 h 1235036"/>
              <a:gd name="connsiteX25" fmla="*/ 694707 w 3289465"/>
              <a:gd name="connsiteY25" fmla="*/ 564078 h 1235036"/>
              <a:gd name="connsiteX26" fmla="*/ 777834 w 3289465"/>
              <a:gd name="connsiteY26" fmla="*/ 611579 h 1235036"/>
              <a:gd name="connsiteX27" fmla="*/ 819398 w 3289465"/>
              <a:gd name="connsiteY27" fmla="*/ 635330 h 1235036"/>
              <a:gd name="connsiteX28" fmla="*/ 843148 w 3289465"/>
              <a:gd name="connsiteY28" fmla="*/ 653143 h 1235036"/>
              <a:gd name="connsiteX29" fmla="*/ 860961 w 3289465"/>
              <a:gd name="connsiteY29" fmla="*/ 659081 h 1235036"/>
              <a:gd name="connsiteX30" fmla="*/ 890649 w 3289465"/>
              <a:gd name="connsiteY30" fmla="*/ 676894 h 1235036"/>
              <a:gd name="connsiteX31" fmla="*/ 908462 w 3289465"/>
              <a:gd name="connsiteY31" fmla="*/ 688769 h 1235036"/>
              <a:gd name="connsiteX32" fmla="*/ 985652 w 3289465"/>
              <a:gd name="connsiteY32" fmla="*/ 724395 h 1235036"/>
              <a:gd name="connsiteX33" fmla="*/ 1050966 w 3289465"/>
              <a:gd name="connsiteY33" fmla="*/ 760021 h 1235036"/>
              <a:gd name="connsiteX34" fmla="*/ 1116281 w 3289465"/>
              <a:gd name="connsiteY34" fmla="*/ 777834 h 1235036"/>
              <a:gd name="connsiteX35" fmla="*/ 1175657 w 3289465"/>
              <a:gd name="connsiteY35" fmla="*/ 801585 h 1235036"/>
              <a:gd name="connsiteX36" fmla="*/ 1205346 w 3289465"/>
              <a:gd name="connsiteY36" fmla="*/ 813460 h 1235036"/>
              <a:gd name="connsiteX37" fmla="*/ 1229096 w 3289465"/>
              <a:gd name="connsiteY37" fmla="*/ 819398 h 1235036"/>
              <a:gd name="connsiteX38" fmla="*/ 1270660 w 3289465"/>
              <a:gd name="connsiteY38" fmla="*/ 831273 h 1235036"/>
              <a:gd name="connsiteX39" fmla="*/ 1288473 w 3289465"/>
              <a:gd name="connsiteY39" fmla="*/ 837211 h 1235036"/>
              <a:gd name="connsiteX40" fmla="*/ 1318161 w 3289465"/>
              <a:gd name="connsiteY40" fmla="*/ 843148 h 1235036"/>
              <a:gd name="connsiteX41" fmla="*/ 1365662 w 3289465"/>
              <a:gd name="connsiteY41" fmla="*/ 866899 h 1235036"/>
              <a:gd name="connsiteX42" fmla="*/ 1401288 w 3289465"/>
              <a:gd name="connsiteY42" fmla="*/ 878774 h 1235036"/>
              <a:gd name="connsiteX43" fmla="*/ 1460665 w 3289465"/>
              <a:gd name="connsiteY43" fmla="*/ 884712 h 1235036"/>
              <a:gd name="connsiteX44" fmla="*/ 1496291 w 3289465"/>
              <a:gd name="connsiteY44" fmla="*/ 890650 h 1235036"/>
              <a:gd name="connsiteX45" fmla="*/ 1561605 w 3289465"/>
              <a:gd name="connsiteY45" fmla="*/ 914400 h 1235036"/>
              <a:gd name="connsiteX46" fmla="*/ 1597231 w 3289465"/>
              <a:gd name="connsiteY46" fmla="*/ 920338 h 1235036"/>
              <a:gd name="connsiteX47" fmla="*/ 1615044 w 3289465"/>
              <a:gd name="connsiteY47" fmla="*/ 932213 h 1235036"/>
              <a:gd name="connsiteX48" fmla="*/ 1650670 w 3289465"/>
              <a:gd name="connsiteY48" fmla="*/ 938151 h 1235036"/>
              <a:gd name="connsiteX49" fmla="*/ 1698172 w 3289465"/>
              <a:gd name="connsiteY49" fmla="*/ 950026 h 1235036"/>
              <a:gd name="connsiteX50" fmla="*/ 1745673 w 3289465"/>
              <a:gd name="connsiteY50" fmla="*/ 967839 h 1235036"/>
              <a:gd name="connsiteX51" fmla="*/ 1763486 w 3289465"/>
              <a:gd name="connsiteY51" fmla="*/ 973777 h 1235036"/>
              <a:gd name="connsiteX52" fmla="*/ 1834738 w 3289465"/>
              <a:gd name="connsiteY52" fmla="*/ 985652 h 1235036"/>
              <a:gd name="connsiteX53" fmla="*/ 1900052 w 3289465"/>
              <a:gd name="connsiteY53" fmla="*/ 1003465 h 1235036"/>
              <a:gd name="connsiteX54" fmla="*/ 1935678 w 3289465"/>
              <a:gd name="connsiteY54" fmla="*/ 1015340 h 1235036"/>
              <a:gd name="connsiteX55" fmla="*/ 1971304 w 3289465"/>
              <a:gd name="connsiteY55" fmla="*/ 1021278 h 1235036"/>
              <a:gd name="connsiteX56" fmla="*/ 2006930 w 3289465"/>
              <a:gd name="connsiteY56" fmla="*/ 1033153 h 1235036"/>
              <a:gd name="connsiteX57" fmla="*/ 2042556 w 3289465"/>
              <a:gd name="connsiteY57" fmla="*/ 1045029 h 1235036"/>
              <a:gd name="connsiteX58" fmla="*/ 2131621 w 3289465"/>
              <a:gd name="connsiteY58" fmla="*/ 1056904 h 1235036"/>
              <a:gd name="connsiteX59" fmla="*/ 2185060 w 3289465"/>
              <a:gd name="connsiteY59" fmla="*/ 1068779 h 1235036"/>
              <a:gd name="connsiteX60" fmla="*/ 2256312 w 3289465"/>
              <a:gd name="connsiteY60" fmla="*/ 1080655 h 1235036"/>
              <a:gd name="connsiteX61" fmla="*/ 2286000 w 3289465"/>
              <a:gd name="connsiteY61" fmla="*/ 1086592 h 1235036"/>
              <a:gd name="connsiteX62" fmla="*/ 2351314 w 3289465"/>
              <a:gd name="connsiteY62" fmla="*/ 1092530 h 1235036"/>
              <a:gd name="connsiteX63" fmla="*/ 2392878 w 3289465"/>
              <a:gd name="connsiteY63" fmla="*/ 1104405 h 1235036"/>
              <a:gd name="connsiteX64" fmla="*/ 2446317 w 3289465"/>
              <a:gd name="connsiteY64" fmla="*/ 1110343 h 1235036"/>
              <a:gd name="connsiteX65" fmla="*/ 2470068 w 3289465"/>
              <a:gd name="connsiteY65" fmla="*/ 1116281 h 1235036"/>
              <a:gd name="connsiteX66" fmla="*/ 2523507 w 3289465"/>
              <a:gd name="connsiteY66" fmla="*/ 1122218 h 1235036"/>
              <a:gd name="connsiteX67" fmla="*/ 2559133 w 3289465"/>
              <a:gd name="connsiteY67" fmla="*/ 1134094 h 1235036"/>
              <a:gd name="connsiteX68" fmla="*/ 2576946 w 3289465"/>
              <a:gd name="connsiteY68" fmla="*/ 1140031 h 1235036"/>
              <a:gd name="connsiteX69" fmla="*/ 2594759 w 3289465"/>
              <a:gd name="connsiteY69" fmla="*/ 1145969 h 1235036"/>
              <a:gd name="connsiteX70" fmla="*/ 2683823 w 3289465"/>
              <a:gd name="connsiteY70" fmla="*/ 1157844 h 1235036"/>
              <a:gd name="connsiteX71" fmla="*/ 2725387 w 3289465"/>
              <a:gd name="connsiteY71" fmla="*/ 1169720 h 1235036"/>
              <a:gd name="connsiteX72" fmla="*/ 2743200 w 3289465"/>
              <a:gd name="connsiteY72" fmla="*/ 1175657 h 1235036"/>
              <a:gd name="connsiteX73" fmla="*/ 2802577 w 3289465"/>
              <a:gd name="connsiteY73" fmla="*/ 1181595 h 1235036"/>
              <a:gd name="connsiteX74" fmla="*/ 2856016 w 3289465"/>
              <a:gd name="connsiteY74" fmla="*/ 1187533 h 1235036"/>
              <a:gd name="connsiteX75" fmla="*/ 2885704 w 3289465"/>
              <a:gd name="connsiteY75" fmla="*/ 1193470 h 1235036"/>
              <a:gd name="connsiteX76" fmla="*/ 2945081 w 3289465"/>
              <a:gd name="connsiteY76" fmla="*/ 1199408 h 1235036"/>
              <a:gd name="connsiteX77" fmla="*/ 2980707 w 3289465"/>
              <a:gd name="connsiteY77" fmla="*/ 1205346 h 1235036"/>
              <a:gd name="connsiteX78" fmla="*/ 3046021 w 3289465"/>
              <a:gd name="connsiteY78" fmla="*/ 1211283 h 1235036"/>
              <a:gd name="connsiteX79" fmla="*/ 3206338 w 3289465"/>
              <a:gd name="connsiteY79" fmla="*/ 1223159 h 1235036"/>
              <a:gd name="connsiteX80" fmla="*/ 3247901 w 3289465"/>
              <a:gd name="connsiteY80" fmla="*/ 1229096 h 1235036"/>
              <a:gd name="connsiteX81" fmla="*/ 3289465 w 3289465"/>
              <a:gd name="connsiteY81" fmla="*/ 1235034 h 1235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3289465" h="1235036">
                <a:moveTo>
                  <a:pt x="0" y="0"/>
                </a:moveTo>
                <a:cubicBezTo>
                  <a:pt x="11875" y="3959"/>
                  <a:pt x="25211" y="4932"/>
                  <a:pt x="35626" y="11876"/>
                </a:cubicBezTo>
                <a:cubicBezTo>
                  <a:pt x="43860" y="17365"/>
                  <a:pt x="46442" y="28629"/>
                  <a:pt x="53439" y="35626"/>
                </a:cubicBezTo>
                <a:cubicBezTo>
                  <a:pt x="58485" y="40672"/>
                  <a:pt x="65314" y="43543"/>
                  <a:pt x="71252" y="47502"/>
                </a:cubicBezTo>
                <a:cubicBezTo>
                  <a:pt x="102916" y="94999"/>
                  <a:pt x="61359" y="37610"/>
                  <a:pt x="100940" y="77190"/>
                </a:cubicBezTo>
                <a:cubicBezTo>
                  <a:pt x="105986" y="82236"/>
                  <a:pt x="107770" y="89957"/>
                  <a:pt x="112816" y="95003"/>
                </a:cubicBezTo>
                <a:cubicBezTo>
                  <a:pt x="119813" y="102000"/>
                  <a:pt x="129569" y="105819"/>
                  <a:pt x="136566" y="112816"/>
                </a:cubicBezTo>
                <a:cubicBezTo>
                  <a:pt x="141612" y="117862"/>
                  <a:pt x="143396" y="125583"/>
                  <a:pt x="148442" y="130629"/>
                </a:cubicBezTo>
                <a:cubicBezTo>
                  <a:pt x="153488" y="135675"/>
                  <a:pt x="160921" y="137763"/>
                  <a:pt x="166255" y="142504"/>
                </a:cubicBezTo>
                <a:cubicBezTo>
                  <a:pt x="178807" y="153661"/>
                  <a:pt x="188767" y="167639"/>
                  <a:pt x="201881" y="178130"/>
                </a:cubicBezTo>
                <a:cubicBezTo>
                  <a:pt x="211777" y="186047"/>
                  <a:pt x="222608" y="192920"/>
                  <a:pt x="231569" y="201881"/>
                </a:cubicBezTo>
                <a:cubicBezTo>
                  <a:pt x="262435" y="232748"/>
                  <a:pt x="225935" y="208062"/>
                  <a:pt x="255320" y="231569"/>
                </a:cubicBezTo>
                <a:cubicBezTo>
                  <a:pt x="270775" y="243933"/>
                  <a:pt x="288826" y="253200"/>
                  <a:pt x="302821" y="267195"/>
                </a:cubicBezTo>
                <a:cubicBezTo>
                  <a:pt x="352064" y="316438"/>
                  <a:pt x="301268" y="267881"/>
                  <a:pt x="350322" y="308759"/>
                </a:cubicBezTo>
                <a:cubicBezTo>
                  <a:pt x="354623" y="312343"/>
                  <a:pt x="357826" y="317137"/>
                  <a:pt x="362198" y="320634"/>
                </a:cubicBezTo>
                <a:cubicBezTo>
                  <a:pt x="367770" y="325092"/>
                  <a:pt x="374529" y="327941"/>
                  <a:pt x="380011" y="332509"/>
                </a:cubicBezTo>
                <a:cubicBezTo>
                  <a:pt x="386462" y="337885"/>
                  <a:pt x="391372" y="344946"/>
                  <a:pt x="397823" y="350322"/>
                </a:cubicBezTo>
                <a:cubicBezTo>
                  <a:pt x="413856" y="363683"/>
                  <a:pt x="427925" y="366478"/>
                  <a:pt x="445325" y="380011"/>
                </a:cubicBezTo>
                <a:cubicBezTo>
                  <a:pt x="454163" y="386885"/>
                  <a:pt x="460237" y="396887"/>
                  <a:pt x="469075" y="403761"/>
                </a:cubicBezTo>
                <a:cubicBezTo>
                  <a:pt x="478185" y="410846"/>
                  <a:pt x="489457" y="414749"/>
                  <a:pt x="498764" y="421574"/>
                </a:cubicBezTo>
                <a:cubicBezTo>
                  <a:pt x="519203" y="436563"/>
                  <a:pt x="535469" y="457741"/>
                  <a:pt x="558140" y="469076"/>
                </a:cubicBezTo>
                <a:cubicBezTo>
                  <a:pt x="566057" y="473034"/>
                  <a:pt x="574526" y="476041"/>
                  <a:pt x="581891" y="480951"/>
                </a:cubicBezTo>
                <a:cubicBezTo>
                  <a:pt x="598359" y="491930"/>
                  <a:pt x="613558" y="504702"/>
                  <a:pt x="629392" y="516577"/>
                </a:cubicBezTo>
                <a:cubicBezTo>
                  <a:pt x="637309" y="522515"/>
                  <a:pt x="643755" y="531260"/>
                  <a:pt x="653143" y="534390"/>
                </a:cubicBezTo>
                <a:lnTo>
                  <a:pt x="670956" y="540328"/>
                </a:lnTo>
                <a:cubicBezTo>
                  <a:pt x="678873" y="548245"/>
                  <a:pt x="685596" y="557570"/>
                  <a:pt x="694707" y="564078"/>
                </a:cubicBezTo>
                <a:cubicBezTo>
                  <a:pt x="725964" y="586404"/>
                  <a:pt x="747132" y="596229"/>
                  <a:pt x="777834" y="611579"/>
                </a:cubicBezTo>
                <a:cubicBezTo>
                  <a:pt x="803658" y="637405"/>
                  <a:pt x="772302" y="609166"/>
                  <a:pt x="819398" y="635330"/>
                </a:cubicBezTo>
                <a:cubicBezTo>
                  <a:pt x="828049" y="640136"/>
                  <a:pt x="834556" y="648233"/>
                  <a:pt x="843148" y="653143"/>
                </a:cubicBezTo>
                <a:cubicBezTo>
                  <a:pt x="848582" y="656248"/>
                  <a:pt x="855363" y="656282"/>
                  <a:pt x="860961" y="659081"/>
                </a:cubicBezTo>
                <a:cubicBezTo>
                  <a:pt x="871283" y="664242"/>
                  <a:pt x="880863" y="670777"/>
                  <a:pt x="890649" y="676894"/>
                </a:cubicBezTo>
                <a:cubicBezTo>
                  <a:pt x="896700" y="680676"/>
                  <a:pt x="902079" y="685578"/>
                  <a:pt x="908462" y="688769"/>
                </a:cubicBezTo>
                <a:cubicBezTo>
                  <a:pt x="966371" y="717722"/>
                  <a:pt x="909047" y="678431"/>
                  <a:pt x="985652" y="724395"/>
                </a:cubicBezTo>
                <a:cubicBezTo>
                  <a:pt x="1008571" y="738146"/>
                  <a:pt x="1025903" y="749578"/>
                  <a:pt x="1050966" y="760021"/>
                </a:cubicBezTo>
                <a:cubicBezTo>
                  <a:pt x="1078780" y="771610"/>
                  <a:pt x="1088335" y="772245"/>
                  <a:pt x="1116281" y="777834"/>
                </a:cubicBezTo>
                <a:cubicBezTo>
                  <a:pt x="1158141" y="798764"/>
                  <a:pt x="1121857" y="782021"/>
                  <a:pt x="1175657" y="801585"/>
                </a:cubicBezTo>
                <a:cubicBezTo>
                  <a:pt x="1185674" y="805228"/>
                  <a:pt x="1195234" y="810089"/>
                  <a:pt x="1205346" y="813460"/>
                </a:cubicBezTo>
                <a:cubicBezTo>
                  <a:pt x="1213088" y="816041"/>
                  <a:pt x="1221223" y="817251"/>
                  <a:pt x="1229096" y="819398"/>
                </a:cubicBezTo>
                <a:cubicBezTo>
                  <a:pt x="1242997" y="823189"/>
                  <a:pt x="1256859" y="827133"/>
                  <a:pt x="1270660" y="831273"/>
                </a:cubicBezTo>
                <a:cubicBezTo>
                  <a:pt x="1276655" y="833071"/>
                  <a:pt x="1282401" y="835693"/>
                  <a:pt x="1288473" y="837211"/>
                </a:cubicBezTo>
                <a:cubicBezTo>
                  <a:pt x="1298264" y="839659"/>
                  <a:pt x="1308265" y="841169"/>
                  <a:pt x="1318161" y="843148"/>
                </a:cubicBezTo>
                <a:cubicBezTo>
                  <a:pt x="1341925" y="858991"/>
                  <a:pt x="1333705" y="855279"/>
                  <a:pt x="1365662" y="866899"/>
                </a:cubicBezTo>
                <a:cubicBezTo>
                  <a:pt x="1377426" y="871177"/>
                  <a:pt x="1388985" y="876467"/>
                  <a:pt x="1401288" y="878774"/>
                </a:cubicBezTo>
                <a:cubicBezTo>
                  <a:pt x="1420838" y="882440"/>
                  <a:pt x="1440928" y="882245"/>
                  <a:pt x="1460665" y="884712"/>
                </a:cubicBezTo>
                <a:cubicBezTo>
                  <a:pt x="1472611" y="886205"/>
                  <a:pt x="1484416" y="888671"/>
                  <a:pt x="1496291" y="890650"/>
                </a:cubicBezTo>
                <a:cubicBezTo>
                  <a:pt x="1515968" y="898520"/>
                  <a:pt x="1541276" y="909318"/>
                  <a:pt x="1561605" y="914400"/>
                </a:cubicBezTo>
                <a:cubicBezTo>
                  <a:pt x="1573285" y="917320"/>
                  <a:pt x="1585356" y="918359"/>
                  <a:pt x="1597231" y="920338"/>
                </a:cubicBezTo>
                <a:cubicBezTo>
                  <a:pt x="1603169" y="924296"/>
                  <a:pt x="1608274" y="929956"/>
                  <a:pt x="1615044" y="932213"/>
                </a:cubicBezTo>
                <a:cubicBezTo>
                  <a:pt x="1626465" y="936020"/>
                  <a:pt x="1638825" y="935997"/>
                  <a:pt x="1650670" y="938151"/>
                </a:cubicBezTo>
                <a:cubicBezTo>
                  <a:pt x="1682196" y="943883"/>
                  <a:pt x="1673451" y="941787"/>
                  <a:pt x="1698172" y="950026"/>
                </a:cubicBezTo>
                <a:cubicBezTo>
                  <a:pt x="1727495" y="969576"/>
                  <a:pt x="1704584" y="957567"/>
                  <a:pt x="1745673" y="967839"/>
                </a:cubicBezTo>
                <a:cubicBezTo>
                  <a:pt x="1751745" y="969357"/>
                  <a:pt x="1757349" y="972550"/>
                  <a:pt x="1763486" y="973777"/>
                </a:cubicBezTo>
                <a:cubicBezTo>
                  <a:pt x="1787097" y="978499"/>
                  <a:pt x="1834738" y="985652"/>
                  <a:pt x="1834738" y="985652"/>
                </a:cubicBezTo>
                <a:cubicBezTo>
                  <a:pt x="1898292" y="1011075"/>
                  <a:pt x="1828285" y="985524"/>
                  <a:pt x="1900052" y="1003465"/>
                </a:cubicBezTo>
                <a:cubicBezTo>
                  <a:pt x="1912196" y="1006501"/>
                  <a:pt x="1923534" y="1012304"/>
                  <a:pt x="1935678" y="1015340"/>
                </a:cubicBezTo>
                <a:cubicBezTo>
                  <a:pt x="1947358" y="1018260"/>
                  <a:pt x="1959624" y="1018358"/>
                  <a:pt x="1971304" y="1021278"/>
                </a:cubicBezTo>
                <a:cubicBezTo>
                  <a:pt x="1983448" y="1024314"/>
                  <a:pt x="1995055" y="1029195"/>
                  <a:pt x="2006930" y="1033153"/>
                </a:cubicBezTo>
                <a:cubicBezTo>
                  <a:pt x="2018805" y="1037112"/>
                  <a:pt x="2030135" y="1043477"/>
                  <a:pt x="2042556" y="1045029"/>
                </a:cubicBezTo>
                <a:cubicBezTo>
                  <a:pt x="2066589" y="1048033"/>
                  <a:pt x="2107024" y="1052804"/>
                  <a:pt x="2131621" y="1056904"/>
                </a:cubicBezTo>
                <a:cubicBezTo>
                  <a:pt x="2233409" y="1073870"/>
                  <a:pt x="2099687" y="1052772"/>
                  <a:pt x="2185060" y="1068779"/>
                </a:cubicBezTo>
                <a:cubicBezTo>
                  <a:pt x="2208726" y="1073216"/>
                  <a:pt x="2232701" y="1075933"/>
                  <a:pt x="2256312" y="1080655"/>
                </a:cubicBezTo>
                <a:cubicBezTo>
                  <a:pt x="2266208" y="1082634"/>
                  <a:pt x="2275986" y="1085340"/>
                  <a:pt x="2286000" y="1086592"/>
                </a:cubicBezTo>
                <a:cubicBezTo>
                  <a:pt x="2307692" y="1089303"/>
                  <a:pt x="2329543" y="1090551"/>
                  <a:pt x="2351314" y="1092530"/>
                </a:cubicBezTo>
                <a:cubicBezTo>
                  <a:pt x="2364620" y="1096966"/>
                  <a:pt x="2379025" y="1102274"/>
                  <a:pt x="2392878" y="1104405"/>
                </a:cubicBezTo>
                <a:cubicBezTo>
                  <a:pt x="2410592" y="1107130"/>
                  <a:pt x="2428504" y="1108364"/>
                  <a:pt x="2446317" y="1110343"/>
                </a:cubicBezTo>
                <a:cubicBezTo>
                  <a:pt x="2454234" y="1112322"/>
                  <a:pt x="2462002" y="1115040"/>
                  <a:pt x="2470068" y="1116281"/>
                </a:cubicBezTo>
                <a:cubicBezTo>
                  <a:pt x="2487782" y="1119006"/>
                  <a:pt x="2505932" y="1118703"/>
                  <a:pt x="2523507" y="1122218"/>
                </a:cubicBezTo>
                <a:cubicBezTo>
                  <a:pt x="2535782" y="1124673"/>
                  <a:pt x="2547258" y="1130136"/>
                  <a:pt x="2559133" y="1134094"/>
                </a:cubicBezTo>
                <a:lnTo>
                  <a:pt x="2576946" y="1140031"/>
                </a:lnTo>
                <a:cubicBezTo>
                  <a:pt x="2582884" y="1142010"/>
                  <a:pt x="2588538" y="1145278"/>
                  <a:pt x="2594759" y="1145969"/>
                </a:cubicBezTo>
                <a:cubicBezTo>
                  <a:pt x="2660163" y="1153237"/>
                  <a:pt x="2630519" y="1148961"/>
                  <a:pt x="2683823" y="1157844"/>
                </a:cubicBezTo>
                <a:cubicBezTo>
                  <a:pt x="2726512" y="1172075"/>
                  <a:pt x="2673223" y="1154817"/>
                  <a:pt x="2725387" y="1169720"/>
                </a:cubicBezTo>
                <a:cubicBezTo>
                  <a:pt x="2731405" y="1171439"/>
                  <a:pt x="2737014" y="1174705"/>
                  <a:pt x="2743200" y="1175657"/>
                </a:cubicBezTo>
                <a:cubicBezTo>
                  <a:pt x="2762860" y="1178681"/>
                  <a:pt x="2782795" y="1179513"/>
                  <a:pt x="2802577" y="1181595"/>
                </a:cubicBezTo>
                <a:cubicBezTo>
                  <a:pt x="2820401" y="1183471"/>
                  <a:pt x="2838273" y="1184998"/>
                  <a:pt x="2856016" y="1187533"/>
                </a:cubicBezTo>
                <a:cubicBezTo>
                  <a:pt x="2866007" y="1188960"/>
                  <a:pt x="2875701" y="1192136"/>
                  <a:pt x="2885704" y="1193470"/>
                </a:cubicBezTo>
                <a:cubicBezTo>
                  <a:pt x="2905421" y="1196099"/>
                  <a:pt x="2925344" y="1196941"/>
                  <a:pt x="2945081" y="1199408"/>
                </a:cubicBezTo>
                <a:cubicBezTo>
                  <a:pt x="2957027" y="1200901"/>
                  <a:pt x="2968750" y="1203939"/>
                  <a:pt x="2980707" y="1205346"/>
                </a:cubicBezTo>
                <a:cubicBezTo>
                  <a:pt x="3002418" y="1207900"/>
                  <a:pt x="3024258" y="1209210"/>
                  <a:pt x="3046021" y="1211283"/>
                </a:cubicBezTo>
                <a:cubicBezTo>
                  <a:pt x="3151108" y="1221291"/>
                  <a:pt x="3064916" y="1214840"/>
                  <a:pt x="3206338" y="1223159"/>
                </a:cubicBezTo>
                <a:lnTo>
                  <a:pt x="3247901" y="1229096"/>
                </a:lnTo>
                <a:cubicBezTo>
                  <a:pt x="3288614" y="1235359"/>
                  <a:pt x="3270972" y="1235034"/>
                  <a:pt x="3289465" y="1235034"/>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48367" y="1156420"/>
            <a:ext cx="1656184" cy="577377"/>
          </a:xfrm>
          <a:prstGeom prst="ellipse">
            <a:avLst/>
          </a:prstGeom>
          <a:noFill/>
          <a:ln w="762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1997968" y="1412579"/>
            <a:ext cx="1656184" cy="577377"/>
          </a:xfrm>
          <a:prstGeom prst="ellipse">
            <a:avLst/>
          </a:prstGeom>
          <a:noFill/>
          <a:ln w="762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329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1"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9147" y="116331"/>
            <a:ext cx="3562557" cy="400606"/>
          </a:xfrm>
        </p:spPr>
        <p:txBody>
          <a:bodyPr anchor="ctr">
            <a:normAutofit/>
          </a:bodyPr>
          <a:lstStyle/>
          <a:p>
            <a:pPr algn="ctr"/>
            <a:r>
              <a:rPr kumimoji="1" lang="ja-JP" altLang="en-US" sz="1600" dirty="0" smtClean="0"/>
              <a:t>回復期</a:t>
            </a:r>
            <a:r>
              <a:rPr kumimoji="1" lang="en-US" altLang="ja-JP" sz="1600" dirty="0" smtClean="0"/>
              <a:t>:15</a:t>
            </a:r>
            <a:r>
              <a:rPr kumimoji="1" lang="ja-JP" altLang="en-US" sz="1600" dirty="0" smtClean="0"/>
              <a:t>病院</a:t>
            </a:r>
            <a:r>
              <a:rPr kumimoji="1" lang="en-US" altLang="ja-JP" sz="1600" dirty="0" smtClean="0"/>
              <a:t>(</a:t>
            </a:r>
            <a:r>
              <a:rPr kumimoji="1" lang="ja-JP" altLang="en-US" sz="1600" dirty="0" smtClean="0"/>
              <a:t>昨年病院</a:t>
            </a:r>
            <a:r>
              <a:rPr kumimoji="1" lang="en-US" altLang="ja-JP" sz="1600" dirty="0" smtClean="0"/>
              <a:t>)</a:t>
            </a:r>
            <a:endParaRPr kumimoji="1" lang="ja-JP" altLang="en-US" sz="1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755893837"/>
              </p:ext>
            </p:extLst>
          </p:nvPr>
        </p:nvGraphicFramePr>
        <p:xfrm>
          <a:off x="197768" y="477788"/>
          <a:ext cx="4104455" cy="2421899"/>
        </p:xfrm>
        <a:graphic>
          <a:graphicData uri="http://schemas.openxmlformats.org/drawingml/2006/table">
            <a:tbl>
              <a:tblPr>
                <a:tableStyleId>{5C22544A-7EE6-4342-B048-85BDC9FD1C3A}</a:tableStyleId>
              </a:tblPr>
              <a:tblGrid>
                <a:gridCol w="1728192"/>
                <a:gridCol w="603877"/>
                <a:gridCol w="578552"/>
                <a:gridCol w="596917"/>
                <a:gridCol w="596917"/>
              </a:tblGrid>
              <a:tr h="102651">
                <a:tc rowSpan="2">
                  <a:txBody>
                    <a:bodyPr/>
                    <a:lstStyle/>
                    <a:p>
                      <a:pPr algn="l" fontAlgn="ctr"/>
                      <a:r>
                        <a:rPr lang="ja-JP" altLang="en-US" sz="800" u="none" strike="noStrike" dirty="0">
                          <a:effectLst/>
                          <a:latin typeface="+mj-ea"/>
                          <a:ea typeface="+mj-ea"/>
                        </a:rPr>
                        <a:t>　</a:t>
                      </a:r>
                      <a:endParaRPr lang="ja-JP" altLang="en-US" sz="800" b="0" i="0" u="none" strike="noStrike" dirty="0">
                        <a:solidFill>
                          <a:srgbClr val="000000"/>
                        </a:solidFill>
                        <a:effectLst/>
                        <a:latin typeface="+mj-ea"/>
                        <a:ea typeface="+mj-ea"/>
                      </a:endParaRPr>
                    </a:p>
                  </a:txBody>
                  <a:tcPr marL="5403" marR="5403" marT="5403" marB="0" anchor="ct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j-ea"/>
                          <a:ea typeface="+mn-ea"/>
                          <a:cs typeface="+mn-cs"/>
                        </a:rPr>
                        <a:t>全入院患者</a:t>
                      </a:r>
                      <a:endParaRPr kumimoji="1" lang="ja-JP" altLang="en-US" sz="800" b="0" i="0" u="none" strike="noStrike" kern="1200" dirty="0" smtClean="0">
                        <a:solidFill>
                          <a:srgbClr val="000000"/>
                        </a:solidFill>
                        <a:effectLst/>
                        <a:latin typeface="+mj-ea"/>
                        <a:ea typeface="+mn-ea"/>
                        <a:cs typeface="+mn-cs"/>
                      </a:endParaRPr>
                    </a:p>
                  </a:txBody>
                  <a:tcPr marL="5403" marR="5403" marT="5403" marB="0" anchor="ctr"/>
                </a:tc>
                <a:tc hMerge="1">
                  <a:txBody>
                    <a:bodyPr/>
                    <a:lstStyle/>
                    <a:p>
                      <a:pPr algn="ctr" fontAlgn="ctr"/>
                      <a:endParaRPr lang="ja-JP" altLang="en-US" sz="800" b="0" i="0" u="none" strike="noStrike" dirty="0">
                        <a:solidFill>
                          <a:srgbClr val="000000"/>
                        </a:solidFill>
                        <a:effectLst/>
                        <a:latin typeface="+mj-ea"/>
                        <a:ea typeface="+mj-ea"/>
                      </a:endParaRPr>
                    </a:p>
                  </a:txBody>
                  <a:tcPr marL="5403" marR="5403" marT="5403" marB="0" anchor="ct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j-ea"/>
                          <a:ea typeface="+mn-ea"/>
                          <a:cs typeface="+mn-cs"/>
                        </a:rPr>
                        <a:t>パス利用患者 </a:t>
                      </a:r>
                      <a:endParaRPr kumimoji="1" lang="ja-JP" altLang="en-US" sz="800" b="0" i="0" u="none" strike="noStrike" kern="1200" dirty="0" smtClean="0">
                        <a:solidFill>
                          <a:srgbClr val="000000"/>
                        </a:solidFill>
                        <a:effectLst/>
                        <a:latin typeface="+mj-ea"/>
                        <a:ea typeface="+mn-ea"/>
                        <a:cs typeface="+mn-cs"/>
                      </a:endParaRPr>
                    </a:p>
                  </a:txBody>
                  <a:tcPr marL="5403" marR="5403" marT="5403" marB="0" anchor="ctr"/>
                </a:tc>
                <a:tc hMerge="1">
                  <a:txBody>
                    <a:bodyPr/>
                    <a:lstStyle/>
                    <a:p>
                      <a:pPr algn="ctr" fontAlgn="ctr"/>
                      <a:endParaRPr lang="ja-JP" altLang="en-US" sz="800" b="0" i="0" u="none" strike="noStrike" dirty="0">
                        <a:solidFill>
                          <a:srgbClr val="000000"/>
                        </a:solidFill>
                        <a:effectLst/>
                        <a:latin typeface="+mj-ea"/>
                        <a:ea typeface="+mj-ea"/>
                      </a:endParaRPr>
                    </a:p>
                  </a:txBody>
                  <a:tcPr marL="5403" marR="5403" marT="5403" marB="0" anchor="ctr"/>
                </a:tc>
              </a:tr>
              <a:tr h="102651">
                <a:tc vMerge="1">
                  <a:txBody>
                    <a:bodyPr/>
                    <a:lstStyle/>
                    <a:p>
                      <a:pPr algn="l" fontAlgn="ct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ea"/>
                          <a:ea typeface="+mj-ea"/>
                        </a:rPr>
                        <a:t>今回</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ea"/>
                          <a:ea typeface="+mj-ea"/>
                        </a:rPr>
                        <a:t>昨年</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ea"/>
                          <a:ea typeface="+mj-ea"/>
                        </a:rPr>
                        <a:t>今回</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ea"/>
                          <a:ea typeface="+mj-ea"/>
                        </a:rPr>
                        <a:t>昨年</a:t>
                      </a:r>
                      <a:endParaRPr lang="ja-JP" altLang="en-US" sz="800" b="0" i="0" u="none" strike="noStrike" dirty="0">
                        <a:solidFill>
                          <a:srgbClr val="000000"/>
                        </a:solidFill>
                        <a:effectLst/>
                        <a:latin typeface="+mj-ea"/>
                        <a:ea typeface="+mj-ea"/>
                      </a:endParaRPr>
                    </a:p>
                  </a:txBody>
                  <a:tcPr marL="5403" marR="5403" marT="5403" marB="0" anchor="ctr"/>
                </a:tc>
              </a:tr>
              <a:tr h="102651">
                <a:tc>
                  <a:txBody>
                    <a:bodyPr/>
                    <a:lstStyle/>
                    <a:p>
                      <a:pPr algn="l" fontAlgn="ctr"/>
                      <a:r>
                        <a:rPr lang="zh-CN" altLang="en-US" sz="800" u="none" strike="noStrike" dirty="0">
                          <a:effectLst/>
                          <a:latin typeface="+mj-ea"/>
                          <a:ea typeface="+mj-ea"/>
                        </a:rPr>
                        <a:t>脳卒中入院患者数（人）</a:t>
                      </a:r>
                      <a:endParaRPr lang="zh-CN" altLang="en-US" sz="800" b="0" i="0" u="none" strike="noStrike" dirty="0">
                        <a:solidFill>
                          <a:srgbClr val="000000"/>
                        </a:solidFill>
                        <a:effectLst/>
                        <a:latin typeface="+mj-ea"/>
                        <a:ea typeface="+mj-ea"/>
                      </a:endParaRPr>
                    </a:p>
                  </a:txBody>
                  <a:tcPr marL="5403" marR="5403" marT="5403" marB="0" anchor="ctr">
                    <a:solidFill>
                      <a:srgbClr val="FFFF00"/>
                    </a:solidFill>
                  </a:tcPr>
                </a:tc>
                <a:tc>
                  <a:txBody>
                    <a:bodyPr/>
                    <a:lstStyle/>
                    <a:p>
                      <a:pPr algn="ctr"/>
                      <a:r>
                        <a:rPr lang="en-US" altLang="ja-JP" dirty="0" smtClean="0"/>
                        <a:t>327</a:t>
                      </a:r>
                      <a:endParaRPr lang="ja-JP" altLang="en-US" dirty="0"/>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n-lt"/>
                          <a:ea typeface="ＭＳ Ｐゴシック" pitchFamily="50" charset="-128"/>
                        </a:rPr>
                        <a:t>347</a:t>
                      </a:r>
                    </a:p>
                  </a:txBody>
                  <a:tcPr marL="9525" marR="9525" marT="9525" marB="0" anchor="ctr">
                    <a:solidFill>
                      <a:srgbClr val="FFFF00"/>
                    </a:solidFill>
                  </a:tcPr>
                </a:tc>
                <a:tc>
                  <a:txBody>
                    <a:bodyPr/>
                    <a:lstStyle/>
                    <a:p>
                      <a:pPr algn="ctr"/>
                      <a:r>
                        <a:rPr lang="en-US" altLang="ja-JP" dirty="0" smtClean="0"/>
                        <a:t>154</a:t>
                      </a:r>
                      <a:endParaRPr lang="ja-JP" altLang="en-US" dirty="0"/>
                    </a:p>
                  </a:txBody>
                  <a:tcPr marL="9525" marR="9525" marT="9525" marB="0" anchor="ctr">
                    <a:solidFill>
                      <a:srgbClr val="FFFF00"/>
                    </a:solidFill>
                  </a:tcPr>
                </a:tc>
                <a:tc>
                  <a:txBody>
                    <a:bodyPr/>
                    <a:lstStyle/>
                    <a:p>
                      <a:pPr algn="ctr" fontAlgn="ctr"/>
                      <a:r>
                        <a:rPr lang="en-US" altLang="ja-JP" sz="800" b="0" i="0" u="none" strike="noStrike" dirty="0" smtClean="0">
                          <a:solidFill>
                            <a:srgbClr val="000000"/>
                          </a:solidFill>
                          <a:effectLst/>
                          <a:latin typeface="+mn-lt"/>
                          <a:ea typeface="ＭＳ Ｐゴシック" pitchFamily="50" charset="-128"/>
                        </a:rPr>
                        <a:t>188</a:t>
                      </a:r>
                      <a:r>
                        <a:rPr lang="ja-JP" altLang="en-US" sz="800" b="0" i="0" u="none" strike="noStrike" dirty="0" smtClean="0">
                          <a:solidFill>
                            <a:srgbClr val="000000"/>
                          </a:solidFill>
                          <a:effectLst/>
                          <a:latin typeface="+mn-lt"/>
                          <a:ea typeface="ＭＳ Ｐゴシック" pitchFamily="50" charset="-128"/>
                        </a:rPr>
                        <a:t>（</a:t>
                      </a:r>
                      <a:r>
                        <a:rPr lang="en-US" altLang="ja-JP" sz="800" b="0" i="0" u="none" strike="noStrike" dirty="0" smtClean="0">
                          <a:solidFill>
                            <a:srgbClr val="000000"/>
                          </a:solidFill>
                          <a:effectLst/>
                          <a:latin typeface="+mn-lt"/>
                          <a:ea typeface="ＭＳ Ｐゴシック" pitchFamily="50" charset="-128"/>
                        </a:rPr>
                        <a:t>54</a:t>
                      </a:r>
                      <a:r>
                        <a:rPr lang="ja-JP" altLang="en-US" sz="800" b="0" i="0" u="none" strike="noStrike" dirty="0" smtClean="0">
                          <a:solidFill>
                            <a:srgbClr val="000000"/>
                          </a:solidFill>
                          <a:effectLst/>
                          <a:latin typeface="+mn-lt"/>
                          <a:ea typeface="ＭＳ Ｐゴシック" pitchFamily="50" charset="-128"/>
                        </a:rPr>
                        <a:t>％）</a:t>
                      </a:r>
                      <a:endParaRPr lang="en-US" altLang="ja-JP" sz="800" b="0" i="0" u="none" strike="noStrike" dirty="0">
                        <a:solidFill>
                          <a:srgbClr val="000000"/>
                        </a:solidFill>
                        <a:effectLst/>
                        <a:latin typeface="+mn-lt"/>
                        <a:ea typeface="ＭＳ Ｐゴシック" pitchFamily="50" charset="-128"/>
                      </a:endParaRPr>
                    </a:p>
                  </a:txBody>
                  <a:tcPr marL="9525" marR="9525" marT="9525" marB="0" anchor="ctr">
                    <a:solidFill>
                      <a:srgbClr val="FFFF00"/>
                    </a:solidFill>
                  </a:tcPr>
                </a:tc>
              </a:tr>
              <a:tr h="100490">
                <a:tc>
                  <a:txBody>
                    <a:bodyPr/>
                    <a:lstStyle/>
                    <a:p>
                      <a:pPr algn="l" fontAlgn="ctr"/>
                      <a:r>
                        <a:rPr lang="ja-JP" altLang="en-US" sz="800" u="none" strike="noStrike" dirty="0">
                          <a:effectLst/>
                          <a:latin typeface="+mj-ea"/>
                          <a:ea typeface="+mj-ea"/>
                        </a:rPr>
                        <a:t>平均年齢</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76.6</a:t>
                      </a:r>
                      <a:endParaRPr lang="ja-JP" altLang="en-US" dirty="0"/>
                    </a:p>
                  </a:txBody>
                  <a:tcPr marL="5403" marR="5403" marT="5403"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72</a:t>
                      </a:r>
                    </a:p>
                  </a:txBody>
                  <a:tcPr marL="9525" marR="9525" marT="9525" marB="0" anchor="ctr"/>
                </a:tc>
                <a:tc>
                  <a:txBody>
                    <a:bodyPr/>
                    <a:lstStyle/>
                    <a:p>
                      <a:pPr algn="ctr"/>
                      <a:r>
                        <a:rPr lang="en-US" altLang="ja-JP" dirty="0" smtClean="0"/>
                        <a:t>75.8</a:t>
                      </a:r>
                      <a:endParaRPr lang="ja-JP" altLang="en-US" dirty="0"/>
                    </a:p>
                  </a:txBody>
                  <a:tcPr marL="5403" marR="5403" marT="5403"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56</a:t>
                      </a:r>
                    </a:p>
                  </a:txBody>
                  <a:tcPr marL="9525" marR="9525" marT="9525" marB="0" anchor="ctr"/>
                </a:tc>
              </a:tr>
              <a:tr h="100490">
                <a:tc>
                  <a:txBody>
                    <a:bodyPr/>
                    <a:lstStyle/>
                    <a:p>
                      <a:pPr algn="l" fontAlgn="ctr"/>
                      <a:r>
                        <a:rPr lang="ja-JP" altLang="en-US" sz="800" u="none" strike="noStrike" dirty="0">
                          <a:effectLst/>
                          <a:latin typeface="+mj-ea"/>
                          <a:ea typeface="+mj-ea"/>
                        </a:rPr>
                        <a:t>男性（人）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160</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177</a:t>
                      </a:r>
                    </a:p>
                  </a:txBody>
                  <a:tcPr marL="9525" marR="9525" marT="9525" marB="0" anchor="ctr"/>
                </a:tc>
                <a:tc>
                  <a:txBody>
                    <a:bodyPr/>
                    <a:lstStyle/>
                    <a:p>
                      <a:pPr algn="ctr"/>
                      <a:r>
                        <a:rPr lang="en-US" altLang="ja-JP" dirty="0" smtClean="0"/>
                        <a:t>78</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84</a:t>
                      </a:r>
                    </a:p>
                  </a:txBody>
                  <a:tcPr marL="9525" marR="9525" marT="9525" marB="0" anchor="ctr"/>
                </a:tc>
              </a:tr>
              <a:tr h="100490">
                <a:tc>
                  <a:txBody>
                    <a:bodyPr/>
                    <a:lstStyle/>
                    <a:p>
                      <a:pPr algn="l" fontAlgn="ctr"/>
                      <a:r>
                        <a:rPr lang="ja-JP" altLang="en-US" sz="800" u="none" strike="noStrike" dirty="0">
                          <a:effectLst/>
                          <a:latin typeface="+mj-ea"/>
                          <a:ea typeface="+mj-ea"/>
                        </a:rPr>
                        <a:t>脳梗塞（人）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205</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234</a:t>
                      </a:r>
                    </a:p>
                  </a:txBody>
                  <a:tcPr marL="9525" marR="9525" marT="9525" marB="0" anchor="ctr"/>
                </a:tc>
                <a:tc>
                  <a:txBody>
                    <a:bodyPr/>
                    <a:lstStyle/>
                    <a:p>
                      <a:pPr algn="ctr"/>
                      <a:r>
                        <a:rPr lang="en-US" altLang="ja-JP" dirty="0" smtClean="0"/>
                        <a:t>91</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109</a:t>
                      </a:r>
                    </a:p>
                  </a:txBody>
                  <a:tcPr marL="9525" marR="9525" marT="9525" marB="0" anchor="ctr"/>
                </a:tc>
              </a:tr>
              <a:tr h="100490">
                <a:tc>
                  <a:txBody>
                    <a:bodyPr/>
                    <a:lstStyle/>
                    <a:p>
                      <a:pPr algn="l" fontAlgn="ctr"/>
                      <a:r>
                        <a:rPr lang="zh-CN" altLang="en-US" sz="800" u="none" strike="noStrike" dirty="0">
                          <a:effectLst/>
                          <a:latin typeface="+mj-ea"/>
                          <a:ea typeface="+mj-ea"/>
                        </a:rPr>
                        <a:t>脳内出血（人）</a:t>
                      </a:r>
                      <a:endParaRPr lang="zh-CN"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83</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78</a:t>
                      </a:r>
                    </a:p>
                  </a:txBody>
                  <a:tcPr marL="9525" marR="9525" marT="9525" marB="0" anchor="ctr"/>
                </a:tc>
                <a:tc>
                  <a:txBody>
                    <a:bodyPr/>
                    <a:lstStyle/>
                    <a:p>
                      <a:pPr algn="ctr"/>
                      <a:r>
                        <a:rPr lang="en-US" altLang="ja-JP" dirty="0" smtClean="0"/>
                        <a:t>49</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55</a:t>
                      </a:r>
                    </a:p>
                  </a:txBody>
                  <a:tcPr marL="9525" marR="9525" marT="9525" marB="0" anchor="ctr"/>
                </a:tc>
              </a:tr>
              <a:tr h="100490">
                <a:tc>
                  <a:txBody>
                    <a:bodyPr/>
                    <a:lstStyle/>
                    <a:p>
                      <a:pPr algn="l" fontAlgn="ctr"/>
                      <a:r>
                        <a:rPr lang="ja-JP" altLang="en-US" sz="800" u="none" strike="noStrike" dirty="0">
                          <a:effectLst/>
                          <a:latin typeface="+mj-ea"/>
                          <a:ea typeface="+mj-ea"/>
                        </a:rPr>
                        <a:t>くも膜下出血（人）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27</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13</a:t>
                      </a:r>
                    </a:p>
                  </a:txBody>
                  <a:tcPr marL="9525" marR="9525" marT="9525" marB="0" anchor="ctr"/>
                </a:tc>
                <a:tc>
                  <a:txBody>
                    <a:bodyPr/>
                    <a:lstStyle/>
                    <a:p>
                      <a:pPr algn="ctr"/>
                      <a:r>
                        <a:rPr lang="en-US" altLang="ja-JP" dirty="0" smtClean="0"/>
                        <a:t>14</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13</a:t>
                      </a:r>
                    </a:p>
                  </a:txBody>
                  <a:tcPr marL="9525" marR="9525" marT="9525" marB="0" anchor="ctr"/>
                </a:tc>
              </a:tr>
              <a:tr h="100490">
                <a:tc>
                  <a:txBody>
                    <a:bodyPr/>
                    <a:lstStyle/>
                    <a:p>
                      <a:pPr algn="l" fontAlgn="ctr"/>
                      <a:r>
                        <a:rPr lang="ja-JP" altLang="en-US" sz="800" u="none" strike="noStrike" dirty="0">
                          <a:effectLst/>
                          <a:latin typeface="+mj-ea"/>
                          <a:ea typeface="+mj-ea"/>
                        </a:rPr>
                        <a:t>一過性脳虚血発作（人）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8</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26</a:t>
                      </a:r>
                    </a:p>
                  </a:txBody>
                  <a:tcPr marL="9525" marR="9525" marT="9525" marB="0" anchor="ctr"/>
                </a:tc>
                <a:tc>
                  <a:txBody>
                    <a:bodyPr/>
                    <a:lstStyle/>
                    <a:p>
                      <a:pPr algn="ctr"/>
                      <a:r>
                        <a:rPr lang="en-US" altLang="ja-JP" dirty="0" smtClean="0"/>
                        <a:t>0</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2</a:t>
                      </a:r>
                    </a:p>
                  </a:txBody>
                  <a:tcPr marL="9525" marR="9525" marT="9525" marB="0" anchor="ctr"/>
                </a:tc>
              </a:tr>
              <a:tr h="100490">
                <a:tc>
                  <a:txBody>
                    <a:bodyPr/>
                    <a:lstStyle/>
                    <a:p>
                      <a:pPr algn="l" fontAlgn="ctr"/>
                      <a:r>
                        <a:rPr lang="zh-CN" altLang="en-US" sz="800" u="none" strike="noStrike" dirty="0">
                          <a:effectLst/>
                          <a:latin typeface="+mj-ea"/>
                          <a:ea typeface="+mj-ea"/>
                        </a:rPr>
                        <a:t>平均在院日数</a:t>
                      </a:r>
                      <a:endParaRPr lang="zh-CN" altLang="en-US" sz="800" b="0" i="0" u="none" strike="noStrike" dirty="0">
                        <a:solidFill>
                          <a:srgbClr val="000000"/>
                        </a:solidFill>
                        <a:effectLst/>
                        <a:latin typeface="+mj-ea"/>
                        <a:ea typeface="+mj-ea"/>
                      </a:endParaRPr>
                    </a:p>
                  </a:txBody>
                  <a:tcPr marL="5403" marR="5403" marT="5403" marB="0" anchor="ctr">
                    <a:solidFill>
                      <a:srgbClr val="FFFF00"/>
                    </a:solidFill>
                  </a:tcPr>
                </a:tc>
                <a:tc>
                  <a:txBody>
                    <a:bodyPr/>
                    <a:lstStyle/>
                    <a:p>
                      <a:pPr algn="ctr"/>
                      <a:r>
                        <a:rPr lang="en-US" altLang="ja-JP" dirty="0" smtClean="0"/>
                        <a:t>86.9</a:t>
                      </a:r>
                      <a:endParaRPr lang="ja-JP" altLang="en-US" dirty="0"/>
                    </a:p>
                  </a:txBody>
                  <a:tcPr marL="5403" marR="5403" marT="5403" marB="0" anchor="ctr">
                    <a:solidFill>
                      <a:srgbClr val="FFFF00"/>
                    </a:solidFill>
                  </a:tcPr>
                </a:tc>
                <a:tc>
                  <a:txBody>
                    <a:bodyPr/>
                    <a:lstStyle/>
                    <a:p>
                      <a:pPr algn="ctr" fontAlgn="ctr"/>
                      <a:r>
                        <a:rPr lang="en-US" altLang="ja-JP" sz="800" b="0" i="0" u="none" strike="noStrike" dirty="0" smtClean="0">
                          <a:solidFill>
                            <a:srgbClr val="000000"/>
                          </a:solidFill>
                          <a:effectLst/>
                          <a:latin typeface="+mn-lt"/>
                          <a:ea typeface="ＭＳ Ｐゴシック" pitchFamily="50" charset="-128"/>
                        </a:rPr>
                        <a:t>80</a:t>
                      </a:r>
                      <a:endParaRPr lang="en-US" altLang="ja-JP" sz="800" b="0" i="0" u="none" strike="noStrike" dirty="0">
                        <a:solidFill>
                          <a:srgbClr val="FF0000"/>
                        </a:solidFill>
                        <a:effectLst/>
                        <a:latin typeface="+mn-lt"/>
                        <a:ea typeface="ＭＳ Ｐゴシック" pitchFamily="50" charset="-128"/>
                      </a:endParaRPr>
                    </a:p>
                  </a:txBody>
                  <a:tcPr marL="9525" marR="9525" marT="9525" marB="0" anchor="ctr">
                    <a:solidFill>
                      <a:srgbClr val="FFFF00"/>
                    </a:solidFill>
                  </a:tcPr>
                </a:tc>
                <a:tc>
                  <a:txBody>
                    <a:bodyPr/>
                    <a:lstStyle/>
                    <a:p>
                      <a:pPr algn="ctr"/>
                      <a:r>
                        <a:rPr lang="en-US" altLang="ja-JP" dirty="0" smtClean="0"/>
                        <a:t>90.9</a:t>
                      </a:r>
                      <a:endParaRPr lang="ja-JP" altLang="en-US" dirty="0"/>
                    </a:p>
                  </a:txBody>
                  <a:tcPr marL="5403" marR="5403" marT="5403" marB="0" anchor="ctr">
                    <a:solidFill>
                      <a:srgbClr val="FFFF00"/>
                    </a:solidFill>
                  </a:tcPr>
                </a:tc>
                <a:tc>
                  <a:txBody>
                    <a:bodyPr/>
                    <a:lstStyle/>
                    <a:p>
                      <a:pPr algn="ctr" fontAlgn="ctr"/>
                      <a:r>
                        <a:rPr lang="en-US" altLang="ja-JP" sz="800" b="0" i="0" u="none" strike="noStrike" dirty="0" smtClean="0">
                          <a:solidFill>
                            <a:srgbClr val="000000"/>
                          </a:solidFill>
                          <a:effectLst/>
                          <a:latin typeface="+mn-lt"/>
                          <a:ea typeface="ＭＳ Ｐゴシック" pitchFamily="50" charset="-128"/>
                        </a:rPr>
                        <a:t>87.2</a:t>
                      </a:r>
                      <a:endParaRPr lang="en-US" altLang="ja-JP" sz="800" b="0" i="0" u="none" strike="noStrike" dirty="0">
                        <a:solidFill>
                          <a:srgbClr val="FF0000"/>
                        </a:solidFill>
                        <a:effectLst/>
                        <a:latin typeface="+mn-lt"/>
                        <a:ea typeface="ＭＳ Ｐゴシック" pitchFamily="50" charset="-128"/>
                      </a:endParaRPr>
                    </a:p>
                  </a:txBody>
                  <a:tcPr marL="9525" marR="9525" marT="9525" marB="0" anchor="ctr">
                    <a:solidFill>
                      <a:srgbClr val="FFFF00"/>
                    </a:solidFill>
                  </a:tcPr>
                </a:tc>
              </a:tr>
              <a:tr h="195578">
                <a:tc>
                  <a:txBody>
                    <a:bodyPr/>
                    <a:lstStyle/>
                    <a:p>
                      <a:pPr algn="l" fontAlgn="ctr"/>
                      <a:r>
                        <a:rPr lang="ja-JP" altLang="en-US" sz="800" u="none" strike="noStrike" dirty="0">
                          <a:effectLst/>
                          <a:latin typeface="+mj-ea"/>
                          <a:ea typeface="+mj-ea"/>
                        </a:rPr>
                        <a:t>脳卒中連携情報</a:t>
                      </a:r>
                      <a:r>
                        <a:rPr lang="ja-JP" altLang="en-US" sz="800" u="none" strike="noStrike" dirty="0" smtClean="0">
                          <a:effectLst/>
                          <a:latin typeface="+mj-ea"/>
                          <a:ea typeface="+mj-ea"/>
                        </a:rPr>
                        <a:t>提供書退院</a:t>
                      </a:r>
                      <a:r>
                        <a:rPr lang="ja-JP" altLang="en-US" sz="800" u="none" strike="noStrike" dirty="0">
                          <a:effectLst/>
                          <a:latin typeface="+mj-ea"/>
                          <a:ea typeface="+mj-ea"/>
                        </a:rPr>
                        <a:t>時平均</a:t>
                      </a:r>
                      <a:r>
                        <a:rPr lang="en-US" altLang="ja-JP" sz="800" u="none" strike="noStrike" dirty="0" err="1">
                          <a:effectLst/>
                          <a:latin typeface="+mj-ea"/>
                          <a:ea typeface="+mj-ea"/>
                        </a:rPr>
                        <a:t>mRS</a:t>
                      </a:r>
                      <a:endParaRPr lang="en-US" altLang="ja-JP" sz="800" b="0" i="0" u="none" strike="noStrike" dirty="0">
                        <a:solidFill>
                          <a:srgbClr val="000000"/>
                        </a:solidFill>
                        <a:effectLst/>
                        <a:latin typeface="+mj-ea"/>
                        <a:ea typeface="+mj-ea"/>
                      </a:endParaRPr>
                    </a:p>
                  </a:txBody>
                  <a:tcPr marL="5403" marR="5403" marT="5403" marB="0" anchor="ctr"/>
                </a:tc>
                <a:tc>
                  <a:txBody>
                    <a:bodyPr/>
                    <a:lstStyle/>
                    <a:p>
                      <a:pPr algn="ctr"/>
                      <a:endParaRPr lang="ja-JP" altLang="en-US" dirty="0"/>
                    </a:p>
                  </a:txBody>
                  <a:tcPr marL="5403" marR="5403" marT="5403" marB="0" anchor="ctr"/>
                </a:tc>
                <a:tc>
                  <a:txBody>
                    <a:bodyPr/>
                    <a:lstStyle/>
                    <a:p>
                      <a:pPr algn="ctr" fontAlgn="ctr"/>
                      <a:r>
                        <a:rPr lang="ja-JP" altLang="en-US" sz="800" b="0" i="0" u="none" strike="noStrike" dirty="0">
                          <a:solidFill>
                            <a:srgbClr val="000000"/>
                          </a:solidFill>
                          <a:effectLst/>
                          <a:latin typeface="+mn-lt"/>
                          <a:ea typeface="ＭＳ Ｐゴシック" pitchFamily="50" charset="-128"/>
                        </a:rPr>
                        <a:t>　</a:t>
                      </a:r>
                    </a:p>
                  </a:txBody>
                  <a:tcPr marL="9525" marR="9525" marT="9525" marB="0" anchor="ctr"/>
                </a:tc>
                <a:tc>
                  <a:txBody>
                    <a:bodyPr/>
                    <a:lstStyle/>
                    <a:p>
                      <a:pPr algn="ctr"/>
                      <a:r>
                        <a:rPr lang="en-US" altLang="ja-JP" dirty="0" smtClean="0"/>
                        <a:t>3.4</a:t>
                      </a:r>
                      <a:endParaRPr lang="ja-JP" altLang="en-US" dirty="0"/>
                    </a:p>
                  </a:txBody>
                  <a:tcPr marL="5403" marR="5403" marT="5403"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3.02</a:t>
                      </a:r>
                    </a:p>
                  </a:txBody>
                  <a:tcPr marL="9525" marR="9525" marT="9525" marB="0" anchor="ctr"/>
                </a:tc>
              </a:tr>
              <a:tr h="100490">
                <a:tc>
                  <a:txBody>
                    <a:bodyPr/>
                    <a:lstStyle/>
                    <a:p>
                      <a:pPr algn="l" fontAlgn="ctr"/>
                      <a:r>
                        <a:rPr lang="ja-JP" altLang="en-US" sz="800" u="none" strike="noStrike" dirty="0">
                          <a:effectLst/>
                          <a:latin typeface="+mj-ea"/>
                          <a:ea typeface="+mj-ea"/>
                        </a:rPr>
                        <a:t>転帰：急性期病院・診療所へ転院数</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24</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33</a:t>
                      </a:r>
                    </a:p>
                  </a:txBody>
                  <a:tcPr marL="9525" marR="9525" marT="9525" marB="0" anchor="ctr"/>
                </a:tc>
                <a:tc>
                  <a:txBody>
                    <a:bodyPr/>
                    <a:lstStyle/>
                    <a:p>
                      <a:pPr algn="ctr"/>
                      <a:r>
                        <a:rPr lang="en-US" altLang="ja-JP" dirty="0" smtClean="0"/>
                        <a:t>17</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20</a:t>
                      </a:r>
                    </a:p>
                  </a:txBody>
                  <a:tcPr marL="9525" marR="9525" marT="9525" marB="0" anchor="ctr"/>
                </a:tc>
              </a:tr>
              <a:tr h="100490">
                <a:tc>
                  <a:txBody>
                    <a:bodyPr/>
                    <a:lstStyle/>
                    <a:p>
                      <a:pPr algn="l" fontAlgn="ctr"/>
                      <a:r>
                        <a:rPr lang="ja-JP" altLang="en-US" sz="800" u="none" strike="noStrike" dirty="0">
                          <a:effectLst/>
                          <a:latin typeface="+mj-ea"/>
                          <a:ea typeface="+mj-ea"/>
                        </a:rPr>
                        <a:t>転帰：回復期病院へ転院数</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1</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9</a:t>
                      </a:r>
                    </a:p>
                  </a:txBody>
                  <a:tcPr marL="9525" marR="9525" marT="9525" marB="0" anchor="ctr"/>
                </a:tc>
                <a:tc>
                  <a:txBody>
                    <a:bodyPr/>
                    <a:lstStyle/>
                    <a:p>
                      <a:pPr algn="ctr"/>
                      <a:r>
                        <a:rPr lang="en-US" altLang="ja-JP" dirty="0" smtClean="0"/>
                        <a:t>1</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6</a:t>
                      </a:r>
                    </a:p>
                  </a:txBody>
                  <a:tcPr marL="9525" marR="9525" marT="9525" marB="0" anchor="ctr"/>
                </a:tc>
              </a:tr>
              <a:tr h="100490">
                <a:tc>
                  <a:txBody>
                    <a:bodyPr/>
                    <a:lstStyle/>
                    <a:p>
                      <a:pPr algn="l" fontAlgn="ctr"/>
                      <a:r>
                        <a:rPr lang="ja-JP" altLang="en-US" sz="800" u="none" strike="noStrike" dirty="0">
                          <a:effectLst/>
                          <a:latin typeface="+mj-ea"/>
                          <a:ea typeface="+mj-ea"/>
                        </a:rPr>
                        <a:t>転帰：維持期病院へ転院数</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25</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42</a:t>
                      </a:r>
                    </a:p>
                  </a:txBody>
                  <a:tcPr marL="9525" marR="9525" marT="9525" marB="0" anchor="ctr"/>
                </a:tc>
                <a:tc>
                  <a:txBody>
                    <a:bodyPr/>
                    <a:lstStyle/>
                    <a:p>
                      <a:pPr algn="ctr"/>
                      <a:r>
                        <a:rPr lang="en-US" altLang="ja-JP" dirty="0" smtClean="0"/>
                        <a:t>12</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6</a:t>
                      </a:r>
                    </a:p>
                  </a:txBody>
                  <a:tcPr marL="9525" marR="9525" marT="9525" marB="0" anchor="ctr"/>
                </a:tc>
              </a:tr>
              <a:tr h="100490">
                <a:tc>
                  <a:txBody>
                    <a:bodyPr/>
                    <a:lstStyle/>
                    <a:p>
                      <a:pPr algn="l" fontAlgn="ctr"/>
                      <a:r>
                        <a:rPr lang="ja-JP" altLang="en-US" sz="800" u="none" strike="noStrike">
                          <a:effectLst/>
                          <a:latin typeface="+mj-ea"/>
                          <a:ea typeface="+mj-ea"/>
                        </a:rPr>
                        <a:t>転帰：維持期診療所へ転所数</a:t>
                      </a:r>
                      <a:endParaRPr lang="ja-JP" altLang="en-US" sz="800" b="0" i="0" u="none" strike="noStrike">
                        <a:solidFill>
                          <a:srgbClr val="000000"/>
                        </a:solidFill>
                        <a:effectLst/>
                        <a:latin typeface="+mj-ea"/>
                        <a:ea typeface="+mj-ea"/>
                      </a:endParaRPr>
                    </a:p>
                  </a:txBody>
                  <a:tcPr marL="5403" marR="5403" marT="5403" marB="0" anchor="ctr"/>
                </a:tc>
                <a:tc>
                  <a:txBody>
                    <a:bodyPr/>
                    <a:lstStyle/>
                    <a:p>
                      <a:pPr algn="ctr"/>
                      <a:r>
                        <a:rPr lang="en-US" altLang="ja-JP" dirty="0" smtClean="0"/>
                        <a:t>2</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4</a:t>
                      </a:r>
                    </a:p>
                  </a:txBody>
                  <a:tcPr marL="9525" marR="9525" marT="9525" marB="0" anchor="ctr"/>
                </a:tc>
                <a:tc>
                  <a:txBody>
                    <a:bodyPr/>
                    <a:lstStyle/>
                    <a:p>
                      <a:pPr algn="ctr"/>
                      <a:r>
                        <a:rPr lang="en-US" altLang="ja-JP" dirty="0" smtClean="0"/>
                        <a:t>0</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3</a:t>
                      </a:r>
                    </a:p>
                  </a:txBody>
                  <a:tcPr marL="9525" marR="9525" marT="9525" marB="0" anchor="ctr"/>
                </a:tc>
              </a:tr>
              <a:tr h="100490">
                <a:tc>
                  <a:txBody>
                    <a:bodyPr/>
                    <a:lstStyle/>
                    <a:p>
                      <a:pPr algn="l" fontAlgn="ctr"/>
                      <a:r>
                        <a:rPr lang="ja-JP" altLang="en-US" sz="800" u="none" strike="noStrike">
                          <a:effectLst/>
                          <a:latin typeface="+mj-ea"/>
                          <a:ea typeface="+mj-ea"/>
                        </a:rPr>
                        <a:t>転帰：維持期老健へ転所数</a:t>
                      </a:r>
                      <a:endParaRPr lang="ja-JP" altLang="en-US" sz="800" b="0" i="0" u="none" strike="noStrike">
                        <a:solidFill>
                          <a:srgbClr val="000000"/>
                        </a:solidFill>
                        <a:effectLst/>
                        <a:latin typeface="+mj-ea"/>
                        <a:ea typeface="+mj-ea"/>
                      </a:endParaRPr>
                    </a:p>
                  </a:txBody>
                  <a:tcPr marL="5403" marR="5403" marT="5403" marB="0" anchor="ctr"/>
                </a:tc>
                <a:tc>
                  <a:txBody>
                    <a:bodyPr/>
                    <a:lstStyle/>
                    <a:p>
                      <a:pPr algn="ctr"/>
                      <a:r>
                        <a:rPr lang="en-US" altLang="ja-JP" dirty="0" smtClean="0"/>
                        <a:t>45</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28</a:t>
                      </a:r>
                    </a:p>
                  </a:txBody>
                  <a:tcPr marL="9525" marR="9525" marT="9525" marB="0" anchor="ctr"/>
                </a:tc>
                <a:tc>
                  <a:txBody>
                    <a:bodyPr/>
                    <a:lstStyle/>
                    <a:p>
                      <a:pPr algn="ctr"/>
                      <a:r>
                        <a:rPr lang="en-US" altLang="ja-JP" dirty="0" smtClean="0"/>
                        <a:t>18</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21</a:t>
                      </a:r>
                    </a:p>
                  </a:txBody>
                  <a:tcPr marL="9525" marR="9525" marT="9525" marB="0" anchor="ctr"/>
                </a:tc>
              </a:tr>
              <a:tr h="100490">
                <a:tc>
                  <a:txBody>
                    <a:bodyPr/>
                    <a:lstStyle/>
                    <a:p>
                      <a:pPr algn="l" fontAlgn="ctr"/>
                      <a:r>
                        <a:rPr lang="ja-JP" altLang="en-US" sz="800" u="none" strike="noStrike" dirty="0">
                          <a:effectLst/>
                          <a:latin typeface="+mj-ea"/>
                          <a:ea typeface="+mj-ea"/>
                        </a:rPr>
                        <a:t>転帰：在宅復帰患者数</a:t>
                      </a:r>
                      <a:endParaRPr lang="ja-JP" altLang="en-US" sz="800" b="0" i="0" u="none" strike="noStrike" dirty="0">
                        <a:solidFill>
                          <a:srgbClr val="000000"/>
                        </a:solidFill>
                        <a:effectLst/>
                        <a:latin typeface="+mj-ea"/>
                        <a:ea typeface="+mj-ea"/>
                      </a:endParaRPr>
                    </a:p>
                  </a:txBody>
                  <a:tcPr marL="5403" marR="5403" marT="5403" marB="0" anchor="ctr">
                    <a:solidFill>
                      <a:srgbClr val="FFFF00"/>
                    </a:solidFill>
                  </a:tcPr>
                </a:tc>
                <a:tc>
                  <a:txBody>
                    <a:bodyPr/>
                    <a:lstStyle/>
                    <a:p>
                      <a:pPr algn="ctr"/>
                      <a:r>
                        <a:rPr lang="en-US" altLang="ja-JP" dirty="0" smtClean="0"/>
                        <a:t>207(63%)</a:t>
                      </a:r>
                      <a:endParaRPr lang="ja-JP" altLang="en-US" dirty="0"/>
                    </a:p>
                  </a:txBody>
                  <a:tcPr marL="9525" marR="9525" marT="9525" marB="0" anchor="ctr">
                    <a:solidFill>
                      <a:srgbClr val="FFFF00"/>
                    </a:solidFill>
                  </a:tcPr>
                </a:tc>
                <a:tc>
                  <a:txBody>
                    <a:bodyPr/>
                    <a:lstStyle/>
                    <a:p>
                      <a:pPr algn="ctr" fontAlgn="ctr"/>
                      <a:r>
                        <a:rPr lang="en-US" altLang="ja-JP" sz="800" b="0" i="0" u="none" strike="noStrike" dirty="0" smtClean="0">
                          <a:solidFill>
                            <a:srgbClr val="000000"/>
                          </a:solidFill>
                          <a:effectLst/>
                          <a:latin typeface="+mn-lt"/>
                          <a:ea typeface="ＭＳ Ｐゴシック" pitchFamily="50" charset="-128"/>
                        </a:rPr>
                        <a:t>179</a:t>
                      </a:r>
                      <a:r>
                        <a:rPr lang="ja-JP" altLang="en-US" sz="800" b="0" i="0" u="none" strike="noStrike" dirty="0" smtClean="0">
                          <a:solidFill>
                            <a:srgbClr val="000000"/>
                          </a:solidFill>
                          <a:effectLst/>
                          <a:latin typeface="+mn-lt"/>
                          <a:ea typeface="ＭＳ Ｐゴシック" pitchFamily="50" charset="-128"/>
                        </a:rPr>
                        <a:t>（</a:t>
                      </a:r>
                      <a:r>
                        <a:rPr lang="en-US" altLang="ja-JP" sz="800" b="0" i="0" u="none" strike="noStrike" dirty="0" smtClean="0">
                          <a:solidFill>
                            <a:srgbClr val="000000"/>
                          </a:solidFill>
                          <a:effectLst/>
                          <a:latin typeface="+mn-lt"/>
                          <a:ea typeface="ＭＳ Ｐゴシック" pitchFamily="50" charset="-128"/>
                        </a:rPr>
                        <a:t>51</a:t>
                      </a:r>
                      <a:r>
                        <a:rPr lang="ja-JP" altLang="en-US" sz="800" b="0" i="0" u="none" strike="noStrike" dirty="0" smtClean="0">
                          <a:solidFill>
                            <a:srgbClr val="000000"/>
                          </a:solidFill>
                          <a:effectLst/>
                          <a:latin typeface="+mn-lt"/>
                          <a:ea typeface="ＭＳ Ｐゴシック" pitchFamily="50" charset="-128"/>
                        </a:rPr>
                        <a:t>％）</a:t>
                      </a:r>
                      <a:endParaRPr lang="en-US" altLang="ja-JP" sz="800" b="0" i="0" u="none" strike="noStrike" dirty="0">
                        <a:solidFill>
                          <a:srgbClr val="000000"/>
                        </a:solidFill>
                        <a:effectLst/>
                        <a:latin typeface="+mn-lt"/>
                        <a:ea typeface="ＭＳ Ｐゴシック" pitchFamily="50" charset="-128"/>
                      </a:endParaRPr>
                    </a:p>
                  </a:txBody>
                  <a:tcPr marL="9525" marR="9525" marT="9525" marB="0" anchor="ctr">
                    <a:solidFill>
                      <a:srgbClr val="FFFF00"/>
                    </a:solidFill>
                  </a:tcPr>
                </a:tc>
                <a:tc>
                  <a:txBody>
                    <a:bodyPr/>
                    <a:lstStyle/>
                    <a:p>
                      <a:pPr algn="ctr"/>
                      <a:r>
                        <a:rPr lang="en-US" altLang="ja-JP" dirty="0" smtClean="0"/>
                        <a:t>105(72%)</a:t>
                      </a:r>
                      <a:endParaRPr lang="ja-JP" altLang="en-US" dirty="0"/>
                    </a:p>
                  </a:txBody>
                  <a:tcPr marL="9525" marR="9525" marT="9525" marB="0" anchor="ctr">
                    <a:solidFill>
                      <a:srgbClr val="FFFF00"/>
                    </a:solidFill>
                  </a:tcPr>
                </a:tc>
                <a:tc>
                  <a:txBody>
                    <a:bodyPr/>
                    <a:lstStyle/>
                    <a:p>
                      <a:pPr algn="ctr" fontAlgn="ctr"/>
                      <a:r>
                        <a:rPr lang="en-US" altLang="ja-JP" sz="800" b="0" i="0" u="none" strike="noStrike" dirty="0" smtClean="0">
                          <a:solidFill>
                            <a:srgbClr val="000000"/>
                          </a:solidFill>
                          <a:effectLst/>
                          <a:latin typeface="+mn-lt"/>
                          <a:ea typeface="ＭＳ Ｐゴシック" pitchFamily="50" charset="-128"/>
                        </a:rPr>
                        <a:t>106</a:t>
                      </a:r>
                      <a:r>
                        <a:rPr lang="ja-JP" altLang="en-US" sz="800" b="0" i="0" u="none" strike="noStrike" dirty="0" smtClean="0">
                          <a:solidFill>
                            <a:srgbClr val="000000"/>
                          </a:solidFill>
                          <a:effectLst/>
                          <a:latin typeface="+mn-lt"/>
                          <a:ea typeface="ＭＳ Ｐゴシック" pitchFamily="50" charset="-128"/>
                        </a:rPr>
                        <a:t>（</a:t>
                      </a:r>
                      <a:r>
                        <a:rPr lang="en-US" altLang="ja-JP" sz="800" b="0" i="0" u="none" strike="noStrike" dirty="0" smtClean="0">
                          <a:solidFill>
                            <a:srgbClr val="000000"/>
                          </a:solidFill>
                          <a:effectLst/>
                          <a:latin typeface="+mn-lt"/>
                          <a:ea typeface="ＭＳ Ｐゴシック" pitchFamily="50" charset="-128"/>
                        </a:rPr>
                        <a:t>56</a:t>
                      </a:r>
                      <a:r>
                        <a:rPr lang="ja-JP" altLang="en-US" sz="800" b="0" i="0" u="none" strike="noStrike" dirty="0" smtClean="0">
                          <a:solidFill>
                            <a:srgbClr val="000000"/>
                          </a:solidFill>
                          <a:effectLst/>
                          <a:latin typeface="+mn-lt"/>
                          <a:ea typeface="ＭＳ Ｐゴシック" pitchFamily="50" charset="-128"/>
                        </a:rPr>
                        <a:t>％）</a:t>
                      </a:r>
                      <a:endParaRPr lang="en-US" altLang="ja-JP" sz="800" b="0" i="0" u="none" strike="noStrike" dirty="0">
                        <a:solidFill>
                          <a:srgbClr val="000000"/>
                        </a:solidFill>
                        <a:effectLst/>
                        <a:latin typeface="+mn-lt"/>
                        <a:ea typeface="ＭＳ Ｐゴシック" pitchFamily="50" charset="-128"/>
                      </a:endParaRPr>
                    </a:p>
                  </a:txBody>
                  <a:tcPr marL="9525" marR="9525" marT="9525" marB="0" anchor="ctr">
                    <a:solidFill>
                      <a:srgbClr val="FFFF00"/>
                    </a:solidFill>
                  </a:tcPr>
                </a:tc>
              </a:tr>
              <a:tr h="102651">
                <a:tc>
                  <a:txBody>
                    <a:bodyPr/>
                    <a:lstStyle/>
                    <a:p>
                      <a:pPr algn="l" fontAlgn="ctr"/>
                      <a:r>
                        <a:rPr lang="zh-CN" altLang="en-US" sz="800" u="none" strike="noStrike" dirty="0">
                          <a:effectLst/>
                          <a:latin typeface="+mj-ea"/>
                          <a:ea typeface="+mj-ea"/>
                        </a:rPr>
                        <a:t>転帰：死亡数</a:t>
                      </a:r>
                      <a:endParaRPr lang="zh-CN"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dirty="0" smtClean="0"/>
                        <a:t>16</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18</a:t>
                      </a:r>
                    </a:p>
                  </a:txBody>
                  <a:tcPr marL="9525" marR="9525" marT="9525" marB="0" anchor="ctr"/>
                </a:tc>
                <a:tc>
                  <a:txBody>
                    <a:bodyPr/>
                    <a:lstStyle/>
                    <a:p>
                      <a:pPr algn="ctr"/>
                      <a:r>
                        <a:rPr lang="en-US" altLang="ja-JP" dirty="0" smtClean="0"/>
                        <a:t>1</a:t>
                      </a:r>
                      <a:endParaRPr lang="ja-JP" altLang="en-US" dirty="0"/>
                    </a:p>
                  </a:txBody>
                  <a:tcPr marL="9525" marR="9525" marT="9525" marB="0" anchor="ctr"/>
                </a:tc>
                <a:tc>
                  <a:txBody>
                    <a:bodyPr/>
                    <a:lstStyle/>
                    <a:p>
                      <a:pPr algn="ctr" fontAlgn="ctr"/>
                      <a:r>
                        <a:rPr lang="en-US" altLang="ja-JP" sz="800" b="0" i="0" u="none" strike="noStrike" dirty="0">
                          <a:solidFill>
                            <a:srgbClr val="000000"/>
                          </a:solidFill>
                          <a:effectLst/>
                          <a:latin typeface="+mn-lt"/>
                          <a:ea typeface="ＭＳ Ｐゴシック" pitchFamily="50" charset="-128"/>
                        </a:rPr>
                        <a:t>5</a:t>
                      </a:r>
                    </a:p>
                  </a:txBody>
                  <a:tcPr marL="9525" marR="9525" marT="9525" marB="0" anchor="ctr"/>
                </a:tc>
              </a:tr>
            </a:tbl>
          </a:graphicData>
        </a:graphic>
      </p:graphicFrame>
    </p:spTree>
    <p:extLst>
      <p:ext uri="{BB962C8B-B14F-4D97-AF65-F5344CB8AC3E}">
        <p14:creationId xmlns:p14="http://schemas.microsoft.com/office/powerpoint/2010/main" val="3846725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1274685547"/>
              </p:ext>
            </p:extLst>
          </p:nvPr>
        </p:nvGraphicFramePr>
        <p:xfrm>
          <a:off x="375278" y="602059"/>
          <a:ext cx="3964747" cy="21826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p:cNvGraphicFramePr>
            <a:graphicFrameLocks/>
          </p:cNvGraphicFramePr>
          <p:nvPr>
            <p:extLst>
              <p:ext uri="{D42A27DB-BD31-4B8C-83A1-F6EECF244321}">
                <p14:modId xmlns:p14="http://schemas.microsoft.com/office/powerpoint/2010/main" val="470230201"/>
              </p:ext>
            </p:extLst>
          </p:nvPr>
        </p:nvGraphicFramePr>
        <p:xfrm>
          <a:off x="599393" y="674823"/>
          <a:ext cx="3791075" cy="2121396"/>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p:txBody>
          <a:bodyPr anchor="ctr">
            <a:normAutofit/>
          </a:bodyPr>
          <a:lstStyle/>
          <a:p>
            <a:pPr algn="ctr"/>
            <a:r>
              <a:rPr kumimoji="1" lang="ja-JP" altLang="en-US" sz="1800" dirty="0" smtClean="0"/>
              <a:t>急性期病院の疾患内訳</a:t>
            </a:r>
            <a:endParaRPr kumimoji="1" lang="ja-JP" altLang="en-US" sz="1800" dirty="0"/>
          </a:p>
        </p:txBody>
      </p:sp>
      <p:sp>
        <p:nvSpPr>
          <p:cNvPr id="5" name="テキスト ボックス 4"/>
          <p:cNvSpPr txBox="1"/>
          <p:nvPr/>
        </p:nvSpPr>
        <p:spPr>
          <a:xfrm>
            <a:off x="2069976" y="1917947"/>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脳梗塞　</a:t>
            </a:r>
            <a:r>
              <a:rPr lang="en-US" altLang="ja-JP" sz="1200" b="1" dirty="0" smtClean="0">
                <a:effectLst>
                  <a:outerShdw blurRad="38100" dist="38100" dir="2700000" algn="tl">
                    <a:srgbClr val="000000">
                      <a:alpha val="43137"/>
                    </a:srgbClr>
                  </a:outerShdw>
                </a:effectLst>
              </a:rPr>
              <a:t>64</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6" name="テキスト ボックス 5"/>
          <p:cNvSpPr txBox="1"/>
          <p:nvPr/>
        </p:nvSpPr>
        <p:spPr>
          <a:xfrm>
            <a:off x="773832" y="1485900"/>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脳内出血　</a:t>
            </a:r>
            <a:r>
              <a:rPr lang="en-US" altLang="ja-JP" sz="1200" b="1" dirty="0" smtClean="0">
                <a:effectLst>
                  <a:outerShdw blurRad="38100" dist="38100" dir="2700000" algn="tl">
                    <a:srgbClr val="000000">
                      <a:alpha val="43137"/>
                    </a:srgbClr>
                  </a:outerShdw>
                </a:effectLst>
              </a:rPr>
              <a:t>23</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927803" y="970810"/>
            <a:ext cx="152477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くも膜下出血　</a:t>
            </a:r>
            <a:r>
              <a:rPr kumimoji="1" lang="en-US" altLang="ja-JP" sz="1200" b="1" dirty="0" smtClean="0">
                <a:effectLst>
                  <a:outerShdw blurRad="38100" dist="38100" dir="2700000" algn="tl">
                    <a:srgbClr val="000000">
                      <a:alpha val="43137"/>
                    </a:srgbClr>
                  </a:outerShdw>
                </a:effectLst>
              </a:rPr>
              <a:t>6</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997968" y="693811"/>
            <a:ext cx="909223" cy="276999"/>
          </a:xfrm>
          <a:prstGeom prst="rect">
            <a:avLst/>
          </a:prstGeom>
          <a:noFill/>
        </p:spPr>
        <p:txBody>
          <a:bodyPr wrap="none" rtlCol="0">
            <a:spAutoFit/>
          </a:bodyPr>
          <a:lstStyle/>
          <a:p>
            <a:r>
              <a:rPr kumimoji="1" lang="en-US" altLang="ja-JP" sz="1200" b="1" dirty="0" smtClean="0">
                <a:effectLst>
                  <a:outerShdw blurRad="38100" dist="38100" dir="2700000" algn="tl">
                    <a:srgbClr val="000000">
                      <a:alpha val="43137"/>
                    </a:srgbClr>
                  </a:outerShdw>
                </a:effectLst>
              </a:rPr>
              <a:t>TIA</a:t>
            </a:r>
            <a:r>
              <a:rPr kumimoji="1" lang="ja-JP" altLang="en-US" sz="1200" b="1" dirty="0" smtClean="0">
                <a:effectLst>
                  <a:outerShdw blurRad="38100" dist="38100" dir="2700000" algn="tl">
                    <a:srgbClr val="000000">
                      <a:alpha val="43137"/>
                    </a:srgbClr>
                  </a:outerShdw>
                </a:effectLst>
              </a:rPr>
              <a:t>　</a:t>
            </a:r>
            <a:r>
              <a:rPr lang="en-US" altLang="ja-JP" sz="1200" b="1" dirty="0">
                <a:effectLst>
                  <a:outerShdw blurRad="38100" dist="38100" dir="2700000" algn="tl">
                    <a:srgbClr val="000000">
                      <a:alpha val="43137"/>
                    </a:srgbClr>
                  </a:outerShdw>
                </a:effectLst>
              </a:rPr>
              <a:t>6</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3113407" y="602059"/>
            <a:ext cx="933269" cy="307777"/>
          </a:xfrm>
          <a:prstGeom prst="rect">
            <a:avLst/>
          </a:prstGeom>
          <a:noFill/>
        </p:spPr>
        <p:txBody>
          <a:bodyPr wrap="none" rtlCol="0">
            <a:spAutoFit/>
          </a:bodyPr>
          <a:lstStyle/>
          <a:p>
            <a:r>
              <a:rPr lang="en-US" altLang="ja-JP" sz="1400" dirty="0" smtClean="0"/>
              <a:t>N = </a:t>
            </a:r>
            <a:r>
              <a:rPr lang="en-US" altLang="ja-JP" sz="1400" dirty="0" smtClean="0"/>
              <a:t>538</a:t>
            </a:r>
            <a:endParaRPr kumimoji="1" lang="ja-JP" altLang="en-US" sz="1400" dirty="0"/>
          </a:p>
        </p:txBody>
      </p:sp>
    </p:spTree>
    <p:extLst>
      <p:ext uri="{BB962C8B-B14F-4D97-AF65-F5344CB8AC3E}">
        <p14:creationId xmlns:p14="http://schemas.microsoft.com/office/powerpoint/2010/main" val="981966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p:cNvGraphicFramePr>
            <a:graphicFrameLocks/>
          </p:cNvGraphicFramePr>
          <p:nvPr>
            <p:extLst>
              <p:ext uri="{D42A27DB-BD31-4B8C-83A1-F6EECF244321}">
                <p14:modId xmlns:p14="http://schemas.microsoft.com/office/powerpoint/2010/main" val="2728553958"/>
              </p:ext>
            </p:extLst>
          </p:nvPr>
        </p:nvGraphicFramePr>
        <p:xfrm>
          <a:off x="334594" y="549796"/>
          <a:ext cx="3942184" cy="2243190"/>
        </p:xfrm>
        <a:graphic>
          <a:graphicData uri="http://schemas.openxmlformats.org/drawingml/2006/chart">
            <c:chart xmlns:c="http://schemas.openxmlformats.org/drawingml/2006/chart" xmlns:r="http://schemas.openxmlformats.org/officeDocument/2006/relationships" r:id="rId2"/>
          </a:graphicData>
        </a:graphic>
      </p:graphicFrame>
      <p:sp>
        <p:nvSpPr>
          <p:cNvPr id="4" name="タイトル 1"/>
          <p:cNvSpPr txBox="1">
            <a:spLocks/>
          </p:cNvSpPr>
          <p:nvPr/>
        </p:nvSpPr>
        <p:spPr>
          <a:xfrm>
            <a:off x="228600" y="119010"/>
            <a:ext cx="3733800" cy="495300"/>
          </a:xfrm>
          <a:prstGeom prst="rect">
            <a:avLst/>
          </a:prstGeom>
        </p:spPr>
        <p:txBody>
          <a:bodyPr vert="horz" lIns="43105" tIns="21552" rIns="43105" bIns="21552" anchor="ctr">
            <a:normAutofit/>
          </a:bodyPr>
          <a:lstStyle>
            <a:lvl1pPr algn="l" rtl="0" eaLnBrk="1" latinLnBrk="0" hangingPunct="1">
              <a:spcBef>
                <a:spcPct val="0"/>
              </a:spcBef>
              <a:buNone/>
              <a:defRPr kumimoji="1" sz="1400" b="0" kern="1200" cap="small" baseline="0">
                <a:solidFill>
                  <a:schemeClr val="tx2"/>
                </a:solidFill>
                <a:latin typeface="+mj-lt"/>
                <a:ea typeface="+mj-ea"/>
                <a:cs typeface="+mj-cs"/>
              </a:defRPr>
            </a:lvl1pPr>
          </a:lstStyle>
          <a:p>
            <a:pPr algn="ctr"/>
            <a:r>
              <a:rPr lang="ja-JP" altLang="en-US" sz="1800" dirty="0" smtClean="0"/>
              <a:t>急性期病院</a:t>
            </a:r>
            <a:r>
              <a:rPr lang="ja-JP" altLang="en-US" sz="1800" dirty="0" smtClean="0"/>
              <a:t>の退院先内訳</a:t>
            </a:r>
            <a:endParaRPr lang="ja-JP" altLang="en-US" sz="1800" dirty="0"/>
          </a:p>
        </p:txBody>
      </p:sp>
      <p:sp>
        <p:nvSpPr>
          <p:cNvPr id="5" name="テキスト ボックス 4"/>
          <p:cNvSpPr txBox="1"/>
          <p:nvPr/>
        </p:nvSpPr>
        <p:spPr>
          <a:xfrm>
            <a:off x="3113407" y="602059"/>
            <a:ext cx="933269" cy="307777"/>
          </a:xfrm>
          <a:prstGeom prst="rect">
            <a:avLst/>
          </a:prstGeom>
          <a:noFill/>
        </p:spPr>
        <p:txBody>
          <a:bodyPr wrap="none" rtlCol="0">
            <a:spAutoFit/>
          </a:bodyPr>
          <a:lstStyle/>
          <a:p>
            <a:r>
              <a:rPr lang="en-US" altLang="ja-JP" sz="1400" dirty="0" smtClean="0"/>
              <a:t>N = </a:t>
            </a:r>
            <a:r>
              <a:rPr lang="en-US" altLang="ja-JP" sz="1400" dirty="0" smtClean="0"/>
              <a:t>538</a:t>
            </a:r>
            <a:endParaRPr kumimoji="1" lang="ja-JP" altLang="en-US" sz="1400" dirty="0"/>
          </a:p>
        </p:txBody>
      </p:sp>
      <p:sp>
        <p:nvSpPr>
          <p:cNvPr id="7" name="テキスト ボックス 6"/>
          <p:cNvSpPr txBox="1"/>
          <p:nvPr/>
        </p:nvSpPr>
        <p:spPr>
          <a:xfrm>
            <a:off x="2286000" y="1773932"/>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在宅復帰　</a:t>
            </a:r>
            <a:r>
              <a:rPr kumimoji="1" lang="en-US" altLang="ja-JP" sz="1200" b="1" dirty="0" smtClean="0">
                <a:effectLst>
                  <a:outerShdw blurRad="38100" dist="38100" dir="2700000" algn="tl">
                    <a:srgbClr val="000000">
                      <a:alpha val="43137"/>
                    </a:srgbClr>
                  </a:outerShdw>
                </a:effectLst>
              </a:rPr>
              <a:t>50</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061864" y="1773932"/>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回復期　</a:t>
            </a:r>
            <a:r>
              <a:rPr kumimoji="1" lang="en-US" altLang="ja-JP" sz="1200" b="1" dirty="0" smtClean="0">
                <a:effectLst>
                  <a:outerShdw blurRad="38100" dist="38100" dir="2700000" algn="tl">
                    <a:srgbClr val="000000">
                      <a:alpha val="43137"/>
                    </a:srgbClr>
                  </a:outerShdw>
                </a:effectLst>
              </a:rPr>
              <a:t>28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557808" y="1125860"/>
            <a:ext cx="1633781"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維持期・老健　</a:t>
            </a:r>
            <a:r>
              <a:rPr kumimoji="1" lang="en-US" altLang="ja-JP" sz="1200" b="1" dirty="0" smtClean="0">
                <a:effectLst>
                  <a:outerShdw blurRad="38100" dist="38100" dir="2700000" algn="tl">
                    <a:srgbClr val="000000">
                      <a:alpha val="43137"/>
                    </a:srgbClr>
                  </a:outerShdw>
                </a:effectLst>
              </a:rPr>
              <a:t>10</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10" name="テキスト ボックス 9"/>
          <p:cNvSpPr txBox="1"/>
          <p:nvPr/>
        </p:nvSpPr>
        <p:spPr>
          <a:xfrm>
            <a:off x="701824" y="848861"/>
            <a:ext cx="1678665"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急性期・診療所　</a:t>
            </a:r>
            <a:r>
              <a:rPr kumimoji="1" lang="en-US" altLang="ja-JP" sz="1200" b="1" dirty="0" smtClean="0">
                <a:effectLst>
                  <a:outerShdw blurRad="38100" dist="38100" dir="2700000" algn="tl">
                    <a:srgbClr val="000000">
                      <a:alpha val="43137"/>
                    </a:srgbClr>
                  </a:outerShdw>
                </a:effectLst>
              </a:rPr>
              <a:t>3</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11" name="テキスト ボックス 10"/>
          <p:cNvSpPr txBox="1"/>
          <p:nvPr/>
        </p:nvSpPr>
        <p:spPr>
          <a:xfrm>
            <a:off x="1831388" y="607896"/>
            <a:ext cx="909223"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死亡　</a:t>
            </a:r>
            <a:r>
              <a:rPr lang="en-US" altLang="ja-JP" sz="1200" b="1" dirty="0">
                <a:effectLst>
                  <a:outerShdw blurRad="38100" dist="38100" dir="2700000" algn="tl">
                    <a:srgbClr val="000000">
                      <a:alpha val="43137"/>
                    </a:srgbClr>
                  </a:outerShdw>
                </a:effectLst>
              </a:rPr>
              <a:t>7</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77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p:cNvGraphicFramePr>
            <a:graphicFrameLocks/>
          </p:cNvGraphicFramePr>
          <p:nvPr>
            <p:extLst>
              <p:ext uri="{D42A27DB-BD31-4B8C-83A1-F6EECF244321}">
                <p14:modId xmlns:p14="http://schemas.microsoft.com/office/powerpoint/2010/main" val="1654190883"/>
              </p:ext>
            </p:extLst>
          </p:nvPr>
        </p:nvGraphicFramePr>
        <p:xfrm>
          <a:off x="137058" y="559265"/>
          <a:ext cx="4230216" cy="2322548"/>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nchor="ctr">
            <a:normAutofit/>
          </a:bodyPr>
          <a:lstStyle/>
          <a:p>
            <a:pPr algn="ctr"/>
            <a:r>
              <a:rPr kumimoji="1" lang="ja-JP" altLang="en-US" sz="1800" dirty="0" smtClean="0"/>
              <a:t>急性期パス利用患者の退院先</a:t>
            </a:r>
            <a:endParaRPr kumimoji="1" lang="ja-JP" altLang="en-US" sz="1800" dirty="0"/>
          </a:p>
        </p:txBody>
      </p:sp>
      <p:sp>
        <p:nvSpPr>
          <p:cNvPr id="5" name="テキスト ボックス 4"/>
          <p:cNvSpPr txBox="1"/>
          <p:nvPr/>
        </p:nvSpPr>
        <p:spPr>
          <a:xfrm>
            <a:off x="2069976" y="1917948"/>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回復期　</a:t>
            </a:r>
            <a:r>
              <a:rPr kumimoji="1" lang="en-US" altLang="ja-JP" sz="1200" b="1" dirty="0" smtClean="0">
                <a:effectLst>
                  <a:outerShdw blurRad="38100" dist="38100" dir="2700000" algn="tl">
                    <a:srgbClr val="000000">
                      <a:alpha val="43137"/>
                    </a:srgbClr>
                  </a:outerShdw>
                </a:effectLst>
              </a:rPr>
              <a:t>89</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6" name="テキスト ボックス 5"/>
          <p:cNvSpPr txBox="1"/>
          <p:nvPr/>
        </p:nvSpPr>
        <p:spPr>
          <a:xfrm>
            <a:off x="1565920" y="761366"/>
            <a:ext cx="1633781"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維持期・老健　</a:t>
            </a:r>
            <a:r>
              <a:rPr kumimoji="1" lang="en-US" altLang="ja-JP" sz="1200" b="1" dirty="0" smtClean="0">
                <a:effectLst>
                  <a:outerShdw blurRad="38100" dist="38100" dir="2700000" algn="tl">
                    <a:srgbClr val="000000">
                      <a:alpha val="43137"/>
                    </a:srgbClr>
                  </a:outerShdw>
                </a:effectLst>
              </a:rPr>
              <a:t>10</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3222104" y="607478"/>
            <a:ext cx="1064715" cy="307777"/>
          </a:xfrm>
          <a:prstGeom prst="rect">
            <a:avLst/>
          </a:prstGeom>
          <a:noFill/>
        </p:spPr>
        <p:txBody>
          <a:bodyPr wrap="none" rtlCol="0">
            <a:spAutoFit/>
          </a:bodyPr>
          <a:lstStyle/>
          <a:p>
            <a:r>
              <a:rPr kumimoji="1" lang="ja-JP" altLang="en-US" sz="1400" dirty="0" smtClean="0"/>
              <a:t>Ｎ＝</a:t>
            </a:r>
            <a:r>
              <a:rPr kumimoji="1" lang="en-US" altLang="ja-JP" sz="1400" dirty="0" smtClean="0"/>
              <a:t>201</a:t>
            </a:r>
            <a:r>
              <a:rPr kumimoji="1" lang="ja-JP" altLang="en-US" sz="1400" dirty="0" smtClean="0"/>
              <a:t>名</a:t>
            </a:r>
            <a:endParaRPr kumimoji="1" lang="ja-JP" altLang="en-US" sz="1400" dirty="0"/>
          </a:p>
        </p:txBody>
      </p:sp>
    </p:spTree>
    <p:extLst>
      <p:ext uri="{BB962C8B-B14F-4D97-AF65-F5344CB8AC3E}">
        <p14:creationId xmlns:p14="http://schemas.microsoft.com/office/powerpoint/2010/main" val="3748409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ECE4C4B-D504-4E6C-82B6-2C507FA54C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春</Template>
  <TotalTime>0</TotalTime>
  <Words>558</Words>
  <Application>Microsoft Office PowerPoint</Application>
  <PresentationFormat>はがき 100x148 mm</PresentationFormat>
  <Paragraphs>234</Paragraphs>
  <Slides>13</Slides>
  <Notes>2</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Spring</vt:lpstr>
      <vt:lpstr>もも脳ネット 脳卒中連携パス結果報告</vt:lpstr>
      <vt:lpstr>対象</vt:lpstr>
      <vt:lpstr>PowerPoint プレゼンテーション</vt:lpstr>
      <vt:lpstr>病院別在院日数の比較</vt:lpstr>
      <vt:lpstr>自宅復帰率とパス利用率（在院日数も含めて）</vt:lpstr>
      <vt:lpstr>回復期:15病院(昨年病院)</vt:lpstr>
      <vt:lpstr>急性期病院の疾患内訳</vt:lpstr>
      <vt:lpstr>PowerPoint プレゼンテーション</vt:lpstr>
      <vt:lpstr>急性期パス利用患者の退院先</vt:lpstr>
      <vt:lpstr>回復期の疾患内訳</vt:lpstr>
      <vt:lpstr>回復期病院の転院先</vt:lpstr>
      <vt:lpstr>回復期病院パス利用者の転院先</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2011-10-22T07:53:22Z</dcterms:created>
  <dcterms:modified xsi:type="dcterms:W3CDTF">2012-06-27T09:21:29Z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TC102866399990</vt:lpwstr>
  </property>
</Properties>
</file>