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16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4572000" cy="2971800" type="hagakiCard"/>
  <p:notesSz cx="6794500" cy="9931400"/>
  <p:defaultTextStyle>
    <a:defPPr>
      <a:defRPr lang="ja-JP"/>
    </a:defPPr>
    <a:lvl1pPr marL="0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1pPr>
    <a:lvl2pPr marL="215482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2pPr>
    <a:lvl3pPr marL="430962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3pPr>
    <a:lvl4pPr marL="646443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4pPr>
    <a:lvl5pPr marL="861925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5pPr>
    <a:lvl6pPr marL="1077406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6pPr>
    <a:lvl7pPr marL="1292886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7pPr>
    <a:lvl8pPr marL="1508369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8pPr>
    <a:lvl9pPr marL="1723849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FEC49C"/>
    <a:srgbClr val="CC9900"/>
    <a:srgbClr val="CC3300"/>
    <a:srgbClr val="996600"/>
    <a:srgbClr val="CC66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>
        <p:scale>
          <a:sx n="160" d="100"/>
          <a:sy n="160" d="100"/>
        </p:scale>
        <p:origin x="-2316" y="-870"/>
      </p:cViewPr>
      <p:guideLst>
        <p:guide orient="horz" pos="936"/>
        <p:guide pos="14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&#65288;&#24179;&#25104;24&#24180;&#65299;&#33075;&#21330;&#20013;&#12497;&#12473;&#22577;&#21578;&#65289;\&#24613;&#24615;&#26399;\H2310-H242&#24613;&#24615;&#26399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&#65288;&#24179;&#25104;24&#24180;&#65299;&#33075;&#21330;&#20013;&#12497;&#12473;&#22577;&#21578;&#65289;\&#24613;&#24615;&#26399;\H2310-H242&#24613;&#24615;&#26399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&#65288;&#24179;&#25104;24&#24180;&#65299;&#33075;&#21330;&#20013;&#12497;&#12473;&#22577;&#21578;&#65289;\&#24613;&#24615;&#26399;\H2310-H242&#24613;&#24615;&#26399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&#65288;&#24179;&#25104;24&#24180;&#65299;&#33075;&#21330;&#20013;&#12497;&#12473;&#22577;&#21578;&#65289;\&#24613;&#24615;&#26399;\H2310-H242&#24613;&#24615;&#26399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&#65288;&#24179;&#25104;24&#24180;&#65299;&#33075;&#21330;&#20013;&#12497;&#12473;&#22577;&#21578;&#65289;\&#24930;&#24615;&#26399;\&#24930;&#24615;&#26399;(&#33075;&#21330;&#20013;%20H23.10-H24.2&#26411;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&#65288;&#24179;&#25104;24&#24180;&#65299;&#33075;&#21330;&#20013;&#12497;&#12473;&#22577;&#21578;&#65289;\&#24930;&#24615;&#26399;\&#24930;&#24615;&#26399;(&#33075;&#21330;&#20013;%20H23.10-H24.2&#26411;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&#65288;&#24179;&#25104;24&#24180;&#65299;&#33075;&#21330;&#20013;&#12497;&#12473;&#22577;&#21578;&#65289;\&#24930;&#24615;&#26399;\&#24930;&#24615;&#26399;(&#33075;&#21330;&#20013;%20H23.10-H24.2&#26411;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Sheet2!$A$3</c:f>
              <c:strCache>
                <c:ptCount val="1"/>
                <c:pt idx="0">
                  <c:v>全入院患者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Sheet2!$B$1:$K$2</c:f>
              <c:strCache>
                <c:ptCount val="10"/>
                <c:pt idx="0">
                  <c:v>旭東</c:v>
                </c:pt>
                <c:pt idx="1">
                  <c:v>医療センター</c:v>
                </c:pt>
                <c:pt idx="2">
                  <c:v>市民</c:v>
                </c:pt>
                <c:pt idx="3">
                  <c:v>中央</c:v>
                </c:pt>
                <c:pt idx="4">
                  <c:v>済生会</c:v>
                </c:pt>
                <c:pt idx="5">
                  <c:v>東備Cl</c:v>
                </c:pt>
                <c:pt idx="6">
                  <c:v>東備岡山</c:v>
                </c:pt>
                <c:pt idx="7">
                  <c:v>日赤</c:v>
                </c:pt>
                <c:pt idx="8">
                  <c:v>労災</c:v>
                </c:pt>
                <c:pt idx="9">
                  <c:v>岡大</c:v>
                </c:pt>
              </c:strCache>
            </c:strRef>
          </c:cat>
          <c:val>
            <c:numRef>
              <c:f>Sheet2!$B$3:$K$3</c:f>
              <c:numCache>
                <c:formatCode>General</c:formatCode>
                <c:ptCount val="10"/>
                <c:pt idx="0" formatCode="0.00_ ">
                  <c:v>25.71731448763251</c:v>
                </c:pt>
                <c:pt idx="1">
                  <c:v>21</c:v>
                </c:pt>
                <c:pt idx="2">
                  <c:v>30.6</c:v>
                </c:pt>
                <c:pt idx="3">
                  <c:v>29</c:v>
                </c:pt>
                <c:pt idx="4">
                  <c:v>27.4</c:v>
                </c:pt>
                <c:pt idx="5">
                  <c:v>18.7</c:v>
                </c:pt>
                <c:pt idx="6">
                  <c:v>22.3</c:v>
                </c:pt>
                <c:pt idx="7">
                  <c:v>31.4</c:v>
                </c:pt>
                <c:pt idx="8">
                  <c:v>37.700000000000003</c:v>
                </c:pt>
                <c:pt idx="9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Sheet2!$A$4</c:f>
              <c:strCache>
                <c:ptCount val="1"/>
                <c:pt idx="0">
                  <c:v>パス利用患者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Sheet2!$B$1:$K$2</c:f>
              <c:strCache>
                <c:ptCount val="10"/>
                <c:pt idx="0">
                  <c:v>旭東</c:v>
                </c:pt>
                <c:pt idx="1">
                  <c:v>医療センター</c:v>
                </c:pt>
                <c:pt idx="2">
                  <c:v>市民</c:v>
                </c:pt>
                <c:pt idx="3">
                  <c:v>中央</c:v>
                </c:pt>
                <c:pt idx="4">
                  <c:v>済生会</c:v>
                </c:pt>
                <c:pt idx="5">
                  <c:v>東備Cl</c:v>
                </c:pt>
                <c:pt idx="6">
                  <c:v>東備岡山</c:v>
                </c:pt>
                <c:pt idx="7">
                  <c:v>日赤</c:v>
                </c:pt>
                <c:pt idx="8">
                  <c:v>労災</c:v>
                </c:pt>
                <c:pt idx="9">
                  <c:v>岡大</c:v>
                </c:pt>
              </c:strCache>
            </c:strRef>
          </c:cat>
          <c:val>
            <c:numRef>
              <c:f>Sheet2!$B$4:$K$4</c:f>
              <c:numCache>
                <c:formatCode>General</c:formatCode>
                <c:ptCount val="10"/>
                <c:pt idx="0" formatCode="0.00_ ">
                  <c:v>45.960526315789473</c:v>
                </c:pt>
                <c:pt idx="1">
                  <c:v>31.6</c:v>
                </c:pt>
                <c:pt idx="2">
                  <c:v>38.799999999999997</c:v>
                </c:pt>
                <c:pt idx="3">
                  <c:v>30</c:v>
                </c:pt>
                <c:pt idx="4">
                  <c:v>36</c:v>
                </c:pt>
                <c:pt idx="5">
                  <c:v>36</c:v>
                </c:pt>
                <c:pt idx="6">
                  <c:v>46</c:v>
                </c:pt>
                <c:pt idx="7">
                  <c:v>45.6</c:v>
                </c:pt>
                <c:pt idx="8">
                  <c:v>46</c:v>
                </c:pt>
                <c:pt idx="9">
                  <c:v>32</c:v>
                </c:pt>
              </c:numCache>
            </c:numRef>
          </c:val>
        </c:ser>
        <c:ser>
          <c:idx val="2"/>
          <c:order val="2"/>
          <c:tx>
            <c:strRef>
              <c:f>Sheet2!$A$5</c:f>
              <c:strCache>
                <c:ptCount val="1"/>
                <c:pt idx="0">
                  <c:v>パス/全（％）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Sheet2!$B$1:$K$2</c:f>
              <c:strCache>
                <c:ptCount val="10"/>
                <c:pt idx="0">
                  <c:v>旭東</c:v>
                </c:pt>
                <c:pt idx="1">
                  <c:v>医療センター</c:v>
                </c:pt>
                <c:pt idx="2">
                  <c:v>市民</c:v>
                </c:pt>
                <c:pt idx="3">
                  <c:v>中央</c:v>
                </c:pt>
                <c:pt idx="4">
                  <c:v>済生会</c:v>
                </c:pt>
                <c:pt idx="5">
                  <c:v>東備Cl</c:v>
                </c:pt>
                <c:pt idx="6">
                  <c:v>東備岡山</c:v>
                </c:pt>
                <c:pt idx="7">
                  <c:v>日赤</c:v>
                </c:pt>
                <c:pt idx="8">
                  <c:v>労災</c:v>
                </c:pt>
                <c:pt idx="9">
                  <c:v>岡大</c:v>
                </c:pt>
              </c:strCache>
            </c:strRef>
          </c:cat>
          <c:val>
            <c:numRef>
              <c:f>Sheet2!$B$5:$K$5</c:f>
              <c:numCache>
                <c:formatCode>General</c:formatCode>
                <c:ptCount val="10"/>
                <c:pt idx="0">
                  <c:v>26.5</c:v>
                </c:pt>
                <c:pt idx="1">
                  <c:v>36.5</c:v>
                </c:pt>
                <c:pt idx="2">
                  <c:v>27.2</c:v>
                </c:pt>
                <c:pt idx="3">
                  <c:v>16.899999999999999</c:v>
                </c:pt>
                <c:pt idx="4">
                  <c:v>28</c:v>
                </c:pt>
                <c:pt idx="5">
                  <c:v>5</c:v>
                </c:pt>
                <c:pt idx="6">
                  <c:v>14.6</c:v>
                </c:pt>
                <c:pt idx="7">
                  <c:v>50</c:v>
                </c:pt>
                <c:pt idx="8">
                  <c:v>27</c:v>
                </c:pt>
                <c:pt idx="9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641728"/>
        <c:axId val="115638656"/>
      </c:barChart>
      <c:catAx>
        <c:axId val="115641728"/>
        <c:scaling>
          <c:orientation val="minMax"/>
        </c:scaling>
        <c:delete val="0"/>
        <c:axPos val="b"/>
        <c:majorTickMark val="out"/>
        <c:minorTickMark val="none"/>
        <c:tickLblPos val="nextTo"/>
        <c:crossAx val="115638656"/>
        <c:crosses val="autoZero"/>
        <c:auto val="1"/>
        <c:lblAlgn val="ctr"/>
        <c:lblOffset val="100"/>
        <c:noMultiLvlLbl val="0"/>
      </c:catAx>
      <c:valAx>
        <c:axId val="115638656"/>
        <c:scaling>
          <c:orientation val="minMax"/>
        </c:scaling>
        <c:delete val="0"/>
        <c:axPos val="l"/>
        <c:majorGridlines/>
        <c:numFmt formatCode="0_ " sourceLinked="0"/>
        <c:majorTickMark val="out"/>
        <c:minorTickMark val="none"/>
        <c:tickLblPos val="nextTo"/>
        <c:crossAx val="115641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cat>
            <c:strRef>
              <c:f>Sheet3!$A$2:$A$5</c:f>
              <c:strCache>
                <c:ptCount val="4"/>
                <c:pt idx="0">
                  <c:v>　脳梗塞</c:v>
                </c:pt>
                <c:pt idx="1">
                  <c:v>　脳内出血</c:v>
                </c:pt>
                <c:pt idx="2">
                  <c:v>　くも膜下出血</c:v>
                </c:pt>
                <c:pt idx="3">
                  <c:v>　TIA</c:v>
                </c:pt>
              </c:strCache>
            </c:strRef>
          </c:cat>
          <c:val>
            <c:numRef>
              <c:f>Sheet3!$B$2:$B$5</c:f>
              <c:numCache>
                <c:formatCode>General</c:formatCode>
                <c:ptCount val="4"/>
                <c:pt idx="0">
                  <c:v>648</c:v>
                </c:pt>
                <c:pt idx="1">
                  <c:v>216</c:v>
                </c:pt>
                <c:pt idx="2">
                  <c:v>62</c:v>
                </c:pt>
                <c:pt idx="3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92D050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cat>
            <c:strRef>
              <c:f>Sheet3!$A$9:$A$13</c:f>
              <c:strCache>
                <c:ptCount val="5"/>
                <c:pt idx="0">
                  <c:v>転帰：在宅復帰患者数</c:v>
                </c:pt>
                <c:pt idx="1">
                  <c:v>転帰：回復期病院へ転院数</c:v>
                </c:pt>
                <c:pt idx="2">
                  <c:v>転帰：維持期病院へ転院数</c:v>
                </c:pt>
                <c:pt idx="3">
                  <c:v>転帰：急性期病院・診療所へ転院数</c:v>
                </c:pt>
                <c:pt idx="4">
                  <c:v>転帰：死亡数</c:v>
                </c:pt>
              </c:strCache>
            </c:strRef>
          </c:cat>
          <c:val>
            <c:numRef>
              <c:f>Sheet3!$B$9:$B$13</c:f>
              <c:numCache>
                <c:formatCode>General</c:formatCode>
                <c:ptCount val="5"/>
                <c:pt idx="0">
                  <c:v>579</c:v>
                </c:pt>
                <c:pt idx="1">
                  <c:v>283</c:v>
                </c:pt>
                <c:pt idx="2">
                  <c:v>90</c:v>
                </c:pt>
                <c:pt idx="3">
                  <c:v>36</c:v>
                </c:pt>
                <c:pt idx="4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val>
            <c:numRef>
              <c:f>Sheet3!$B$16:$B$17</c:f>
              <c:numCache>
                <c:formatCode>General</c:formatCode>
                <c:ptCount val="2"/>
                <c:pt idx="0">
                  <c:v>264</c:v>
                </c:pt>
                <c:pt idx="1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cat>
            <c:strRef>
              <c:f>Sheet2!$A$2:$A$4</c:f>
              <c:strCache>
                <c:ptCount val="3"/>
                <c:pt idx="0">
                  <c:v>脳梗塞（人）</c:v>
                </c:pt>
                <c:pt idx="1">
                  <c:v>脳内出血（人）</c:v>
                </c:pt>
                <c:pt idx="2">
                  <c:v>くも膜下出血（人）</c:v>
                </c:pt>
              </c:strCache>
            </c:strRef>
          </c:cat>
          <c:val>
            <c:numRef>
              <c:f>Sheet2!$B$2:$B$4</c:f>
              <c:numCache>
                <c:formatCode>General</c:formatCode>
                <c:ptCount val="3"/>
                <c:pt idx="0">
                  <c:v>311</c:v>
                </c:pt>
                <c:pt idx="1">
                  <c:v>82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Pt>
            <c:idx val="3"/>
            <c:bubble3D val="0"/>
            <c:spPr>
              <a:solidFill>
                <a:srgbClr val="0070C0"/>
              </a:solidFill>
            </c:spPr>
          </c:dPt>
          <c:dPt>
            <c:idx val="4"/>
            <c:bubble3D val="0"/>
            <c:spPr>
              <a:solidFill>
                <a:srgbClr val="002060"/>
              </a:solidFill>
            </c:spPr>
          </c:dPt>
          <c:val>
            <c:numRef>
              <c:f>Sheet2!$C$9:$C$13</c:f>
              <c:numCache>
                <c:formatCode>General</c:formatCode>
                <c:ptCount val="5"/>
                <c:pt idx="0">
                  <c:v>258</c:v>
                </c:pt>
                <c:pt idx="1">
                  <c:v>53</c:v>
                </c:pt>
                <c:pt idx="2">
                  <c:v>37</c:v>
                </c:pt>
                <c:pt idx="3">
                  <c:v>49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Pt>
            <c:idx val="3"/>
            <c:bubble3D val="0"/>
            <c:spPr>
              <a:solidFill>
                <a:srgbClr val="0070C0"/>
              </a:solidFill>
            </c:spPr>
          </c:dPt>
          <c:val>
            <c:numRef>
              <c:f>Sheet2!$B$16:$B$19</c:f>
              <c:numCache>
                <c:formatCode>General</c:formatCode>
                <c:ptCount val="4"/>
                <c:pt idx="0">
                  <c:v>62.719298245614027</c:v>
                </c:pt>
                <c:pt idx="1">
                  <c:v>15.789473684210526</c:v>
                </c:pt>
                <c:pt idx="2">
                  <c:v>9.2105263157894726</c:v>
                </c:pt>
                <c:pt idx="3">
                  <c:v>8.3333333333333321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916CD-2D62-462D-AB12-0140C7D146E4}" type="datetimeFigureOut">
              <a:rPr kumimoji="1" lang="ja-JP" altLang="en-US" smtClean="0"/>
              <a:pPr/>
              <a:t>2012/3/6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44538"/>
            <a:ext cx="5727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D78C3-8438-40D0-889B-97ADD4E7E8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088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D78C3-8438-40D0-889B-97ADD4E7E8A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721" y="1433187"/>
            <a:ext cx="3558590" cy="637011"/>
          </a:xfrm>
        </p:spPr>
        <p:txBody>
          <a:bodyPr anchor="b"/>
          <a:lstStyle>
            <a:lvl1pPr>
              <a:defRPr sz="19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721" y="2070198"/>
            <a:ext cx="3558590" cy="373282"/>
          </a:xfrm>
        </p:spPr>
        <p:txBody>
          <a:bodyPr anchor="t">
            <a:normAutofit/>
          </a:bodyPr>
          <a:lstStyle>
            <a:lvl1pPr marL="0" indent="0" algn="l">
              <a:buNone/>
              <a:defRPr sz="900">
                <a:solidFill>
                  <a:schemeClr val="tx2">
                    <a:lumMod val="25000"/>
                  </a:schemeClr>
                </a:solidFill>
              </a:defRPr>
            </a:lvl1pPr>
            <a:lvl2pPr marL="215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6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2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7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3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08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4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2012/3/6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722" y="783190"/>
            <a:ext cx="3561540" cy="175562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2012/3/6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29781" y="292814"/>
            <a:ext cx="736481" cy="22469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721" y="292814"/>
            <a:ext cx="2733779" cy="22469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2012/3/6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1185382" indent="-107762">
              <a:buClr>
                <a:schemeClr val="tx2"/>
              </a:buClr>
              <a:buSzPct val="101000"/>
              <a:buFont typeface="Courier New" pitchFamily="49" charset="0"/>
              <a:buChar char="o"/>
              <a:defRPr sz="600"/>
            </a:lvl6pPr>
            <a:lvl7pPr marL="1400907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7pPr>
            <a:lvl8pPr marL="1616431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8pPr>
            <a:lvl9pPr marL="1831955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2012/3/6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722" y="1433718"/>
            <a:ext cx="3558589" cy="636480"/>
          </a:xfrm>
        </p:spPr>
        <p:txBody>
          <a:bodyPr anchor="b"/>
          <a:lstStyle>
            <a:lvl1pPr algn="r">
              <a:defRPr sz="15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722" y="2070198"/>
            <a:ext cx="3558589" cy="372840"/>
          </a:xfrm>
        </p:spPr>
        <p:txBody>
          <a:bodyPr anchor="t">
            <a:normAutofit/>
          </a:bodyPr>
          <a:lstStyle>
            <a:lvl1pPr marL="0" indent="0" algn="r">
              <a:buNone/>
              <a:defRPr sz="800">
                <a:solidFill>
                  <a:schemeClr val="tx2">
                    <a:lumMod val="25000"/>
                  </a:schemeClr>
                </a:solidFill>
              </a:defRPr>
            </a:lvl1pPr>
            <a:lvl2pPr marL="21552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43104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4657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86209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07762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29314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50866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72419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2012/3/6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722" y="292814"/>
            <a:ext cx="3561540" cy="40060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721" y="784225"/>
            <a:ext cx="1735639" cy="1755564"/>
          </a:xfrm>
        </p:spPr>
        <p:txBody>
          <a:bodyPr>
            <a:normAutofit/>
          </a:bodyPr>
          <a:lstStyle>
            <a:lvl5pPr>
              <a:defRPr/>
            </a:lvl5pPr>
            <a:lvl6pPr marL="1185382" indent="-107762">
              <a:buClr>
                <a:schemeClr val="tx2"/>
              </a:buClr>
              <a:buSzPct val="101000"/>
              <a:buFont typeface="Courier New" pitchFamily="49" charset="0"/>
              <a:buChar char="o"/>
              <a:defRPr sz="600"/>
            </a:lvl6pPr>
            <a:lvl7pPr marL="1400907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7pPr>
            <a:lvl8pPr marL="1616431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8pPr>
            <a:lvl9pPr marL="1831955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31641" y="784225"/>
            <a:ext cx="1734621" cy="1755564"/>
          </a:xfrm>
        </p:spPr>
        <p:txBody>
          <a:bodyPr>
            <a:normAutofit/>
          </a:bodyPr>
          <a:lstStyle>
            <a:lvl5pPr>
              <a:defRPr/>
            </a:lvl5pPr>
            <a:lvl6pPr marL="1185382" indent="-107762">
              <a:buClr>
                <a:schemeClr val="tx2"/>
              </a:buClr>
              <a:buSzPct val="101000"/>
              <a:buFont typeface="Courier New" pitchFamily="49" charset="0"/>
              <a:buChar char="o"/>
              <a:defRPr sz="600"/>
            </a:lvl6pPr>
            <a:lvl7pPr marL="1400907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7pPr>
            <a:lvl8pPr marL="1616431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8pPr>
            <a:lvl9pPr marL="1831955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2012/3/6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112" y="785601"/>
            <a:ext cx="1566247" cy="249714"/>
          </a:xfrm>
        </p:spPr>
        <p:txBody>
          <a:bodyPr anchor="b">
            <a:noAutofit/>
          </a:bodyPr>
          <a:lstStyle>
            <a:lvl1pPr marL="0" indent="0">
              <a:buNone/>
              <a:defRPr sz="1100" b="0"/>
            </a:lvl1pPr>
            <a:lvl2pPr marL="215524" indent="0">
              <a:buNone/>
              <a:defRPr sz="900" b="1"/>
            </a:lvl2pPr>
            <a:lvl3pPr marL="431048" indent="0">
              <a:buNone/>
              <a:defRPr sz="800" b="1"/>
            </a:lvl3pPr>
            <a:lvl4pPr marL="646572" indent="0">
              <a:buNone/>
              <a:defRPr sz="800" b="1"/>
            </a:lvl4pPr>
            <a:lvl5pPr marL="862096" indent="0">
              <a:buNone/>
              <a:defRPr sz="800" b="1"/>
            </a:lvl5pPr>
            <a:lvl6pPr marL="1077620" indent="0">
              <a:buNone/>
              <a:defRPr sz="800" b="1"/>
            </a:lvl6pPr>
            <a:lvl7pPr marL="1293144" indent="0">
              <a:buNone/>
              <a:defRPr sz="800" b="1"/>
            </a:lvl7pPr>
            <a:lvl8pPr marL="1508669" indent="0">
              <a:buNone/>
              <a:defRPr sz="800" b="1"/>
            </a:lvl8pPr>
            <a:lvl9pPr marL="1724193" indent="0">
              <a:buNone/>
              <a:defRPr sz="8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721" y="1035316"/>
            <a:ext cx="1735639" cy="1504473"/>
          </a:xfrm>
        </p:spPr>
        <p:txBody>
          <a:bodyPr>
            <a:normAutofit/>
          </a:bodyPr>
          <a:lstStyle>
            <a:lvl5pPr>
              <a:defRPr/>
            </a:lvl5pPr>
            <a:lvl6pPr marL="1185382" indent="-107762">
              <a:buClr>
                <a:schemeClr val="tx2"/>
              </a:buClr>
              <a:buSzPct val="101000"/>
              <a:buFont typeface="Courier New" pitchFamily="49" charset="0"/>
              <a:buChar char="o"/>
              <a:defRPr sz="600"/>
            </a:lvl6pPr>
            <a:lvl7pPr marL="1400907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7pPr>
            <a:lvl8pPr marL="1616431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8pPr>
            <a:lvl9pPr marL="1831955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0737" y="785601"/>
            <a:ext cx="1566540" cy="249714"/>
          </a:xfrm>
        </p:spPr>
        <p:txBody>
          <a:bodyPr anchor="b">
            <a:noAutofit/>
          </a:bodyPr>
          <a:lstStyle>
            <a:lvl1pPr marL="0" indent="0">
              <a:buNone/>
              <a:defRPr sz="1100" b="0"/>
            </a:lvl1pPr>
            <a:lvl2pPr marL="215524" indent="0">
              <a:buNone/>
              <a:defRPr sz="900" b="1"/>
            </a:lvl2pPr>
            <a:lvl3pPr marL="431048" indent="0">
              <a:buNone/>
              <a:defRPr sz="800" b="1"/>
            </a:lvl3pPr>
            <a:lvl4pPr marL="646572" indent="0">
              <a:buNone/>
              <a:defRPr sz="800" b="1"/>
            </a:lvl4pPr>
            <a:lvl5pPr marL="862096" indent="0">
              <a:buNone/>
              <a:defRPr sz="800" b="1"/>
            </a:lvl5pPr>
            <a:lvl6pPr marL="1077620" indent="0">
              <a:buNone/>
              <a:defRPr sz="800" b="1"/>
            </a:lvl6pPr>
            <a:lvl7pPr marL="1293144" indent="0">
              <a:buNone/>
              <a:defRPr sz="800" b="1"/>
            </a:lvl7pPr>
            <a:lvl8pPr marL="1508669" indent="0">
              <a:buNone/>
              <a:defRPr sz="800" b="1"/>
            </a:lvl8pPr>
            <a:lvl9pPr marL="1724193" indent="0">
              <a:buNone/>
              <a:defRPr sz="8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31640" y="1035316"/>
            <a:ext cx="1735638" cy="1504473"/>
          </a:xfrm>
        </p:spPr>
        <p:txBody>
          <a:bodyPr>
            <a:normAutofit/>
          </a:bodyPr>
          <a:lstStyle>
            <a:lvl5pPr>
              <a:defRPr/>
            </a:lvl5pPr>
            <a:lvl6pPr marL="1185382" indent="-107762">
              <a:buClr>
                <a:schemeClr val="tx2"/>
              </a:buClr>
              <a:buSzPct val="101000"/>
              <a:buFont typeface="Courier New" pitchFamily="49" charset="0"/>
              <a:buChar char="o"/>
              <a:defRPr sz="600"/>
            </a:lvl6pPr>
            <a:lvl7pPr marL="1400907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7pPr>
            <a:lvl8pPr marL="1616431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8pPr>
            <a:lvl9pPr marL="1831955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2012/3/6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2012/3/6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2012/3/6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721" y="193305"/>
            <a:ext cx="1330325" cy="513873"/>
          </a:xfrm>
        </p:spPr>
        <p:txBody>
          <a:bodyPr anchor="b"/>
          <a:lstStyle>
            <a:lvl1pPr algn="l">
              <a:defRPr sz="11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6327" y="193305"/>
            <a:ext cx="2139935" cy="2346484"/>
          </a:xfrm>
        </p:spPr>
        <p:txBody>
          <a:bodyPr>
            <a:normAutofit/>
          </a:bodyPr>
          <a:lstStyle>
            <a:lvl5pPr>
              <a:defRPr/>
            </a:lvl5pPr>
            <a:lvl6pPr marL="1185382" indent="-107762">
              <a:buClr>
                <a:schemeClr val="tx2"/>
              </a:buClr>
              <a:buSzPct val="101000"/>
              <a:buFont typeface="Courier New" pitchFamily="49" charset="0"/>
              <a:buChar char="o"/>
              <a:defRPr sz="600"/>
            </a:lvl6pPr>
            <a:lvl7pPr marL="1400907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7pPr>
            <a:lvl8pPr marL="1616431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8pPr>
            <a:lvl9pPr marL="1831955" indent="-107762">
              <a:buClr>
                <a:schemeClr val="tx2"/>
              </a:buClr>
              <a:buFont typeface="Courier New" pitchFamily="49" charset="0"/>
              <a:buChar char="o"/>
              <a:defRPr sz="6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721" y="707178"/>
            <a:ext cx="1330325" cy="1832610"/>
          </a:xfrm>
        </p:spPr>
        <p:txBody>
          <a:bodyPr anchor="t">
            <a:normAutofit/>
          </a:bodyPr>
          <a:lstStyle>
            <a:lvl1pPr marL="0" indent="0">
              <a:buNone/>
              <a:defRPr sz="600"/>
            </a:lvl1pPr>
            <a:lvl2pPr marL="215524" indent="0">
              <a:buNone/>
              <a:defRPr sz="600"/>
            </a:lvl2pPr>
            <a:lvl3pPr marL="431048" indent="0">
              <a:buNone/>
              <a:defRPr sz="500"/>
            </a:lvl3pPr>
            <a:lvl4pPr marL="646572" indent="0">
              <a:buNone/>
              <a:defRPr sz="400"/>
            </a:lvl4pPr>
            <a:lvl5pPr marL="862096" indent="0">
              <a:buNone/>
              <a:defRPr sz="400"/>
            </a:lvl5pPr>
            <a:lvl6pPr marL="1077620" indent="0">
              <a:buNone/>
              <a:defRPr sz="400"/>
            </a:lvl6pPr>
            <a:lvl7pPr marL="1293144" indent="0">
              <a:buNone/>
              <a:defRPr sz="400"/>
            </a:lvl7pPr>
            <a:lvl8pPr marL="1508669" indent="0">
              <a:buNone/>
              <a:defRPr sz="400"/>
            </a:lvl8pPr>
            <a:lvl9pPr marL="1724193" indent="0">
              <a:buNone/>
              <a:defRPr sz="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2012/3/6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721" y="601059"/>
            <a:ext cx="1740694" cy="482410"/>
          </a:xfrm>
        </p:spPr>
        <p:txBody>
          <a:bodyPr anchor="b">
            <a:normAutofit/>
          </a:bodyPr>
          <a:lstStyle>
            <a:lvl1pPr algn="l">
              <a:defRPr sz="11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721" y="1083469"/>
            <a:ext cx="1740694" cy="1096420"/>
          </a:xfrm>
        </p:spPr>
        <p:txBody>
          <a:bodyPr anchor="t">
            <a:normAutofit/>
          </a:bodyPr>
          <a:lstStyle>
            <a:lvl1pPr marL="0" indent="0">
              <a:buNone/>
              <a:defRPr sz="600"/>
            </a:lvl1pPr>
            <a:lvl2pPr marL="215524" indent="0">
              <a:buNone/>
              <a:defRPr sz="600"/>
            </a:lvl2pPr>
            <a:lvl3pPr marL="431048" indent="0">
              <a:buNone/>
              <a:defRPr sz="500"/>
            </a:lvl3pPr>
            <a:lvl4pPr marL="646572" indent="0">
              <a:buNone/>
              <a:defRPr sz="400"/>
            </a:lvl4pPr>
            <a:lvl5pPr marL="862096" indent="0">
              <a:buNone/>
              <a:defRPr sz="400"/>
            </a:lvl5pPr>
            <a:lvl6pPr marL="1077620" indent="0">
              <a:buNone/>
              <a:defRPr sz="400"/>
            </a:lvl6pPr>
            <a:lvl7pPr marL="1293144" indent="0">
              <a:buNone/>
              <a:defRPr sz="400"/>
            </a:lvl7pPr>
            <a:lvl8pPr marL="1508669" indent="0">
              <a:buNone/>
              <a:defRPr sz="400"/>
            </a:lvl8pPr>
            <a:lvl9pPr marL="1724193" indent="0">
              <a:buNone/>
              <a:defRPr sz="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2012/3/6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2" name="Oval 31"/>
          <p:cNvSpPr/>
          <p:nvPr/>
        </p:nvSpPr>
        <p:spPr>
          <a:xfrm>
            <a:off x="2739624" y="622640"/>
            <a:ext cx="543327" cy="47088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105" tIns="21552" rIns="43105" bIns="21552"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825271" y="611776"/>
            <a:ext cx="415183" cy="35982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105" tIns="21552" rIns="43105" bIns="21552"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28092" y="820930"/>
            <a:ext cx="301182" cy="26102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105" tIns="21552" rIns="43105" bIns="21552"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712073" y="784902"/>
            <a:ext cx="244794" cy="21215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105" tIns="21552" rIns="43105" bIns="21552"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359381" y="902818"/>
            <a:ext cx="128301" cy="11119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105" tIns="21552" rIns="43105" bIns="21552"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066046" y="430333"/>
            <a:ext cx="128301" cy="11119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105" tIns="21552" rIns="43105" bIns="21552"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529798" y="820930"/>
            <a:ext cx="98720" cy="85557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105" tIns="21552" rIns="43105" bIns="21552"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074401" y="459590"/>
            <a:ext cx="98720" cy="85557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105" tIns="21552" rIns="43105" bIns="21552"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2438400" y="693420"/>
            <a:ext cx="1714500" cy="14859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3279082" y="28738"/>
            <a:ext cx="1287756" cy="2945396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215524" rtl="0" eaLnBrk="1" latinLnBrk="0" hangingPunct="1"/>
                  <a:endParaRPr lang="en-US"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215524" rtl="0" eaLnBrk="1" latinLnBrk="0" hangingPunct="1"/>
                  <a:endParaRPr lang="en-US"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215524" rtl="0" eaLnBrk="1" latinLnBrk="0" hangingPunct="1"/>
                  <a:endParaRPr lang="en-US"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215524" rtl="0" eaLnBrk="1" latinLnBrk="0" hangingPunct="1"/>
                  <a:endParaRPr lang="en-US"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215524" rtl="0" eaLnBrk="1" latinLnBrk="0" hangingPunct="1"/>
                  <a:endParaRPr lang="en-US"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215524" rtl="0" eaLnBrk="1" latinLnBrk="0" hangingPunct="1"/>
              <a:endParaRPr lang="en-US" sz="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721" y="292814"/>
            <a:ext cx="3562557" cy="400606"/>
          </a:xfrm>
          <a:prstGeom prst="rect">
            <a:avLst/>
          </a:prstGeom>
        </p:spPr>
        <p:txBody>
          <a:bodyPr vert="horz" lIns="43105" tIns="21552" rIns="43105" bIns="21552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722" y="783190"/>
            <a:ext cx="3562556" cy="1755623"/>
          </a:xfrm>
          <a:prstGeom prst="rect">
            <a:avLst/>
          </a:prstGeom>
        </p:spPr>
        <p:txBody>
          <a:bodyPr vert="horz" lIns="43105" tIns="21552" rIns="43105" bIns="21552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18672" y="2579118"/>
            <a:ext cx="1066800" cy="158221"/>
          </a:xfrm>
          <a:prstGeom prst="rect">
            <a:avLst/>
          </a:prstGeom>
        </p:spPr>
        <p:txBody>
          <a:bodyPr vert="horz" lIns="43105" tIns="21552" rIns="43105" bIns="21552" rtlCol="0" anchor="b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31348-D748-47DC-9C0B-CC026149C432}" type="datetimeFigureOut">
              <a:rPr kumimoji="1" lang="ja-JP" altLang="en-US" smtClean="0"/>
              <a:pPr/>
              <a:t>2012/3/6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472" y="2579118"/>
            <a:ext cx="2628200" cy="158221"/>
          </a:xfrm>
          <a:prstGeom prst="rect">
            <a:avLst/>
          </a:prstGeom>
        </p:spPr>
        <p:txBody>
          <a:bodyPr vert="horz" lIns="43105" tIns="21552" rIns="43105" bIns="21552" rtlCol="0" anchor="b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6329" y="2579118"/>
            <a:ext cx="304144" cy="158221"/>
          </a:xfrm>
          <a:prstGeom prst="rect">
            <a:avLst/>
          </a:prstGeom>
        </p:spPr>
        <p:txBody>
          <a:bodyPr vert="horz" lIns="43105" tIns="21552" rIns="43105" bIns="21552" rtlCol="0" anchor="b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215524" rtl="0" eaLnBrk="1" latinLnBrk="0" hangingPunct="1">
        <a:spcBef>
          <a:spcPct val="0"/>
        </a:spcBef>
        <a:buNone/>
        <a:defRPr kumimoji="1" sz="15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161643" indent="-161643" algn="l" defTabSz="215524" rtl="0" eaLnBrk="1" latinLnBrk="0" hangingPunct="1">
        <a:spcBef>
          <a:spcPct val="20000"/>
        </a:spcBef>
        <a:spcAft>
          <a:spcPts val="283"/>
        </a:spcAft>
        <a:buClr>
          <a:schemeClr val="tx2"/>
        </a:buClr>
        <a:buFont typeface="Wingdings 2" charset="2"/>
        <a:buChar char="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350227" indent="-134703" algn="l" defTabSz="215524" rtl="0" eaLnBrk="1" latinLnBrk="0" hangingPunct="1">
        <a:spcBef>
          <a:spcPct val="20000"/>
        </a:spcBef>
        <a:spcAft>
          <a:spcPts val="283"/>
        </a:spcAft>
        <a:buClr>
          <a:schemeClr val="tx2"/>
        </a:buClr>
        <a:buFont typeface="Wingdings 2" charset="2"/>
        <a:buChar char="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538810" indent="-107762" algn="l" defTabSz="215524" rtl="0" eaLnBrk="1" latinLnBrk="0" hangingPunct="1">
        <a:spcBef>
          <a:spcPct val="20000"/>
        </a:spcBef>
        <a:spcAft>
          <a:spcPts val="283"/>
        </a:spcAft>
        <a:buClr>
          <a:schemeClr val="tx2"/>
        </a:buClr>
        <a:buFont typeface="Wingdings 2" charset="2"/>
        <a:buChar char=""/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34" indent="-107762" algn="l" defTabSz="215524" rtl="0" eaLnBrk="1" latinLnBrk="0" hangingPunct="1">
        <a:spcBef>
          <a:spcPct val="20000"/>
        </a:spcBef>
        <a:spcAft>
          <a:spcPts val="283"/>
        </a:spcAft>
        <a:buClr>
          <a:schemeClr val="tx2"/>
        </a:buClr>
        <a:buFont typeface="Wingdings 2" charset="2"/>
        <a:buChar char=""/>
        <a:defRPr kumimoji="1"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969858" indent="-107762" algn="l" defTabSz="215524" rtl="0" eaLnBrk="1" latinLnBrk="0" hangingPunct="1">
        <a:spcBef>
          <a:spcPct val="20000"/>
        </a:spcBef>
        <a:spcAft>
          <a:spcPts val="283"/>
        </a:spcAft>
        <a:buClr>
          <a:schemeClr val="tx2"/>
        </a:buClr>
        <a:buFont typeface="Wingdings 2" charset="2"/>
        <a:buChar char=""/>
        <a:defRPr kumimoji="1"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1185382" indent="-107762" algn="l" defTabSz="215524" rtl="0" eaLnBrk="1" latinLnBrk="0" hangingPunct="1">
        <a:spcBef>
          <a:spcPct val="20000"/>
        </a:spcBef>
        <a:buFont typeface="Arial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00907" indent="-107762" algn="l" defTabSz="215524" rtl="0" eaLnBrk="1" latinLnBrk="0" hangingPunct="1">
        <a:spcBef>
          <a:spcPct val="20000"/>
        </a:spcBef>
        <a:buFont typeface="Arial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16431" indent="-107762" algn="l" defTabSz="215524" rtl="0" eaLnBrk="1" latinLnBrk="0" hangingPunct="1">
        <a:spcBef>
          <a:spcPct val="20000"/>
        </a:spcBef>
        <a:buFont typeface="Arial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31955" indent="-107762" algn="l" defTabSz="215524" rtl="0" eaLnBrk="1" latinLnBrk="0" hangingPunct="1">
        <a:spcBef>
          <a:spcPct val="20000"/>
        </a:spcBef>
        <a:buFont typeface="Arial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524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5524" algn="l" defTabSz="215524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31048" algn="l" defTabSz="215524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6572" algn="l" defTabSz="215524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62096" algn="l" defTabSz="215524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77620" algn="l" defTabSz="215524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93144" algn="l" defTabSz="215524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508669" algn="l" defTabSz="215524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724193" algn="l" defTabSz="215524" rtl="0" eaLnBrk="1" latinLnBrk="0" hangingPunct="1"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0" y="2562531"/>
            <a:ext cx="4572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endParaRPr lang="ja-JP" altLang="en-US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Ravie" pitchFamily="82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5760" y="333772"/>
            <a:ext cx="4320480" cy="1010401"/>
          </a:xfrm>
          <a:noFill/>
        </p:spPr>
        <p:txBody>
          <a:bodyPr>
            <a:noAutofit/>
          </a:bodyPr>
          <a:lstStyle/>
          <a:p>
            <a:pPr algn="ctr"/>
            <a:r>
              <a:rPr lang="ja-JP" altLang="en-US" sz="2400" dirty="0" err="1" smtClean="0"/>
              <a:t>もも</a:t>
            </a:r>
            <a:r>
              <a:rPr lang="ja-JP" altLang="en-US" sz="2400" dirty="0" smtClean="0"/>
              <a:t>脳ネット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脳卒中連携パス結果報告</a:t>
            </a:r>
            <a:endParaRPr kumimoji="1" lang="ja-JP" altLang="en-US" sz="2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81120" y="1912624"/>
            <a:ext cx="3086100" cy="594360"/>
          </a:xfrm>
          <a:noFill/>
        </p:spPr>
        <p:txBody>
          <a:bodyPr>
            <a:normAutofit/>
          </a:bodyPr>
          <a:lstStyle/>
          <a:p>
            <a:pPr algn="r"/>
            <a:r>
              <a:rPr kumimoji="1" lang="ja-JP" altLang="en-US" sz="1400" dirty="0" smtClean="0">
                <a:solidFill>
                  <a:schemeClr val="tx1"/>
                </a:solidFill>
              </a:rPr>
              <a:t>担当　岡山赤十字病院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r"/>
            <a:r>
              <a:rPr lang="ja-JP" altLang="en-US" sz="1400" dirty="0" smtClean="0">
                <a:solidFill>
                  <a:schemeClr val="tx1"/>
                </a:solidFill>
              </a:rPr>
              <a:t>岩永　健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867803"/>
              </p:ext>
            </p:extLst>
          </p:nvPr>
        </p:nvGraphicFramePr>
        <p:xfrm>
          <a:off x="386916" y="585280"/>
          <a:ext cx="3798168" cy="216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/>
              <a:t>回復期病院の転院先</a:t>
            </a:r>
            <a:endParaRPr kumimoji="1" lang="ja-JP" altLang="en-US" sz="1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83633" y="585280"/>
            <a:ext cx="11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Ｎ＝</a:t>
            </a:r>
            <a:r>
              <a:rPr kumimoji="1" lang="en-US" altLang="ja-JP" sz="1600" dirty="0" smtClean="0"/>
              <a:t>425</a:t>
            </a:r>
            <a:r>
              <a:rPr kumimoji="1" lang="ja-JP" altLang="en-US" sz="1600" dirty="0" smtClean="0"/>
              <a:t>名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86000" y="1773932"/>
            <a:ext cx="123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在宅復帰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61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33872" y="915352"/>
            <a:ext cx="1018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老健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5978" y="1404849"/>
            <a:ext cx="10631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維持期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6673" y="1912431"/>
            <a:ext cx="17876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急性期・診療所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33920" y="682019"/>
            <a:ext cx="90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死亡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628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4877793"/>
              </p:ext>
            </p:extLst>
          </p:nvPr>
        </p:nvGraphicFramePr>
        <p:xfrm>
          <a:off x="379154" y="693420"/>
          <a:ext cx="3886022" cy="2164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/>
              <a:t>回復期病院パス利用者の転院先</a:t>
            </a:r>
            <a:endParaRPr kumimoji="1" lang="ja-JP" altLang="en-US" sz="1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83633" y="585280"/>
            <a:ext cx="11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Ｎ＝</a:t>
            </a:r>
            <a:r>
              <a:rPr lang="en-US" altLang="ja-JP" sz="1600" dirty="0"/>
              <a:t>22</a:t>
            </a:r>
            <a:r>
              <a:rPr kumimoji="1" lang="en-US" altLang="ja-JP" sz="1600" dirty="0" smtClean="0"/>
              <a:t>8</a:t>
            </a:r>
            <a:r>
              <a:rPr kumimoji="1" lang="ja-JP" altLang="en-US" sz="1600" dirty="0" smtClean="0"/>
              <a:t>名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20631" y="1774298"/>
            <a:ext cx="13260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在宅復帰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63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37928" y="785334"/>
            <a:ext cx="90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老健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11393" y="1125860"/>
            <a:ext cx="10631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維持期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7807" y="1774298"/>
            <a:ext cx="17876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急性期・診療所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392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/>
              <a:t>まとめ</a:t>
            </a:r>
            <a:endParaRPr kumimoji="1" lang="ja-JP" altLang="en-US" sz="1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8600" y="693420"/>
            <a:ext cx="4001616" cy="2111959"/>
          </a:xfrm>
        </p:spPr>
        <p:txBody>
          <a:bodyPr>
            <a:normAutofit/>
          </a:bodyPr>
          <a:lstStyle/>
          <a:p>
            <a:r>
              <a:rPr lang="en-US" altLang="ja-JP" sz="1600" dirty="0" smtClean="0"/>
              <a:t>1</a:t>
            </a:r>
            <a:r>
              <a:rPr lang="ja-JP" altLang="en-US" sz="1600" dirty="0" smtClean="0"/>
              <a:t>年前に比べ参加施設は増え対象患者も増えたが、パスの利用率や在院日数などは変化なかった。</a:t>
            </a:r>
            <a:endParaRPr lang="en-US" altLang="ja-JP" sz="1600" dirty="0" smtClean="0"/>
          </a:p>
          <a:p>
            <a:r>
              <a:rPr lang="ja-JP" altLang="en-US" sz="1600" dirty="0" smtClean="0"/>
              <a:t>連携パスは急性期病院では回復期転院の</a:t>
            </a:r>
            <a:r>
              <a:rPr lang="en-US" altLang="ja-JP" sz="1600" dirty="0" smtClean="0"/>
              <a:t>93</a:t>
            </a:r>
            <a:r>
              <a:rPr lang="ja-JP" altLang="en-US" sz="1600" dirty="0" smtClean="0"/>
              <a:t>％</a:t>
            </a:r>
            <a:r>
              <a:rPr lang="ja-JP" altLang="en-US" sz="1600" dirty="0" smtClean="0"/>
              <a:t>であった</a:t>
            </a:r>
            <a:r>
              <a:rPr lang="ja-JP" altLang="en-US" sz="1600" dirty="0" smtClean="0"/>
              <a:t>。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97359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721" y="117748"/>
            <a:ext cx="3562557" cy="400606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dirty="0" smtClean="0"/>
              <a:t>対象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8600" y="614310"/>
            <a:ext cx="4073624" cy="2278380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sz="1000" dirty="0" smtClean="0"/>
              <a:t>平成</a:t>
            </a:r>
            <a:r>
              <a:rPr kumimoji="1" lang="en-US" altLang="ja-JP" sz="1000" dirty="0" smtClean="0"/>
              <a:t>23</a:t>
            </a:r>
            <a:r>
              <a:rPr kumimoji="1" lang="ja-JP" altLang="en-US" sz="1000" dirty="0" smtClean="0"/>
              <a:t>年</a:t>
            </a:r>
            <a:r>
              <a:rPr lang="en-US" altLang="ja-JP" sz="1000" dirty="0" smtClean="0"/>
              <a:t>10</a:t>
            </a:r>
            <a:r>
              <a:rPr kumimoji="1" lang="ja-JP" altLang="en-US" sz="1000" dirty="0" smtClean="0"/>
              <a:t>月から平成２４年</a:t>
            </a:r>
            <a:r>
              <a:rPr lang="en-US" altLang="ja-JP" sz="1000" dirty="0"/>
              <a:t>2</a:t>
            </a:r>
            <a:r>
              <a:rPr kumimoji="1" lang="ja-JP" altLang="en-US" sz="1000" dirty="0" smtClean="0"/>
              <a:t>月末まで入院した脳卒中患者</a:t>
            </a:r>
            <a:endParaRPr kumimoji="1" lang="en-US" altLang="ja-JP" sz="1000" dirty="0" smtClean="0"/>
          </a:p>
          <a:p>
            <a:r>
              <a:rPr lang="ja-JP" altLang="en-US" sz="1000" u="sng" dirty="0"/>
              <a:t>急性期</a:t>
            </a:r>
            <a:r>
              <a:rPr lang="ja-JP" altLang="en-US" sz="1000" u="sng" dirty="0" smtClean="0"/>
              <a:t>病院：</a:t>
            </a:r>
            <a:r>
              <a:rPr lang="en-US" altLang="ja-JP" sz="1000" u="sng" dirty="0" smtClean="0"/>
              <a:t>10</a:t>
            </a:r>
            <a:r>
              <a:rPr lang="ja-JP" altLang="en-US" sz="1000" u="sng" dirty="0" smtClean="0"/>
              <a:t>病院</a:t>
            </a:r>
            <a:endParaRPr lang="en-US" altLang="ja-JP" sz="1000" u="sng" dirty="0" smtClean="0"/>
          </a:p>
          <a:p>
            <a:pPr>
              <a:buNone/>
            </a:pPr>
            <a:r>
              <a:rPr lang="en-US" altLang="ja-JP" sz="1000" b="1" dirty="0"/>
              <a:t>	</a:t>
            </a:r>
            <a:r>
              <a:rPr lang="ja-JP" altLang="en-US" sz="1000" b="1" dirty="0" smtClean="0"/>
              <a:t>岡山</a:t>
            </a:r>
            <a:r>
              <a:rPr lang="ja-JP" altLang="en-US" sz="1000" b="1" dirty="0"/>
              <a:t>労災病院、岡山済生会病院</a:t>
            </a:r>
            <a:r>
              <a:rPr lang="ja-JP" altLang="en-US" sz="1000" b="1" dirty="0" smtClean="0"/>
              <a:t>、岡山中央病院、岡山</a:t>
            </a:r>
            <a:r>
              <a:rPr lang="ja-JP" altLang="en-US" sz="1000" b="1" dirty="0"/>
              <a:t>市民病院</a:t>
            </a:r>
            <a:r>
              <a:rPr lang="ja-JP" altLang="en-US" sz="1000" b="1" dirty="0" smtClean="0"/>
              <a:t>、</a:t>
            </a:r>
            <a:endParaRPr lang="en-US" altLang="ja-JP" sz="1000" b="1" dirty="0" smtClean="0"/>
          </a:p>
          <a:p>
            <a:pPr>
              <a:buNone/>
            </a:pPr>
            <a:r>
              <a:rPr lang="en-US" altLang="ja-JP" sz="1000" b="1" dirty="0"/>
              <a:t>	</a:t>
            </a:r>
            <a:r>
              <a:rPr lang="ja-JP" altLang="en-US" sz="1000" b="1" dirty="0" smtClean="0"/>
              <a:t>岡山</a:t>
            </a:r>
            <a:r>
              <a:rPr lang="ja-JP" altLang="en-US" sz="1000" b="1" dirty="0"/>
              <a:t>医療センター、岡山旭</a:t>
            </a:r>
            <a:r>
              <a:rPr lang="ja-JP" altLang="en-US" sz="1000" b="1" dirty="0" smtClean="0"/>
              <a:t>東病院、東部</a:t>
            </a:r>
            <a:r>
              <a:rPr lang="ja-JP" altLang="en-US" sz="1000" b="1" dirty="0"/>
              <a:t>脳神経外科岡山クリニック</a:t>
            </a:r>
            <a:r>
              <a:rPr lang="ja-JP" altLang="en-US" sz="1000" b="1" dirty="0" smtClean="0"/>
              <a:t>、</a:t>
            </a:r>
            <a:endParaRPr lang="en-US" altLang="ja-JP" sz="1000" b="1" dirty="0"/>
          </a:p>
          <a:p>
            <a:pPr>
              <a:buNone/>
            </a:pPr>
            <a:r>
              <a:rPr lang="en-US" altLang="ja-JP" sz="1000" b="1" dirty="0" smtClean="0"/>
              <a:t>	</a:t>
            </a:r>
            <a:r>
              <a:rPr lang="ja-JP" altLang="en-US" sz="1000" b="1" dirty="0" smtClean="0"/>
              <a:t>東部</a:t>
            </a:r>
            <a:r>
              <a:rPr lang="ja-JP" altLang="en-US" sz="1000" b="1" dirty="0"/>
              <a:t>脳神経外科東備</a:t>
            </a:r>
            <a:r>
              <a:rPr lang="ja-JP" altLang="en-US" sz="1000" b="1" dirty="0" smtClean="0"/>
              <a:t>クリニック、</a:t>
            </a:r>
            <a:r>
              <a:rPr lang="ja-JP" altLang="en-US" sz="1000" b="1" dirty="0"/>
              <a:t>岡山</a:t>
            </a:r>
            <a:r>
              <a:rPr lang="ja-JP" altLang="en-US" sz="1000" b="1" dirty="0" smtClean="0"/>
              <a:t>大学附属病院、</a:t>
            </a:r>
            <a:r>
              <a:rPr lang="en-US" altLang="ja-JP" sz="1000" b="1" dirty="0"/>
              <a:t>	</a:t>
            </a:r>
            <a:r>
              <a:rPr lang="ja-JP" altLang="en-US" sz="1000" b="1" dirty="0" smtClean="0"/>
              <a:t>岡山</a:t>
            </a:r>
            <a:r>
              <a:rPr lang="ja-JP" altLang="en-US" sz="1000" b="1" dirty="0"/>
              <a:t>赤十字</a:t>
            </a:r>
            <a:r>
              <a:rPr lang="ja-JP" altLang="en-US" sz="1000" b="1" dirty="0" smtClean="0"/>
              <a:t>病院</a:t>
            </a:r>
            <a:endParaRPr lang="en-US" altLang="ja-JP" sz="1000" b="1" dirty="0" smtClean="0"/>
          </a:p>
          <a:p>
            <a:r>
              <a:rPr lang="ja-JP" altLang="en-US" sz="1000" u="sng" dirty="0" smtClean="0"/>
              <a:t>慢性期病院：</a:t>
            </a:r>
            <a:r>
              <a:rPr lang="en-US" altLang="ja-JP" sz="1000" u="sng" dirty="0" smtClean="0"/>
              <a:t>17</a:t>
            </a:r>
            <a:r>
              <a:rPr lang="ja-JP" altLang="en-US" sz="1000" u="sng" dirty="0" smtClean="0"/>
              <a:t>病院</a:t>
            </a:r>
            <a:endParaRPr lang="en-US" altLang="ja-JP" sz="1000" u="sng" dirty="0" smtClean="0"/>
          </a:p>
          <a:p>
            <a:pPr>
              <a:buNone/>
            </a:pPr>
            <a:r>
              <a:rPr lang="en-US" altLang="ja-JP" sz="1000" b="1" dirty="0"/>
              <a:t>	</a:t>
            </a:r>
            <a:r>
              <a:rPr lang="ja-JP" altLang="en-US" sz="1000" b="1" dirty="0"/>
              <a:t>重井医学研究所附属病院</a:t>
            </a:r>
            <a:r>
              <a:rPr lang="ja-JP" altLang="en-US" sz="1000" b="1" dirty="0" smtClean="0"/>
              <a:t>、</a:t>
            </a:r>
            <a:r>
              <a:rPr lang="ja-JP" altLang="en-US" sz="1000" b="1" dirty="0"/>
              <a:t>梶木病院</a:t>
            </a:r>
            <a:r>
              <a:rPr lang="ja-JP" altLang="en-US" sz="1000" b="1" dirty="0" smtClean="0"/>
              <a:t>、岡山リハビリテーションセンター</a:t>
            </a:r>
            <a:endParaRPr lang="en-US" altLang="ja-JP" sz="1000" b="1" dirty="0" smtClean="0"/>
          </a:p>
          <a:p>
            <a:pPr>
              <a:buNone/>
            </a:pPr>
            <a:r>
              <a:rPr lang="ja-JP" altLang="en-US" sz="1000" b="1" dirty="0" smtClean="0"/>
              <a:t>    吉備</a:t>
            </a:r>
            <a:r>
              <a:rPr lang="ja-JP" altLang="en-US" sz="1000" b="1" dirty="0"/>
              <a:t>高原医療</a:t>
            </a:r>
            <a:r>
              <a:rPr lang="ja-JP" altLang="en-US" sz="1000" b="1" dirty="0" smtClean="0"/>
              <a:t>リハビリテーションセンター</a:t>
            </a:r>
            <a:r>
              <a:rPr lang="en-US" altLang="ja-JP" sz="1000" b="1" dirty="0" smtClean="0"/>
              <a:t>,</a:t>
            </a:r>
            <a:r>
              <a:rPr lang="ja-JP" altLang="en-US" sz="1000" b="1" dirty="0" smtClean="0"/>
              <a:t>高梁</a:t>
            </a:r>
            <a:r>
              <a:rPr lang="ja-JP" altLang="en-US" sz="1000" b="1" dirty="0"/>
              <a:t>中央病院、</a:t>
            </a:r>
            <a:endParaRPr lang="en-US" altLang="ja-JP" sz="1000" b="1" dirty="0"/>
          </a:p>
          <a:p>
            <a:pPr>
              <a:buNone/>
            </a:pPr>
            <a:r>
              <a:rPr lang="en-US" altLang="ja-JP" sz="1000" b="1" dirty="0" smtClean="0"/>
              <a:t>	</a:t>
            </a:r>
            <a:r>
              <a:rPr lang="ja-JP" altLang="en-US" sz="1000" b="1" dirty="0" smtClean="0"/>
              <a:t>玉野</a:t>
            </a:r>
            <a:r>
              <a:rPr lang="ja-JP" altLang="en-US" sz="1000" b="1" dirty="0"/>
              <a:t>市民病院</a:t>
            </a:r>
            <a:r>
              <a:rPr lang="ja-JP" altLang="en-US" sz="1000" b="1" dirty="0" smtClean="0"/>
              <a:t>、</a:t>
            </a:r>
            <a:r>
              <a:rPr lang="ja-JP" altLang="en-US" sz="1000" b="1" dirty="0"/>
              <a:t>岡山光南病院</a:t>
            </a:r>
            <a:r>
              <a:rPr lang="ja-JP" altLang="en-US" sz="1000" b="1" dirty="0" smtClean="0"/>
              <a:t>、</a:t>
            </a:r>
            <a:r>
              <a:rPr lang="ja-JP" altLang="en-US" sz="1000" b="1" dirty="0"/>
              <a:t>佐藤</a:t>
            </a:r>
            <a:r>
              <a:rPr lang="ja-JP" altLang="en-US" sz="1000" b="1" dirty="0" smtClean="0"/>
              <a:t>病院、吉備病院、赤磐医師会病院</a:t>
            </a:r>
            <a:endParaRPr lang="en-US" altLang="ja-JP" sz="1000" b="1" dirty="0" smtClean="0"/>
          </a:p>
          <a:p>
            <a:pPr>
              <a:buNone/>
            </a:pPr>
            <a:r>
              <a:rPr lang="en-US" altLang="ja-JP" sz="1000" b="1" dirty="0"/>
              <a:t>	</a:t>
            </a:r>
            <a:r>
              <a:rPr lang="ja-JP" altLang="en-US" sz="1000" b="1" dirty="0"/>
              <a:t>済生会吉備</a:t>
            </a:r>
            <a:r>
              <a:rPr lang="ja-JP" altLang="en-US" sz="1000" b="1" dirty="0" smtClean="0"/>
              <a:t>病院、児島</a:t>
            </a:r>
            <a:r>
              <a:rPr lang="ja-JP" altLang="en-US" sz="1000" b="1" dirty="0"/>
              <a:t>中央病院</a:t>
            </a:r>
            <a:r>
              <a:rPr lang="ja-JP" altLang="en-US" sz="1000" b="1" dirty="0" smtClean="0"/>
              <a:t>、</a:t>
            </a:r>
            <a:r>
              <a:rPr lang="ja-JP" altLang="en-US" sz="1000" b="1" dirty="0"/>
              <a:t>岡山西大寺</a:t>
            </a:r>
            <a:r>
              <a:rPr lang="ja-JP" altLang="en-US" sz="1000" b="1" dirty="0" smtClean="0"/>
              <a:t>病院、中央奉還町病院</a:t>
            </a:r>
            <a:endParaRPr lang="en-US" altLang="ja-JP" sz="1000" b="1" dirty="0"/>
          </a:p>
          <a:p>
            <a:pPr>
              <a:buNone/>
            </a:pPr>
            <a:r>
              <a:rPr lang="en-US" altLang="ja-JP" sz="1000" b="1" dirty="0" smtClean="0"/>
              <a:t>	</a:t>
            </a:r>
            <a:r>
              <a:rPr lang="ja-JP" altLang="en-US" sz="1000" b="1" dirty="0" smtClean="0"/>
              <a:t>草加</a:t>
            </a:r>
            <a:r>
              <a:rPr lang="ja-JP" altLang="en-US" sz="1000" b="1" dirty="0"/>
              <a:t>病院</a:t>
            </a:r>
            <a:r>
              <a:rPr lang="ja-JP" altLang="en-US" sz="1000" b="1" dirty="0" smtClean="0"/>
              <a:t>、藤田病院、川崎</a:t>
            </a:r>
            <a:r>
              <a:rPr lang="ja-JP" altLang="en-US" sz="1000" b="1" dirty="0"/>
              <a:t>医科大学付属川崎病院、 </a:t>
            </a:r>
            <a:r>
              <a:rPr lang="en-US" altLang="ja-JP" sz="1000" b="1" dirty="0"/>
              <a:t>			</a:t>
            </a:r>
            <a:endParaRPr lang="en-US" altLang="ja-JP" sz="1000" b="1" dirty="0" smtClean="0"/>
          </a:p>
          <a:p>
            <a:pPr>
              <a:buNone/>
            </a:pPr>
            <a:r>
              <a:rPr lang="ja-JP" altLang="en-US" sz="1000" b="1" dirty="0" smtClean="0"/>
              <a:t>計</a:t>
            </a:r>
            <a:r>
              <a:rPr lang="en-US" altLang="ja-JP" sz="1000" b="1" dirty="0" smtClean="0"/>
              <a:t>27</a:t>
            </a:r>
            <a:r>
              <a:rPr lang="ja-JP" altLang="en-US" sz="1000" b="1" dirty="0" smtClean="0"/>
              <a:t>病院</a:t>
            </a:r>
            <a:endParaRPr lang="en-US" altLang="ja-JP" sz="1000" b="1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615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381279"/>
              </p:ext>
            </p:extLst>
          </p:nvPr>
        </p:nvGraphicFramePr>
        <p:xfrm>
          <a:off x="125760" y="495592"/>
          <a:ext cx="4392488" cy="2358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0"/>
                <a:gridCol w="432048"/>
                <a:gridCol w="504056"/>
                <a:gridCol w="662152"/>
                <a:gridCol w="633992"/>
              </a:tblGrid>
              <a:tr h="10925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2155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全入院患者</a:t>
                      </a:r>
                      <a:endParaRPr kumimoji="1" lang="ja-JP" altLang="en-US" sz="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2155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パス利用患者 </a:t>
                      </a:r>
                      <a:endParaRPr kumimoji="1" lang="ja-JP" altLang="en-US" sz="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9254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今回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昨年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今回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昨年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92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>
                          <a:effectLst/>
                        </a:rPr>
                        <a:t>脳卒中入院患者数（人）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1055</a:t>
                      </a:r>
                      <a:endParaRPr lang="ja-JP" altLang="en-US" dirty="0"/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733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293</a:t>
                      </a:r>
                      <a:r>
                        <a:rPr lang="ja-JP" altLang="en-US" dirty="0" smtClean="0"/>
                        <a:t>（</a:t>
                      </a:r>
                      <a:r>
                        <a:rPr lang="en-US" altLang="ja-JP" dirty="0" smtClean="0"/>
                        <a:t>27</a:t>
                      </a:r>
                      <a:r>
                        <a:rPr lang="ja-JP" altLang="en-US" dirty="0" smtClean="0"/>
                        <a:t>％）</a:t>
                      </a:r>
                      <a:endParaRPr lang="en-US" altLang="ja-JP" dirty="0" smtClean="0"/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227 (31</a:t>
                      </a:r>
                      <a:r>
                        <a:rPr lang="en-US" altLang="ja-JP" sz="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%)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平均年齢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73.0</a:t>
                      </a:r>
                      <a:endParaRPr lang="ja-JP" altLang="en-US" dirty="0"/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73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74.6</a:t>
                      </a:r>
                      <a:endParaRPr lang="ja-JP" altLang="en-US" dirty="0"/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73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男性（人）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596</a:t>
                      </a:r>
                      <a:endParaRPr lang="ja-JP" altLang="en-US" dirty="0"/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385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148</a:t>
                      </a:r>
                      <a:endParaRPr lang="ja-JP" altLang="en-US" dirty="0"/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109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脳梗塞（人）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648</a:t>
                      </a:r>
                      <a:endParaRPr lang="ja-JP" altLang="en-US" dirty="0"/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484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172</a:t>
                      </a:r>
                      <a:endParaRPr lang="ja-JP" altLang="en-US" dirty="0"/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130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>
                          <a:effectLst/>
                        </a:rPr>
                        <a:t>脳内出血（人）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216</a:t>
                      </a:r>
                      <a:endParaRPr lang="ja-JP" altLang="en-US" dirty="0"/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163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99</a:t>
                      </a:r>
                      <a:endParaRPr lang="ja-JP" altLang="en-US" dirty="0"/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77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くも膜下出血（人）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62</a:t>
                      </a:r>
                      <a:endParaRPr lang="ja-JP" altLang="en-US" dirty="0"/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41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23</a:t>
                      </a:r>
                      <a:endParaRPr lang="ja-JP" altLang="en-US" dirty="0"/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16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一過性脳虚血発作（人）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54</a:t>
                      </a:r>
                      <a:endParaRPr lang="ja-JP" altLang="en-US" dirty="0"/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45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0</a:t>
                      </a:r>
                      <a:endParaRPr lang="ja-JP" altLang="en-US" dirty="0"/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  <a:endParaRPr lang="en-US" altLang="ja-JP" sz="800" b="1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</a:rPr>
                        <a:t>平均在院日数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26.8</a:t>
                      </a:r>
                      <a:endParaRPr lang="ja-JP" altLang="en-US" dirty="0"/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29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41.1</a:t>
                      </a:r>
                      <a:endParaRPr lang="ja-JP" altLang="en-US" dirty="0"/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36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脳卒中連携情報</a:t>
                      </a:r>
                      <a:r>
                        <a:rPr lang="ja-JP" altLang="en-US" sz="800" u="none" strike="noStrike" dirty="0" smtClean="0">
                          <a:effectLst/>
                        </a:rPr>
                        <a:t>提供書利用</a:t>
                      </a:r>
                      <a:r>
                        <a:rPr lang="ja-JP" altLang="en-US" sz="800" u="none" strike="noStrike" dirty="0">
                          <a:effectLst/>
                        </a:rPr>
                        <a:t>の退院時平均</a:t>
                      </a:r>
                      <a:r>
                        <a:rPr lang="en-US" altLang="ja-JP" sz="800" u="none" strike="noStrike" dirty="0" err="1">
                          <a:effectLst/>
                        </a:rPr>
                        <a:t>mRS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3.6</a:t>
                      </a:r>
                      <a:endParaRPr lang="ja-JP" altLang="en-US" dirty="0"/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3.9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転帰：急性期病院・診療所へ転院数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36</a:t>
                      </a:r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10</a:t>
                      </a:r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2</a:t>
                      </a:r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転帰：回復期病院へ転院数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283</a:t>
                      </a:r>
                      <a:endParaRPr lang="ja-JP" altLang="en-US" dirty="0"/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198</a:t>
                      </a:r>
                      <a:endParaRPr lang="ja-JP" altLang="en-US" dirty="0"/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264</a:t>
                      </a:r>
                      <a:endParaRPr lang="ja-JP" altLang="en-US" dirty="0"/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195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転帰：維持期病院へ転院数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61</a:t>
                      </a:r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52</a:t>
                      </a:r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26</a:t>
                      </a:r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26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転帰：維持期診療所へ転所数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13</a:t>
                      </a:r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9</a:t>
                      </a:r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0</a:t>
                      </a:r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転帰：維持期老健へ転所数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16</a:t>
                      </a:r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9</a:t>
                      </a:r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0</a:t>
                      </a:r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転帰：在宅復帰患者数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579</a:t>
                      </a:r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343</a:t>
                      </a:r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2</a:t>
                      </a:r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1092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>
                          <a:effectLst/>
                        </a:rPr>
                        <a:t>転帰：死亡数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52</a:t>
                      </a:r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49</a:t>
                      </a:r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0</a:t>
                      </a:r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01824" y="112290"/>
            <a:ext cx="3474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急性期：</a:t>
            </a:r>
            <a:r>
              <a:rPr kumimoji="1" lang="en-US" altLang="ja-JP" sz="2000" dirty="0" smtClean="0"/>
              <a:t>10</a:t>
            </a:r>
            <a:r>
              <a:rPr kumimoji="1" lang="ja-JP" altLang="en-US" sz="2000" dirty="0" smtClean="0"/>
              <a:t>病院</a:t>
            </a:r>
            <a:r>
              <a:rPr kumimoji="1" lang="en-US" altLang="ja-JP" sz="2000" dirty="0" smtClean="0"/>
              <a:t>(</a:t>
            </a:r>
            <a:r>
              <a:rPr kumimoji="1" lang="ja-JP" altLang="en-US" sz="2000" dirty="0" smtClean="0"/>
              <a:t>昨年</a:t>
            </a:r>
            <a:r>
              <a:rPr kumimoji="1" lang="en-US" altLang="ja-JP" sz="2000" dirty="0" smtClean="0"/>
              <a:t>9</a:t>
            </a:r>
            <a:r>
              <a:rPr kumimoji="1" lang="ja-JP" altLang="en-US" sz="2000" dirty="0" smtClean="0"/>
              <a:t>病院</a:t>
            </a:r>
            <a:r>
              <a:rPr kumimoji="1" lang="en-US" altLang="ja-JP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12401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5800" y="119010"/>
            <a:ext cx="3733800" cy="286770"/>
          </a:xfrm>
        </p:spPr>
        <p:txBody>
          <a:bodyPr>
            <a:noAutofit/>
          </a:bodyPr>
          <a:lstStyle/>
          <a:p>
            <a:pPr algn="ctr"/>
            <a:r>
              <a:rPr lang="ja-JP" altLang="en-US" sz="1800" dirty="0" smtClean="0"/>
              <a:t>病院別在院</a:t>
            </a:r>
            <a:r>
              <a:rPr lang="ja-JP" altLang="en-US" sz="1800" dirty="0"/>
              <a:t>日数</a:t>
            </a:r>
            <a:r>
              <a:rPr lang="ja-JP" altLang="en-US" sz="1800" dirty="0" smtClean="0"/>
              <a:t>の比較</a:t>
            </a:r>
            <a:endParaRPr kumimoji="1" lang="ja-JP" altLang="en-US" sz="1800" dirty="0"/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4025888"/>
              </p:ext>
            </p:extLst>
          </p:nvPr>
        </p:nvGraphicFramePr>
        <p:xfrm>
          <a:off x="125760" y="333772"/>
          <a:ext cx="4219600" cy="2523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445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9147" y="116331"/>
            <a:ext cx="3562557" cy="400606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1600" dirty="0" smtClean="0"/>
              <a:t>回復期</a:t>
            </a:r>
            <a:r>
              <a:rPr kumimoji="1" lang="en-US" altLang="ja-JP" sz="1600" dirty="0" smtClean="0"/>
              <a:t>:17</a:t>
            </a:r>
            <a:r>
              <a:rPr kumimoji="1" lang="ja-JP" altLang="en-US" sz="1600" dirty="0" smtClean="0"/>
              <a:t>病院</a:t>
            </a:r>
            <a:r>
              <a:rPr kumimoji="1" lang="en-US" altLang="ja-JP" sz="1600" dirty="0" smtClean="0"/>
              <a:t>(</a:t>
            </a:r>
            <a:r>
              <a:rPr kumimoji="1" lang="ja-JP" altLang="en-US" sz="1600" dirty="0" smtClean="0"/>
              <a:t>昨年</a:t>
            </a:r>
            <a:r>
              <a:rPr kumimoji="1" lang="en-US" altLang="ja-JP" sz="1600" dirty="0" smtClean="0"/>
              <a:t>14</a:t>
            </a:r>
            <a:r>
              <a:rPr kumimoji="1" lang="ja-JP" altLang="en-US" sz="1600" dirty="0" smtClean="0"/>
              <a:t>病院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056959"/>
              </p:ext>
            </p:extLst>
          </p:nvPr>
        </p:nvGraphicFramePr>
        <p:xfrm>
          <a:off x="413792" y="498376"/>
          <a:ext cx="3744415" cy="24218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8191"/>
                <a:gridCol w="399310"/>
                <a:gridCol w="527802"/>
                <a:gridCol w="544556"/>
                <a:gridCol w="544556"/>
              </a:tblGrid>
              <a:tr h="10265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2155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全入院患者</a:t>
                      </a:r>
                      <a:endParaRPr kumimoji="1" lang="ja-JP" altLang="en-US" sz="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5403" marR="5403" marT="5403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2155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パス利用患者 </a:t>
                      </a:r>
                      <a:endParaRPr kumimoji="1" lang="ja-JP" altLang="en-US" sz="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5403" marR="5403" marT="5403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</a:tr>
              <a:tr h="102651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今回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昨年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今回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昨年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</a:tr>
              <a:tr h="10265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  <a:latin typeface="+mj-ea"/>
                          <a:ea typeface="+mj-ea"/>
                        </a:rPr>
                        <a:t>脳卒中入院患者数（人）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425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342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228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157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平均年齢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76.7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77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75.9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75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男性（人）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178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76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脳梗塞（人）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241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98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  <a:latin typeface="+mj-ea"/>
                          <a:ea typeface="+mj-ea"/>
                        </a:rPr>
                        <a:t>脳内出血（人）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77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52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くも膜下出血（人）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22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一過性脳虚血発作（人）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  <a:latin typeface="+mj-ea"/>
                          <a:ea typeface="+mj-ea"/>
                        </a:rPr>
                        <a:t>平均在院日数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93.5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chemeClr val="bg1"/>
                          </a:solidFill>
                          <a:latin typeface="ＭＳ Ｐゴシック"/>
                        </a:rPr>
                        <a:t>95</a:t>
                      </a:r>
                      <a:r>
                        <a:rPr lang="ja-JP" altLang="en-US" sz="800" b="0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86.6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chemeClr val="bg1"/>
                          </a:solidFill>
                          <a:latin typeface="ＭＳ Ｐゴシック"/>
                        </a:rPr>
                        <a:t>109</a:t>
                      </a:r>
                      <a:r>
                        <a:rPr lang="ja-JP" altLang="en-US" sz="800" b="0" i="0" u="none" strike="noStrike" dirty="0">
                          <a:solidFill>
                            <a:schemeClr val="bg1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9557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脳卒中連携情報</a:t>
                      </a:r>
                      <a:r>
                        <a:rPr lang="ja-JP" altLang="en-US" sz="800" u="none" strike="noStrike" dirty="0" smtClean="0">
                          <a:effectLst/>
                          <a:latin typeface="+mj-ea"/>
                          <a:ea typeface="+mj-ea"/>
                        </a:rPr>
                        <a:t>提供書退院</a:t>
                      </a:r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時平均</a:t>
                      </a:r>
                      <a:r>
                        <a:rPr lang="en-US" altLang="ja-JP" sz="800" u="none" strike="noStrike" dirty="0" err="1">
                          <a:effectLst/>
                          <a:latin typeface="+mj-ea"/>
                          <a:ea typeface="+mj-ea"/>
                        </a:rPr>
                        <a:t>mRS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+mj-ea"/>
                          <a:ea typeface="+mj-ea"/>
                        </a:rPr>
                        <a:t>3.5</a:t>
                      </a:r>
                      <a:endParaRPr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3.7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転帰：急性期病院・診療所へ転院数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40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21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転帰：回復期病院へ転院数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転帰：維持期病院へ転院数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17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12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  <a:latin typeface="+mj-ea"/>
                          <a:ea typeface="+mj-ea"/>
                        </a:rPr>
                        <a:t>転帰：維持期診療所へ転所数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  <a:latin typeface="+mj-ea"/>
                          <a:ea typeface="+mj-ea"/>
                        </a:rPr>
                        <a:t>転帰：維持期老健へ転所数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32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18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+mj-ea"/>
                          <a:ea typeface="+mj-ea"/>
                        </a:rPr>
                        <a:t>転帰：在宅復帰患者数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258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187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143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101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0265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  <a:latin typeface="+mj-ea"/>
                          <a:ea typeface="+mj-ea"/>
                        </a:rPr>
                        <a:t>転帰：死亡数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16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7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8907789"/>
              </p:ext>
            </p:extLst>
          </p:nvPr>
        </p:nvGraphicFramePr>
        <p:xfrm>
          <a:off x="599393" y="674823"/>
          <a:ext cx="3791075" cy="2121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/>
              <a:t>急性期病院の疾患内訳</a:t>
            </a:r>
            <a:endParaRPr kumimoji="1" lang="ja-JP" altLang="en-US" sz="1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69976" y="1917947"/>
            <a:ext cx="1172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脳梗塞　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3832" y="1485900"/>
            <a:ext cx="13260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脳内出血　</a:t>
            </a:r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7803" y="970810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くも膜下出血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97968" y="693811"/>
            <a:ext cx="90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TIA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13407" y="602059"/>
            <a:ext cx="1226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N = </a:t>
            </a:r>
            <a:r>
              <a:rPr lang="en-US" altLang="ja-JP" sz="1400" dirty="0"/>
              <a:t>1055</a:t>
            </a:r>
            <a:r>
              <a:rPr lang="ja-JP" altLang="en-US" sz="1400" dirty="0" smtClean="0"/>
              <a:t>名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981966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3334124"/>
              </p:ext>
            </p:extLst>
          </p:nvPr>
        </p:nvGraphicFramePr>
        <p:xfrm>
          <a:off x="496866" y="600831"/>
          <a:ext cx="3779912" cy="1956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タイトル 1"/>
          <p:cNvSpPr txBox="1">
            <a:spLocks/>
          </p:cNvSpPr>
          <p:nvPr/>
        </p:nvSpPr>
        <p:spPr>
          <a:xfrm>
            <a:off x="228600" y="119010"/>
            <a:ext cx="3733800" cy="495300"/>
          </a:xfrm>
          <a:prstGeom prst="rect">
            <a:avLst/>
          </a:prstGeom>
        </p:spPr>
        <p:txBody>
          <a:bodyPr vert="horz" lIns="43105" tIns="21552" rIns="43105" bIns="21552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14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800" smtClean="0"/>
              <a:t>急性期病院の疾患内訳</a:t>
            </a:r>
            <a:endParaRPr lang="ja-JP" altLang="en-US" sz="1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13407" y="602059"/>
            <a:ext cx="1047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N = 1055</a:t>
            </a:r>
            <a:endParaRPr kumimoji="1" lang="ja-JP" altLang="en-US" sz="1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86000" y="1773932"/>
            <a:ext cx="13260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在宅復帰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61864" y="1773932"/>
            <a:ext cx="1172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回復期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7808" y="1125860"/>
            <a:ext cx="1375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維持期・老健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1824" y="848861"/>
            <a:ext cx="1678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急性期・診療所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31388" y="607896"/>
            <a:ext cx="90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死亡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77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9604282"/>
              </p:ext>
            </p:extLst>
          </p:nvPr>
        </p:nvGraphicFramePr>
        <p:xfrm>
          <a:off x="413792" y="607478"/>
          <a:ext cx="4158208" cy="2250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/>
              <a:t>急性期パス利用患者の退院先</a:t>
            </a:r>
            <a:endParaRPr kumimoji="1" lang="ja-JP" altLang="en-US" sz="1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69976" y="1917948"/>
            <a:ext cx="1072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回復期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92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65920" y="761366"/>
            <a:ext cx="1372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維持期・老健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22104" y="607478"/>
            <a:ext cx="1064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Ｎ＝</a:t>
            </a:r>
            <a:r>
              <a:rPr kumimoji="1" lang="en-US" altLang="ja-JP" sz="1400" dirty="0" smtClean="0"/>
              <a:t>293</a:t>
            </a:r>
            <a:r>
              <a:rPr kumimoji="1" lang="ja-JP" altLang="en-US" sz="1400" dirty="0" smtClean="0"/>
              <a:t>名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748409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678100"/>
              </p:ext>
            </p:extLst>
          </p:nvPr>
        </p:nvGraphicFramePr>
        <p:xfrm>
          <a:off x="629816" y="614310"/>
          <a:ext cx="3942184" cy="2243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/>
              <a:t>回復期の疾患内訳</a:t>
            </a:r>
            <a:endParaRPr kumimoji="1" lang="ja-JP" altLang="en-US" sz="1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83633" y="614310"/>
            <a:ext cx="11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Ｎ＝</a:t>
            </a:r>
            <a:r>
              <a:rPr kumimoji="1" lang="en-US" altLang="ja-JP" sz="1600" dirty="0" smtClean="0"/>
              <a:t>425</a:t>
            </a:r>
            <a:r>
              <a:rPr kumimoji="1" lang="ja-JP" altLang="en-US" sz="1600" dirty="0" smtClean="0"/>
              <a:t>名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69976" y="1917947"/>
            <a:ext cx="1172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脳梗塞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74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73832" y="1485900"/>
            <a:ext cx="13260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脳内出血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61864" y="909835"/>
            <a:ext cx="13612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くも膜下出血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4308956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ECE4C4B-D504-4E6C-82B6-2C507FA54C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冬</Template>
  <TotalTime>0</TotalTime>
  <Words>508</Words>
  <Application>Microsoft Office PowerPoint</Application>
  <PresentationFormat>はがき 100x148 mm</PresentationFormat>
  <Paragraphs>229</Paragraphs>
  <Slides>12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Winter</vt:lpstr>
      <vt:lpstr>もも脳ネット 脳卒中連携パス結果報告</vt:lpstr>
      <vt:lpstr>対象</vt:lpstr>
      <vt:lpstr>PowerPoint プレゼンテーション</vt:lpstr>
      <vt:lpstr>病院別在院日数の比較</vt:lpstr>
      <vt:lpstr>回復期:17病院(昨年14病院)</vt:lpstr>
      <vt:lpstr>急性期病院の疾患内訳</vt:lpstr>
      <vt:lpstr>PowerPoint プレゼンテーション</vt:lpstr>
      <vt:lpstr>急性期パス利用患者の退院先</vt:lpstr>
      <vt:lpstr>回復期の疾患内訳</vt:lpstr>
      <vt:lpstr>回復期病院の転院先</vt:lpstr>
      <vt:lpstr>回復期病院パス利用者の転院先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2011-10-22T07:53:22Z</dcterms:created>
  <dcterms:modified xsi:type="dcterms:W3CDTF">2012-03-06T05:48:08Z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TC102866399990</vt:lpwstr>
  </property>
</Properties>
</file>