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04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4572000" cy="2971800" type="hagakiCard"/>
  <p:notesSz cx="6794500" cy="9931400"/>
  <p:defaultTextStyle>
    <a:defPPr>
      <a:defRPr lang="ja-JP"/>
    </a:defPPr>
    <a:lvl1pPr marL="0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1pPr>
    <a:lvl2pPr marL="215482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2pPr>
    <a:lvl3pPr marL="430962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3pPr>
    <a:lvl4pPr marL="646443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4pPr>
    <a:lvl5pPr marL="861925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5pPr>
    <a:lvl6pPr marL="1077406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6pPr>
    <a:lvl7pPr marL="1292886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7pPr>
    <a:lvl8pPr marL="1508369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8pPr>
    <a:lvl9pPr marL="1723849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FEC49C"/>
    <a:srgbClr val="CC9900"/>
    <a:srgbClr val="CC3300"/>
    <a:srgbClr val="996600"/>
    <a:srgbClr val="CC66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 showGuides="1">
      <p:cViewPr>
        <p:scale>
          <a:sx n="160" d="100"/>
          <a:sy n="160" d="100"/>
        </p:scale>
        <p:origin x="-2316" y="-870"/>
      </p:cViewPr>
      <p:guideLst>
        <p:guide orient="horz" pos="936"/>
        <p:guide pos="14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eshi\Documents\&#20581;\&#12418;&#12418;&#33075;&#12493;&#12483;&#12488;&#38306;&#36899;\&#12418;&#12418;&#33075;&#12493;&#12483;&#12488;(&#65320;23.10%20&#33075;&#21330;&#20013;&#12497;&#12473;&#22577;&#21578;)\&#24613;&#24615;&#26399;\201106-09&#24613;&#24615;&#26399;&#65298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eshi\Documents\&#20581;\&#12418;&#12418;&#33075;&#12493;&#12483;&#12488;&#38306;&#36899;\&#12418;&#12418;&#33075;&#12493;&#12483;&#12488;(&#65320;23.10%20&#33075;&#21330;&#20013;&#12497;&#12473;&#22577;&#21578;)\&#24613;&#24615;&#26399;\201106-09&#24613;&#24615;&#26399;4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eshi\Documents\&#20581;\&#12418;&#12418;&#33075;&#12493;&#12483;&#12488;&#38306;&#36899;\&#12418;&#12418;&#33075;&#12493;&#12483;&#12488;(&#65320;23.10%20&#33075;&#21330;&#20013;&#12497;&#12473;&#22577;&#21578;)\&#24613;&#24615;&#26399;\201106-09&#24613;&#24615;&#26399;4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eshi\Documents\&#20581;\&#12418;&#12418;&#33075;&#12493;&#12483;&#12488;&#38306;&#36899;\&#12418;&#12418;&#33075;&#12493;&#12483;&#12488;(&#65320;23.10%20&#33075;&#21330;&#20013;&#12497;&#12473;&#22577;&#21578;)\&#24613;&#24615;&#26399;\201106-09&#24613;&#24615;&#26399;4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eshi\Documents\&#20581;\&#12418;&#12418;&#33075;&#12493;&#12483;&#12488;&#38306;&#36899;\&#12418;&#12418;&#33075;&#12493;&#12483;&#12488;(&#65320;23.10%20&#33075;&#21330;&#20013;&#12497;&#12473;&#22577;&#21578;)\&#24930;&#24615;&#26399;\20111027&#24930;&#24615;&#26399;1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eshi\Documents\&#20581;\&#12418;&#12418;&#33075;&#12493;&#12483;&#12488;&#38306;&#36899;\&#12418;&#12418;&#33075;&#12493;&#12483;&#12488;(&#65320;23.10%20&#33075;&#21330;&#20013;&#12497;&#12473;&#22577;&#21578;)\&#24930;&#24615;&#26399;\20111027&#24930;&#24615;&#26399;1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eshi\Documents\&#20581;\&#12418;&#12418;&#33075;&#12493;&#12483;&#12488;&#38306;&#36899;\&#12418;&#12418;&#33075;&#12493;&#12483;&#12488;(&#65320;23.10%20&#33075;&#21330;&#20013;&#12497;&#12473;&#22577;&#21578;)\&#24930;&#24615;&#26399;\20111027&#24930;&#24615;&#26399;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全入院患者</c:v>
                </c:pt>
              </c:strCache>
            </c:strRef>
          </c:tx>
          <c:invertIfNegative val="0"/>
          <c:cat>
            <c:strRef>
              <c:f>Sheet1!$B$1:$M$1</c:f>
              <c:strCache>
                <c:ptCount val="12"/>
                <c:pt idx="0">
                  <c:v>医療センター</c:v>
                </c:pt>
                <c:pt idx="1">
                  <c:v>東部岡山</c:v>
                </c:pt>
                <c:pt idx="2">
                  <c:v>市民</c:v>
                </c:pt>
                <c:pt idx="3">
                  <c:v>中央</c:v>
                </c:pt>
                <c:pt idx="4">
                  <c:v>済生会</c:v>
                </c:pt>
                <c:pt idx="5">
                  <c:v>瀬戸内</c:v>
                </c:pt>
                <c:pt idx="6">
                  <c:v>川崎</c:v>
                </c:pt>
                <c:pt idx="7">
                  <c:v>東部東備</c:v>
                </c:pt>
                <c:pt idx="8">
                  <c:v>日赤</c:v>
                </c:pt>
                <c:pt idx="9">
                  <c:v>労災</c:v>
                </c:pt>
                <c:pt idx="10">
                  <c:v>旭東</c:v>
                </c:pt>
                <c:pt idx="11">
                  <c:v>岡大</c:v>
                </c:pt>
              </c:strCache>
            </c:strRef>
          </c:cat>
          <c:val>
            <c:numRef>
              <c:f>Sheet1!$B$2:$M$2</c:f>
              <c:numCache>
                <c:formatCode>General</c:formatCode>
                <c:ptCount val="12"/>
                <c:pt idx="0">
                  <c:v>24.1</c:v>
                </c:pt>
                <c:pt idx="1">
                  <c:v>20.8</c:v>
                </c:pt>
                <c:pt idx="2">
                  <c:v>21.5</c:v>
                </c:pt>
                <c:pt idx="3">
                  <c:v>25</c:v>
                </c:pt>
                <c:pt idx="4">
                  <c:v>24.1</c:v>
                </c:pt>
                <c:pt idx="5">
                  <c:v>35</c:v>
                </c:pt>
                <c:pt idx="6">
                  <c:v>12.1</c:v>
                </c:pt>
                <c:pt idx="7">
                  <c:v>17.59</c:v>
                </c:pt>
                <c:pt idx="8">
                  <c:v>37.9</c:v>
                </c:pt>
                <c:pt idx="9">
                  <c:v>35.799999999999997</c:v>
                </c:pt>
                <c:pt idx="10">
                  <c:v>23.7</c:v>
                </c:pt>
                <c:pt idx="11">
                  <c:v>16.600000000000001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パス利用患者 </c:v>
                </c:pt>
              </c:strCache>
            </c:strRef>
          </c:tx>
          <c:invertIfNegative val="0"/>
          <c:cat>
            <c:strRef>
              <c:f>Sheet1!$B$1:$M$1</c:f>
              <c:strCache>
                <c:ptCount val="12"/>
                <c:pt idx="0">
                  <c:v>医療センター</c:v>
                </c:pt>
                <c:pt idx="1">
                  <c:v>東部岡山</c:v>
                </c:pt>
                <c:pt idx="2">
                  <c:v>市民</c:v>
                </c:pt>
                <c:pt idx="3">
                  <c:v>中央</c:v>
                </c:pt>
                <c:pt idx="4">
                  <c:v>済生会</c:v>
                </c:pt>
                <c:pt idx="5">
                  <c:v>瀬戸内</c:v>
                </c:pt>
                <c:pt idx="6">
                  <c:v>川崎</c:v>
                </c:pt>
                <c:pt idx="7">
                  <c:v>東部東備</c:v>
                </c:pt>
                <c:pt idx="8">
                  <c:v>日赤</c:v>
                </c:pt>
                <c:pt idx="9">
                  <c:v>労災</c:v>
                </c:pt>
                <c:pt idx="10">
                  <c:v>旭東</c:v>
                </c:pt>
                <c:pt idx="11">
                  <c:v>岡大</c:v>
                </c:pt>
              </c:strCache>
            </c:strRef>
          </c:cat>
          <c:val>
            <c:numRef>
              <c:f>Sheet1!$B$3:$M$3</c:f>
              <c:numCache>
                <c:formatCode>General</c:formatCode>
                <c:ptCount val="12"/>
                <c:pt idx="0">
                  <c:v>34.299999999999997</c:v>
                </c:pt>
                <c:pt idx="1">
                  <c:v>43.5</c:v>
                </c:pt>
                <c:pt idx="2">
                  <c:v>33.1</c:v>
                </c:pt>
                <c:pt idx="3">
                  <c:v>26.5</c:v>
                </c:pt>
                <c:pt idx="4">
                  <c:v>34</c:v>
                </c:pt>
                <c:pt idx="5">
                  <c:v>0</c:v>
                </c:pt>
                <c:pt idx="6">
                  <c:v>0</c:v>
                </c:pt>
                <c:pt idx="7">
                  <c:v>49</c:v>
                </c:pt>
                <c:pt idx="8">
                  <c:v>69.8</c:v>
                </c:pt>
                <c:pt idx="9">
                  <c:v>50.5</c:v>
                </c:pt>
                <c:pt idx="10">
                  <c:v>46.2</c:v>
                </c:pt>
                <c:pt idx="11">
                  <c:v>26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パス/全（％）</c:v>
                </c:pt>
              </c:strCache>
            </c:strRef>
          </c:tx>
          <c:invertIfNegative val="0"/>
          <c:cat>
            <c:strRef>
              <c:f>Sheet1!$B$1:$M$1</c:f>
              <c:strCache>
                <c:ptCount val="12"/>
                <c:pt idx="0">
                  <c:v>医療センター</c:v>
                </c:pt>
                <c:pt idx="1">
                  <c:v>東部岡山</c:v>
                </c:pt>
                <c:pt idx="2">
                  <c:v>市民</c:v>
                </c:pt>
                <c:pt idx="3">
                  <c:v>中央</c:v>
                </c:pt>
                <c:pt idx="4">
                  <c:v>済生会</c:v>
                </c:pt>
                <c:pt idx="5">
                  <c:v>瀬戸内</c:v>
                </c:pt>
                <c:pt idx="6">
                  <c:v>川崎</c:v>
                </c:pt>
                <c:pt idx="7">
                  <c:v>東部東備</c:v>
                </c:pt>
                <c:pt idx="8">
                  <c:v>日赤</c:v>
                </c:pt>
                <c:pt idx="9">
                  <c:v>労災</c:v>
                </c:pt>
                <c:pt idx="10">
                  <c:v>旭東</c:v>
                </c:pt>
                <c:pt idx="11">
                  <c:v>岡大</c:v>
                </c:pt>
              </c:strCache>
            </c:strRef>
          </c:cat>
          <c:val>
            <c:numRef>
              <c:f>Sheet1!$B$4:$M$4</c:f>
              <c:numCache>
                <c:formatCode>General</c:formatCode>
                <c:ptCount val="12"/>
                <c:pt idx="0">
                  <c:v>45</c:v>
                </c:pt>
                <c:pt idx="1">
                  <c:v>14</c:v>
                </c:pt>
                <c:pt idx="2">
                  <c:v>26</c:v>
                </c:pt>
                <c:pt idx="3">
                  <c:v>20</c:v>
                </c:pt>
                <c:pt idx="4">
                  <c:v>35</c:v>
                </c:pt>
                <c:pt idx="5">
                  <c:v>0</c:v>
                </c:pt>
                <c:pt idx="6">
                  <c:v>0</c:v>
                </c:pt>
                <c:pt idx="7">
                  <c:v>6</c:v>
                </c:pt>
                <c:pt idx="8">
                  <c:v>36</c:v>
                </c:pt>
                <c:pt idx="9">
                  <c:v>34</c:v>
                </c:pt>
                <c:pt idx="10">
                  <c:v>25</c:v>
                </c:pt>
                <c:pt idx="11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823104"/>
        <c:axId val="111837184"/>
      </c:barChart>
      <c:catAx>
        <c:axId val="111823104"/>
        <c:scaling>
          <c:orientation val="minMax"/>
        </c:scaling>
        <c:delete val="0"/>
        <c:axPos val="b"/>
        <c:majorTickMark val="out"/>
        <c:minorTickMark val="none"/>
        <c:tickLblPos val="nextTo"/>
        <c:crossAx val="111837184"/>
        <c:crosses val="autoZero"/>
        <c:auto val="1"/>
        <c:lblAlgn val="ctr"/>
        <c:lblOffset val="100"/>
        <c:noMultiLvlLbl val="0"/>
      </c:catAx>
      <c:valAx>
        <c:axId val="1118371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18231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cat>
            <c:strRef>
              <c:f>Sheet1!$AE$7:$AE$10</c:f>
              <c:strCache>
                <c:ptCount val="4"/>
                <c:pt idx="0">
                  <c:v>脳梗塞</c:v>
                </c:pt>
                <c:pt idx="1">
                  <c:v>脳内出血</c:v>
                </c:pt>
                <c:pt idx="2">
                  <c:v>くも膜下出血</c:v>
                </c:pt>
                <c:pt idx="3">
                  <c:v>一過性脳虚血発作</c:v>
                </c:pt>
              </c:strCache>
            </c:strRef>
          </c:cat>
          <c:val>
            <c:numRef>
              <c:f>Sheet1!$AF$7:$AF$10</c:f>
              <c:numCache>
                <c:formatCode>General</c:formatCode>
                <c:ptCount val="4"/>
                <c:pt idx="0">
                  <c:v>627</c:v>
                </c:pt>
                <c:pt idx="1">
                  <c:v>168</c:v>
                </c:pt>
                <c:pt idx="2">
                  <c:v>43</c:v>
                </c:pt>
                <c:pt idx="3">
                  <c:v>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cat>
            <c:strRef>
              <c:f>Sheet1!$AE$15:$AE$19</c:f>
              <c:strCache>
                <c:ptCount val="5"/>
                <c:pt idx="0">
                  <c:v>在宅復帰</c:v>
                </c:pt>
                <c:pt idx="1">
                  <c:v>回復期</c:v>
                </c:pt>
                <c:pt idx="2">
                  <c:v>維持期・老健</c:v>
                </c:pt>
                <c:pt idx="3">
                  <c:v>急性期・診療所</c:v>
                </c:pt>
                <c:pt idx="4">
                  <c:v>死亡</c:v>
                </c:pt>
              </c:strCache>
            </c:strRef>
          </c:cat>
          <c:val>
            <c:numRef>
              <c:f>Sheet1!$AF$15:$AF$19</c:f>
              <c:numCache>
                <c:formatCode>General</c:formatCode>
                <c:ptCount val="5"/>
                <c:pt idx="0">
                  <c:v>543</c:v>
                </c:pt>
                <c:pt idx="1">
                  <c:v>246</c:v>
                </c:pt>
                <c:pt idx="2">
                  <c:v>88</c:v>
                </c:pt>
                <c:pt idx="3">
                  <c:v>17</c:v>
                </c:pt>
                <c:pt idx="4">
                  <c:v>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cat>
            <c:strRef>
              <c:f>Sheet1!$AF$24:$AF$25</c:f>
              <c:strCache>
                <c:ptCount val="2"/>
                <c:pt idx="0">
                  <c:v>回復期</c:v>
                </c:pt>
                <c:pt idx="1">
                  <c:v>維持期・老健</c:v>
                </c:pt>
              </c:strCache>
            </c:strRef>
          </c:cat>
          <c:val>
            <c:numRef>
              <c:f>Sheet1!$AG$24:$AG$25</c:f>
              <c:numCache>
                <c:formatCode>General</c:formatCode>
                <c:ptCount val="2"/>
                <c:pt idx="0">
                  <c:v>232</c:v>
                </c:pt>
                <c:pt idx="1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cat>
            <c:strRef>
              <c:f>Sheet1!$AI$6:$AI$9</c:f>
              <c:strCache>
                <c:ptCount val="4"/>
                <c:pt idx="0">
                  <c:v>脳梗塞</c:v>
                </c:pt>
                <c:pt idx="1">
                  <c:v>脳内出血</c:v>
                </c:pt>
                <c:pt idx="2">
                  <c:v>くも膜下出血</c:v>
                </c:pt>
                <c:pt idx="3">
                  <c:v>TIA</c:v>
                </c:pt>
              </c:strCache>
            </c:strRef>
          </c:cat>
          <c:val>
            <c:numRef>
              <c:f>Sheet1!$AJ$6:$AJ$9</c:f>
              <c:numCache>
                <c:formatCode>General</c:formatCode>
                <c:ptCount val="4"/>
                <c:pt idx="0">
                  <c:v>167</c:v>
                </c:pt>
                <c:pt idx="1">
                  <c:v>64</c:v>
                </c:pt>
                <c:pt idx="2">
                  <c:v>16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cat>
            <c:strRef>
              <c:f>Sheet1!$AI$15:$AI$19</c:f>
              <c:strCache>
                <c:ptCount val="5"/>
                <c:pt idx="0">
                  <c:v>在宅復帰</c:v>
                </c:pt>
                <c:pt idx="1">
                  <c:v>急性期病院・診療所</c:v>
                </c:pt>
                <c:pt idx="2">
                  <c:v>維持期</c:v>
                </c:pt>
                <c:pt idx="3">
                  <c:v>老健</c:v>
                </c:pt>
                <c:pt idx="4">
                  <c:v>死亡</c:v>
                </c:pt>
              </c:strCache>
            </c:strRef>
          </c:cat>
          <c:val>
            <c:numRef>
              <c:f>Sheet1!$AJ$15:$AJ$19</c:f>
              <c:numCache>
                <c:formatCode>General</c:formatCode>
                <c:ptCount val="5"/>
                <c:pt idx="0">
                  <c:v>151</c:v>
                </c:pt>
                <c:pt idx="1">
                  <c:v>23</c:v>
                </c:pt>
                <c:pt idx="2">
                  <c:v>31</c:v>
                </c:pt>
                <c:pt idx="3">
                  <c:v>30</c:v>
                </c:pt>
                <c:pt idx="4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cat>
            <c:strRef>
              <c:f>Sheet1!$AI$22:$AI$25</c:f>
              <c:strCache>
                <c:ptCount val="4"/>
                <c:pt idx="0">
                  <c:v>在宅復帰</c:v>
                </c:pt>
                <c:pt idx="1">
                  <c:v>急性期病院・診療所</c:v>
                </c:pt>
                <c:pt idx="2">
                  <c:v>維持期</c:v>
                </c:pt>
                <c:pt idx="3">
                  <c:v>老健</c:v>
                </c:pt>
              </c:strCache>
            </c:strRef>
          </c:cat>
          <c:val>
            <c:numRef>
              <c:f>Sheet1!$AJ$22:$AJ$25</c:f>
              <c:numCache>
                <c:formatCode>General</c:formatCode>
                <c:ptCount val="4"/>
                <c:pt idx="0">
                  <c:v>59</c:v>
                </c:pt>
                <c:pt idx="1">
                  <c:v>10</c:v>
                </c:pt>
                <c:pt idx="2">
                  <c:v>15</c:v>
                </c:pt>
                <c:pt idx="3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8916CD-2D62-462D-AB12-0140C7D146E4}" type="datetimeFigureOut">
              <a:rPr kumimoji="1" lang="ja-JP" altLang="en-US" smtClean="0"/>
              <a:pPr/>
              <a:t>2011/10/25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533400" y="744538"/>
            <a:ext cx="5727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D78C3-8438-40D0-889B-97ADD4E7E8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3088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D78C3-8438-40D0-889B-97ADD4E7E8A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143000" y="1353820"/>
            <a:ext cx="3086100" cy="820890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143000" y="2168106"/>
            <a:ext cx="3086100" cy="594360"/>
          </a:xfrm>
        </p:spPr>
        <p:txBody>
          <a:bodyPr/>
          <a:lstStyle>
            <a:lvl1pPr marL="0" indent="0" algn="l">
              <a:buNone/>
              <a:defRPr sz="800" b="1">
                <a:solidFill>
                  <a:schemeClr val="tx2"/>
                </a:solidFill>
              </a:defRPr>
            </a:lvl1pPr>
            <a:lvl2pPr marL="215524" indent="0" algn="ctr">
              <a:buNone/>
            </a:lvl2pPr>
            <a:lvl3pPr marL="431048" indent="0" algn="ctr">
              <a:buNone/>
            </a:lvl3pPr>
            <a:lvl4pPr marL="646572" indent="0" algn="ctr">
              <a:buNone/>
            </a:lvl4pPr>
            <a:lvl5pPr marL="862096" indent="0" algn="ctr">
              <a:buNone/>
            </a:lvl5pPr>
            <a:lvl6pPr marL="1077620" indent="0" algn="ctr">
              <a:buNone/>
            </a:lvl6pPr>
            <a:lvl7pPr marL="1293144" indent="0" algn="ctr">
              <a:buNone/>
            </a:lvl7pPr>
            <a:lvl8pPr marL="1508669" indent="0" algn="ctr">
              <a:buNone/>
            </a:lvl8pPr>
            <a:lvl9pPr marL="1724193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3958511" y="496075"/>
            <a:ext cx="990600" cy="190500"/>
          </a:xfrm>
        </p:spPr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2011/10/25</a:t>
            </a:fld>
            <a:endParaRPr kumimoji="1" lang="ja-JP" altLang="en-US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3660555" y="1799255"/>
            <a:ext cx="1584960" cy="192024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190500" y="0"/>
            <a:ext cx="304800" cy="29718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105" tIns="21552" rIns="43105" bIns="2155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138168" y="0"/>
            <a:ext cx="52332" cy="29718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105" tIns="21552" rIns="43105" bIns="2155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正方形/長方形 13"/>
          <p:cNvSpPr/>
          <p:nvPr/>
        </p:nvSpPr>
        <p:spPr bwMode="auto">
          <a:xfrm>
            <a:off x="495300" y="0"/>
            <a:ext cx="90936" cy="29718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105" tIns="21552" rIns="43105" bIns="2155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 bwMode="auto">
          <a:xfrm>
            <a:off x="570660" y="0"/>
            <a:ext cx="115140" cy="29718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105" tIns="21552" rIns="43105" bIns="2155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3172" y="0"/>
            <a:ext cx="0" cy="29718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105" tIns="21552" rIns="43105" bIns="21552" anchor="t" compatLnSpc="1"/>
          <a:lstStyle/>
          <a:p>
            <a:endParaRPr kumimoji="0" lang="en-US"/>
          </a:p>
        </p:txBody>
      </p:sp>
      <p:sp>
        <p:nvSpPr>
          <p:cNvPr id="18" name="直線コネクタ 17"/>
          <p:cNvSpPr>
            <a:spLocks noChangeShapeType="1"/>
          </p:cNvSpPr>
          <p:nvPr/>
        </p:nvSpPr>
        <p:spPr bwMode="auto">
          <a:xfrm>
            <a:off x="457200" y="0"/>
            <a:ext cx="0" cy="29718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105" tIns="21552" rIns="43105" bIns="21552" anchor="t" compatLnSpc="1"/>
          <a:lstStyle/>
          <a:p>
            <a:endParaRPr kumimoji="0" lang="en-US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427056" y="0"/>
            <a:ext cx="0" cy="29718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105" tIns="21552" rIns="43105" bIns="21552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863320" y="0"/>
            <a:ext cx="0" cy="29718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105" tIns="21552" rIns="43105" bIns="21552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533400" y="0"/>
            <a:ext cx="0" cy="29718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105" tIns="21552" rIns="43105" bIns="21552" anchor="t" compatLnSpc="1"/>
          <a:lstStyle/>
          <a:p>
            <a:endParaRPr kumimoji="0" lang="en-US"/>
          </a:p>
        </p:txBody>
      </p:sp>
      <p:sp>
        <p:nvSpPr>
          <p:cNvPr id="22" name="直線コネクタ 21"/>
          <p:cNvSpPr>
            <a:spLocks noChangeShapeType="1"/>
          </p:cNvSpPr>
          <p:nvPr/>
        </p:nvSpPr>
        <p:spPr bwMode="auto">
          <a:xfrm>
            <a:off x="4556928" y="0"/>
            <a:ext cx="0" cy="29718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105" tIns="21552" rIns="43105" bIns="21552" anchor="t" compatLnSpc="1"/>
          <a:lstStyle/>
          <a:p>
            <a:endParaRPr kumimoji="0" lang="en-US"/>
          </a:p>
        </p:txBody>
      </p:sp>
      <p:sp>
        <p:nvSpPr>
          <p:cNvPr id="27" name="正方形/長方形 26"/>
          <p:cNvSpPr/>
          <p:nvPr/>
        </p:nvSpPr>
        <p:spPr bwMode="auto">
          <a:xfrm>
            <a:off x="609600" y="0"/>
            <a:ext cx="38100" cy="29718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105" tIns="21552" rIns="43105" bIns="21552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304800" y="1485900"/>
            <a:ext cx="647700" cy="56134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105" tIns="21552" rIns="43105" bIns="21552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654816" y="2108926"/>
            <a:ext cx="320712" cy="2779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105" tIns="21552" rIns="43105" bIns="21552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円/楕円 23"/>
          <p:cNvSpPr/>
          <p:nvPr/>
        </p:nvSpPr>
        <p:spPr bwMode="auto">
          <a:xfrm>
            <a:off x="545540" y="2383607"/>
            <a:ext cx="68580" cy="59436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105" tIns="21552" rIns="43105" bIns="21552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円/楕円 25"/>
          <p:cNvSpPr/>
          <p:nvPr/>
        </p:nvSpPr>
        <p:spPr bwMode="auto">
          <a:xfrm>
            <a:off x="832104" y="2508199"/>
            <a:ext cx="137160" cy="118872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105" tIns="21552" rIns="43105" bIns="21552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円/楕円 24"/>
          <p:cNvSpPr/>
          <p:nvPr/>
        </p:nvSpPr>
        <p:spPr>
          <a:xfrm>
            <a:off x="952500" y="1948180"/>
            <a:ext cx="182880" cy="158496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105" tIns="21552" rIns="43105" bIns="21552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 bwMode="auto">
          <a:xfrm>
            <a:off x="662772" y="2135771"/>
            <a:ext cx="304800" cy="224260"/>
          </a:xfrm>
        </p:spPr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2011/10/25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314700" y="119010"/>
            <a:ext cx="838200" cy="2535661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28600" y="119010"/>
            <a:ext cx="3009900" cy="2535661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2011/10/25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228600" y="693420"/>
            <a:ext cx="3733800" cy="2111959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5331348-D748-47DC-9C0B-CC026149C432}" type="datetimeFigureOut">
              <a:rPr kumimoji="1" lang="ja-JP" altLang="en-US" smtClean="0"/>
              <a:pPr/>
              <a:t>2011/10/25</a:t>
            </a:fld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0" y="1254760"/>
            <a:ext cx="3086100" cy="889889"/>
          </a:xfrm>
        </p:spPr>
        <p:txBody>
          <a:bodyPr/>
          <a:lstStyle>
            <a:lvl1pPr algn="l">
              <a:buNone/>
              <a:defRPr sz="1400" b="1" cap="small" baseline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43000" y="2171065"/>
            <a:ext cx="3086100" cy="594360"/>
          </a:xfrm>
        </p:spPr>
        <p:txBody>
          <a:bodyPr anchor="t"/>
          <a:lstStyle>
            <a:lvl1pPr marL="0" indent="0">
              <a:buNone/>
              <a:defRPr sz="800" b="1">
                <a:solidFill>
                  <a:schemeClr val="tx2"/>
                </a:solidFill>
              </a:defRPr>
            </a:lvl1pPr>
            <a:lvl2pPr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3957828" y="494487"/>
            <a:ext cx="990600" cy="190500"/>
          </a:xfrm>
        </p:spPr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2011/10/25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3660648" y="1798015"/>
            <a:ext cx="1584960" cy="192024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 bwMode="auto">
          <a:xfrm>
            <a:off x="190500" y="0"/>
            <a:ext cx="304800" cy="29718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105" tIns="21552" rIns="43105" bIns="2155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138168" y="0"/>
            <a:ext cx="52332" cy="29718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105" tIns="21552" rIns="43105" bIns="2155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495300" y="0"/>
            <a:ext cx="90936" cy="29718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105" tIns="21552" rIns="43105" bIns="2155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570660" y="0"/>
            <a:ext cx="115140" cy="29718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105" tIns="21552" rIns="43105" bIns="2155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53172" y="0"/>
            <a:ext cx="0" cy="29718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105" tIns="21552" rIns="43105" bIns="21552" anchor="t" compatLnSpc="1"/>
          <a:lstStyle/>
          <a:p>
            <a:endParaRPr kumimoji="0" lang="en-US"/>
          </a:p>
        </p:txBody>
      </p:sp>
      <p:sp>
        <p:nvSpPr>
          <p:cNvPr id="14" name="直線コネクタ 13"/>
          <p:cNvSpPr>
            <a:spLocks noChangeShapeType="1"/>
          </p:cNvSpPr>
          <p:nvPr/>
        </p:nvSpPr>
        <p:spPr bwMode="auto">
          <a:xfrm>
            <a:off x="457200" y="0"/>
            <a:ext cx="0" cy="29718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105" tIns="21552" rIns="43105" bIns="21552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427056" y="0"/>
            <a:ext cx="0" cy="29718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105" tIns="21552" rIns="43105" bIns="21552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863320" y="0"/>
            <a:ext cx="0" cy="29718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105" tIns="21552" rIns="43105" bIns="21552" anchor="t" compatLnSpc="1"/>
          <a:lstStyle/>
          <a:p>
            <a:endParaRPr kumimoji="0" lang="en-US"/>
          </a:p>
        </p:txBody>
      </p:sp>
      <p:sp>
        <p:nvSpPr>
          <p:cNvPr id="17" name="直線コネクタ 16"/>
          <p:cNvSpPr>
            <a:spLocks noChangeShapeType="1"/>
          </p:cNvSpPr>
          <p:nvPr/>
        </p:nvSpPr>
        <p:spPr bwMode="auto">
          <a:xfrm>
            <a:off x="533400" y="0"/>
            <a:ext cx="0" cy="29718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105" tIns="21552" rIns="43105" bIns="21552" anchor="t" compatLnSpc="1"/>
          <a:lstStyle/>
          <a:p>
            <a:endParaRPr kumimoji="0" lang="en-US"/>
          </a:p>
        </p:txBody>
      </p:sp>
      <p:sp>
        <p:nvSpPr>
          <p:cNvPr id="18" name="正方形/長方形 17"/>
          <p:cNvSpPr/>
          <p:nvPr/>
        </p:nvSpPr>
        <p:spPr bwMode="auto">
          <a:xfrm>
            <a:off x="609600" y="0"/>
            <a:ext cx="38100" cy="29718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105" tIns="21552" rIns="43105" bIns="21552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円/楕円 18"/>
          <p:cNvSpPr/>
          <p:nvPr/>
        </p:nvSpPr>
        <p:spPr bwMode="auto">
          <a:xfrm>
            <a:off x="304800" y="1485900"/>
            <a:ext cx="647700" cy="5613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105" tIns="21552" rIns="43105" bIns="21552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円/楕円 19"/>
          <p:cNvSpPr/>
          <p:nvPr/>
        </p:nvSpPr>
        <p:spPr bwMode="auto">
          <a:xfrm>
            <a:off x="662352" y="2108926"/>
            <a:ext cx="320712" cy="2779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105" tIns="21552" rIns="43105" bIns="21552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545540" y="2383607"/>
            <a:ext cx="68580" cy="59436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105" tIns="21552" rIns="43105" bIns="21552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円/楕円 21"/>
          <p:cNvSpPr/>
          <p:nvPr/>
        </p:nvSpPr>
        <p:spPr bwMode="auto">
          <a:xfrm>
            <a:off x="832104" y="2509520"/>
            <a:ext cx="137160" cy="118872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105" tIns="21552" rIns="43105" bIns="21552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939520" y="1941285"/>
            <a:ext cx="182880" cy="158496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105" tIns="21552" rIns="43105" bIns="21552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コネクタ 25"/>
          <p:cNvSpPr>
            <a:spLocks noChangeShapeType="1"/>
          </p:cNvSpPr>
          <p:nvPr/>
        </p:nvSpPr>
        <p:spPr bwMode="auto">
          <a:xfrm>
            <a:off x="4548972" y="0"/>
            <a:ext cx="0" cy="29718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105" tIns="21552" rIns="43105" bIns="21552" anchor="t" compatLnSpc="1"/>
          <a:lstStyle/>
          <a:p>
            <a:endParaRPr kumimoji="0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 bwMode="auto">
          <a:xfrm>
            <a:off x="670308" y="2135771"/>
            <a:ext cx="304800" cy="224260"/>
          </a:xfrm>
        </p:spPr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2011/10/25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228600" y="693420"/>
            <a:ext cx="1828800" cy="1981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2135124" y="693420"/>
            <a:ext cx="1828800" cy="1981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118322"/>
            <a:ext cx="3771900" cy="4953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2011/10/25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228600" y="1023620"/>
            <a:ext cx="1828800" cy="168402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>
          <a:xfrm>
            <a:off x="2185988" y="1023620"/>
            <a:ext cx="1828800" cy="168402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"/>
          </p:nvPr>
        </p:nvSpPr>
        <p:spPr>
          <a:xfrm>
            <a:off x="228600" y="680212"/>
            <a:ext cx="1828800" cy="28529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9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3"/>
          </p:nvPr>
        </p:nvSpPr>
        <p:spPr>
          <a:xfrm>
            <a:off x="2171700" y="680212"/>
            <a:ext cx="1828800" cy="28529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9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5331348-D748-47DC-9C0B-CC026149C432}" type="datetimeFigureOut">
              <a:rPr kumimoji="1" lang="ja-JP" altLang="en-US" smtClean="0"/>
              <a:pPr/>
              <a:t>2011/10/25</a:t>
            </a:fld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2011/10/25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4381500" y="0"/>
            <a:ext cx="0" cy="29718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105" tIns="21552" rIns="43105" bIns="21552" anchor="t" compatLnSpc="1"/>
          <a:lstStyle/>
          <a:p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1896237" y="1371600"/>
            <a:ext cx="2734056" cy="228600"/>
          </a:xfrm>
        </p:spPr>
        <p:txBody>
          <a:bodyPr anchor="b"/>
          <a:lstStyle>
            <a:lvl1pPr algn="l">
              <a:buNone/>
              <a:defRPr sz="900" b="1" cap="small" baseline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3406140" y="118872"/>
            <a:ext cx="763524" cy="2159508"/>
          </a:xfrm>
        </p:spPr>
        <p:txBody>
          <a:bodyPr/>
          <a:lstStyle>
            <a:lvl1pPr marL="0" indent="0">
              <a:spcBef>
                <a:spcPts val="189"/>
              </a:spcBef>
              <a:spcAft>
                <a:spcPts val="471"/>
              </a:spcAft>
              <a:buNone/>
              <a:defRPr sz="600"/>
            </a:lvl1pPr>
            <a:lvl2pPr>
              <a:buNone/>
              <a:defRPr sz="600"/>
            </a:lvl2pPr>
            <a:lvl3pPr>
              <a:buNone/>
              <a:defRPr sz="500"/>
            </a:lvl3pPr>
            <a:lvl4pPr>
              <a:buNone/>
              <a:defRPr sz="400"/>
            </a:lvl4pPr>
            <a:lvl5pPr>
              <a:buNone/>
              <a:defRPr sz="4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3124200" y="0"/>
            <a:ext cx="0" cy="29718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105" tIns="21552" rIns="43105" bIns="21552" anchor="t" compatLnSpc="1"/>
          <a:lstStyle/>
          <a:p>
            <a:endParaRPr kumimoji="0" lang="en-US" dirty="0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3096148" y="0"/>
            <a:ext cx="0" cy="29718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105" tIns="21552" rIns="43105" bIns="21552" anchor="t" compatLnSpc="1"/>
          <a:lstStyle/>
          <a:p>
            <a:endParaRPr kumimoji="0" 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4495800" y="0"/>
            <a:ext cx="0" cy="29718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105" tIns="21552" rIns="43105" bIns="21552" anchor="t" compatLnSpc="1"/>
          <a:lstStyle/>
          <a:p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4419600" y="0"/>
            <a:ext cx="152400" cy="29718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105" tIns="21552" rIns="43105" bIns="2155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4457700" y="0"/>
            <a:ext cx="0" cy="29718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105" tIns="21552" rIns="43105" bIns="21552" anchor="t" compatLnSpc="1"/>
          <a:lstStyle/>
          <a:p>
            <a:endParaRPr kumimoji="0" lang="en-US"/>
          </a:p>
        </p:txBody>
      </p:sp>
      <p:sp>
        <p:nvSpPr>
          <p:cNvPr id="14" name="円/楕円 13"/>
          <p:cNvSpPr/>
          <p:nvPr/>
        </p:nvSpPr>
        <p:spPr>
          <a:xfrm>
            <a:off x="4078224" y="2476500"/>
            <a:ext cx="274320" cy="237744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105" tIns="21552" rIns="43105" bIns="21552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コンテンツ プレースホルダー 17"/>
          <p:cNvSpPr>
            <a:spLocks noGrp="1"/>
          </p:cNvSpPr>
          <p:nvPr>
            <p:ph sz="quarter" idx="1"/>
          </p:nvPr>
        </p:nvSpPr>
        <p:spPr>
          <a:xfrm>
            <a:off x="152400" y="118872"/>
            <a:ext cx="2819400" cy="2741981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5331348-D748-47DC-9C0B-CC026149C432}" type="datetimeFigureOut">
              <a:rPr kumimoji="1" lang="ja-JP" altLang="en-US" smtClean="0"/>
              <a:pPr/>
              <a:t>2011/10/25</a:t>
            </a:fld>
            <a:endParaRPr kumimoji="1" lang="ja-JP" altLang="en-US"/>
          </a:p>
        </p:txBody>
      </p:sp>
      <p:sp>
        <p:nvSpPr>
          <p:cNvPr id="22" name="スライド番号プレースホルダー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23" name="フッター プレースホルダー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4381500" y="0"/>
            <a:ext cx="0" cy="29718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105" tIns="21552" rIns="43105" bIns="21552" anchor="t" compatLnSpc="1"/>
          <a:lstStyle/>
          <a:p>
            <a:endParaRPr kumimoji="0" lang="en-US"/>
          </a:p>
        </p:txBody>
      </p:sp>
      <p:sp>
        <p:nvSpPr>
          <p:cNvPr id="13" name="円/楕円 12"/>
          <p:cNvSpPr/>
          <p:nvPr/>
        </p:nvSpPr>
        <p:spPr>
          <a:xfrm>
            <a:off x="4078224" y="2476500"/>
            <a:ext cx="274320" cy="237744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105" tIns="21552" rIns="43105" bIns="21552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1885379" y="1371600"/>
            <a:ext cx="2734056" cy="228600"/>
          </a:xfrm>
        </p:spPr>
        <p:txBody>
          <a:bodyPr anchor="b"/>
          <a:lstStyle>
            <a:lvl1pPr algn="l">
              <a:buNone/>
              <a:defRPr sz="9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0" y="0"/>
            <a:ext cx="3086100" cy="29718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1500"/>
            </a:lvl1pPr>
          </a:lstStyle>
          <a:p>
            <a:pPr algn="ctr" eaLnBrk="1" latinLnBrk="0" hangingPunct="1">
              <a:buFontTx/>
              <a:buNone/>
            </a:pPr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382899" y="114744"/>
            <a:ext cx="762000" cy="2147621"/>
          </a:xfrm>
        </p:spPr>
        <p:txBody>
          <a:bodyPr rot="0" spcFirstLastPara="0" vertOverflow="overflow" horzOverflow="overflow" vert="horz" wrap="square" lIns="43105" tIns="21552" rIns="43105" bIns="21552" numCol="1" spcCol="129314" rtlCol="0" fromWordArt="0" anchor="t" anchorCtr="0" forceAA="0" compatLnSpc="1">
            <a:normAutofit/>
          </a:bodyPr>
          <a:lstStyle>
            <a:lvl1pPr marL="0" indent="0">
              <a:spcBef>
                <a:spcPts val="47"/>
              </a:spcBef>
              <a:spcAft>
                <a:spcPts val="189"/>
              </a:spcAft>
              <a:buFontTx/>
              <a:buNone/>
              <a:defRPr sz="6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4495800" y="0"/>
            <a:ext cx="0" cy="2971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105" tIns="21552" rIns="43105" bIns="21552" anchor="t" compatLnSpc="1"/>
          <a:lstStyle/>
          <a:p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4419600" y="0"/>
            <a:ext cx="152400" cy="29718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105" tIns="21552" rIns="43105" bIns="2155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4457700" y="0"/>
            <a:ext cx="0" cy="29718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105" tIns="21552" rIns="43105" bIns="21552" anchor="t" compatLnSpc="1"/>
          <a:lstStyle/>
          <a:p>
            <a:endParaRPr kumimoji="0" lang="en-US"/>
          </a:p>
        </p:txBody>
      </p:sp>
      <p:sp>
        <p:nvSpPr>
          <p:cNvPr id="19" name="直線コネクタ 18"/>
          <p:cNvSpPr>
            <a:spLocks noChangeShapeType="1"/>
          </p:cNvSpPr>
          <p:nvPr/>
        </p:nvSpPr>
        <p:spPr bwMode="auto">
          <a:xfrm>
            <a:off x="3124200" y="0"/>
            <a:ext cx="0" cy="29718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105" tIns="21552" rIns="43105" bIns="21552" anchor="t" compatLnSpc="1"/>
          <a:lstStyle/>
          <a:p>
            <a:endParaRPr kumimoji="0" lang="en-US" dirty="0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3096148" y="0"/>
            <a:ext cx="0" cy="29718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105" tIns="21552" rIns="43105" bIns="21552" anchor="t" compatLnSpc="1"/>
          <a:lstStyle/>
          <a:p>
            <a:endParaRPr kumimoji="0" lang="en-US" dirty="0"/>
          </a:p>
        </p:txBody>
      </p:sp>
      <p:sp>
        <p:nvSpPr>
          <p:cNvPr id="17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5331348-D748-47DC-9C0B-CC026149C432}" type="datetimeFigureOut">
              <a:rPr kumimoji="1" lang="ja-JP" altLang="en-US" smtClean="0"/>
              <a:pPr/>
              <a:t>2011/10/25</a:t>
            </a:fld>
            <a:endParaRPr kumimoji="1" lang="ja-JP" altLang="en-US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4381500" y="0"/>
            <a:ext cx="0" cy="29718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105" tIns="21552" rIns="43105" bIns="21552" anchor="t" compatLnSpc="1"/>
          <a:lstStyle/>
          <a:p>
            <a:endParaRPr kumimoji="0" lang="en-US" dirty="0"/>
          </a:p>
        </p:txBody>
      </p: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228600" y="119010"/>
            <a:ext cx="3733800" cy="495300"/>
          </a:xfrm>
          <a:prstGeom prst="rect">
            <a:avLst/>
          </a:prstGeom>
        </p:spPr>
        <p:txBody>
          <a:bodyPr vert="horz" lIns="43105" tIns="21552" rIns="43105" bIns="21552" anchor="b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28600" y="693420"/>
            <a:ext cx="3733800" cy="2111959"/>
          </a:xfrm>
          <a:prstGeom prst="rect">
            <a:avLst/>
          </a:prstGeom>
        </p:spPr>
        <p:txBody>
          <a:bodyPr vert="horz" lIns="43105" tIns="21552" rIns="43105" bIns="21552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 rot="5400000">
            <a:off x="3861816" y="456001"/>
            <a:ext cx="871728" cy="192024"/>
          </a:xfrm>
          <a:prstGeom prst="rect">
            <a:avLst/>
          </a:prstGeom>
        </p:spPr>
        <p:txBody>
          <a:bodyPr vert="horz" lIns="43105" tIns="21552" rIns="43105" bIns="21552" anchor="ctr" anchorCtr="0"/>
          <a:lstStyle>
            <a:lvl1pPr algn="r" eaLnBrk="1" latinLnBrk="0" hangingPunct="1">
              <a:defRPr kumimoji="0" sz="600">
                <a:solidFill>
                  <a:schemeClr val="tx2"/>
                </a:solidFill>
              </a:defRPr>
            </a:lvl1pPr>
          </a:lstStyle>
          <a:p>
            <a:fld id="{D5331348-D748-47DC-9C0B-CC026149C432}" type="datetimeFigureOut">
              <a:rPr kumimoji="1" lang="ja-JP" altLang="en-US" smtClean="0"/>
              <a:pPr/>
              <a:t>2011/10/25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 rot="5400000">
            <a:off x="3601773" y="1607279"/>
            <a:ext cx="1386840" cy="182880"/>
          </a:xfrm>
          <a:prstGeom prst="rect">
            <a:avLst/>
          </a:prstGeom>
        </p:spPr>
        <p:txBody>
          <a:bodyPr vert="horz" lIns="43105" tIns="21552" rIns="43105" bIns="21552" anchor="ctr" anchorCtr="0"/>
          <a:lstStyle>
            <a:lvl1pPr algn="l" eaLnBrk="1" latinLnBrk="0" hangingPunct="1">
              <a:defRPr kumimoji="0" sz="6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38100" y="0"/>
            <a:ext cx="0" cy="29718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105" tIns="21552" rIns="43105" bIns="21552" anchor="t" compatLnSpc="1"/>
          <a:lstStyle/>
          <a:p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4495800" y="0"/>
            <a:ext cx="0" cy="29718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105" tIns="21552" rIns="43105" bIns="21552" anchor="t" compatLnSpc="1"/>
          <a:lstStyle/>
          <a:p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4419600" y="0"/>
            <a:ext cx="152400" cy="29718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105" tIns="21552" rIns="43105" bIns="2155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4457700" y="0"/>
            <a:ext cx="0" cy="29718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105" tIns="21552" rIns="43105" bIns="21552" anchor="t" compatLnSpc="1"/>
          <a:lstStyle/>
          <a:p>
            <a:endParaRPr kumimoji="0" lang="en-US"/>
          </a:p>
        </p:txBody>
      </p:sp>
      <p:sp>
        <p:nvSpPr>
          <p:cNvPr id="12" name="円/楕円 11"/>
          <p:cNvSpPr/>
          <p:nvPr/>
        </p:nvSpPr>
        <p:spPr>
          <a:xfrm>
            <a:off x="4078224" y="2476500"/>
            <a:ext cx="274320" cy="237744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105" tIns="21552" rIns="43105" bIns="21552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4064508" y="2484755"/>
            <a:ext cx="304800" cy="225857"/>
          </a:xfrm>
          <a:prstGeom prst="rect">
            <a:avLst/>
          </a:prstGeom>
        </p:spPr>
        <p:txBody>
          <a:bodyPr vert="horz" lIns="43105" tIns="21552" rIns="43105" bIns="21552" anchor="ctr"/>
          <a:lstStyle>
            <a:lvl1pPr algn="ctr" eaLnBrk="1" latinLnBrk="0" hangingPunct="1">
              <a:defRPr kumimoji="0" sz="700" b="1">
                <a:solidFill>
                  <a:srgbClr val="FFFFFF"/>
                </a:solidFill>
              </a:defRPr>
            </a:lvl1pPr>
          </a:lstStyle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1" sz="14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29314" indent="-129314" algn="l" rtl="0" eaLnBrk="1" latinLnBrk="0" hangingPunct="1">
        <a:spcBef>
          <a:spcPts val="283"/>
        </a:spcBef>
        <a:buClr>
          <a:schemeClr val="accent1"/>
        </a:buClr>
        <a:buSzPct val="70000"/>
        <a:buFont typeface="Wingdings"/>
        <a:buChar char=""/>
        <a:defRPr kumimoji="1"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301734" indent="-129314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31048" indent="-8621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60363" indent="-8621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689677" indent="-8621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818992" indent="-86210" algn="l" rtl="0" eaLnBrk="1" latinLnBrk="0" hangingPunct="1">
        <a:spcBef>
          <a:spcPct val="20000"/>
        </a:spcBef>
        <a:buClr>
          <a:schemeClr val="accent1"/>
        </a:buClr>
        <a:buChar char="•"/>
        <a:defRPr kumimoji="1" sz="800" kern="1200">
          <a:solidFill>
            <a:schemeClr val="tx2"/>
          </a:solidFill>
          <a:latin typeface="+mn-lt"/>
          <a:ea typeface="+mn-ea"/>
          <a:cs typeface="+mn-cs"/>
        </a:defRPr>
      </a:lvl6pPr>
      <a:lvl7pPr marL="948306" indent="-8621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1" sz="7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077620" indent="-86210" algn="l" rtl="0" eaLnBrk="1" latinLnBrk="0" hangingPunct="1">
        <a:spcBef>
          <a:spcPct val="20000"/>
        </a:spcBef>
        <a:buClr>
          <a:schemeClr val="accent2"/>
        </a:buClr>
        <a:buChar char="•"/>
        <a:defRPr kumimoji="1" sz="7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206935" indent="-8621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1" sz="7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215524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431048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646572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862096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07762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1293144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1508669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1724193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360362"/>
            <a:ext cx="4572000" cy="220662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 dirty="0"/>
          </a:p>
        </p:txBody>
      </p:sp>
      <p:sp>
        <p:nvSpPr>
          <p:cNvPr id="6" name="正方形/長方形 5"/>
          <p:cNvSpPr/>
          <p:nvPr/>
        </p:nvSpPr>
        <p:spPr>
          <a:xfrm>
            <a:off x="0" y="2557470"/>
            <a:ext cx="4572000" cy="414330"/>
          </a:xfrm>
          <a:prstGeom prst="rect">
            <a:avLst/>
          </a:prstGeom>
          <a:solidFill>
            <a:srgbClr val="33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4572000" cy="404810"/>
          </a:xfrm>
          <a:prstGeom prst="rect">
            <a:avLst/>
          </a:prstGeom>
          <a:solidFill>
            <a:srgbClr val="33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二等辺三角形 9"/>
          <p:cNvSpPr/>
          <p:nvPr/>
        </p:nvSpPr>
        <p:spPr>
          <a:xfrm>
            <a:off x="1924048" y="1485900"/>
            <a:ext cx="723904" cy="723904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二等辺三角形 10"/>
          <p:cNvSpPr/>
          <p:nvPr/>
        </p:nvSpPr>
        <p:spPr>
          <a:xfrm>
            <a:off x="3190880" y="761996"/>
            <a:ext cx="1090644" cy="542928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二等辺三角形 11"/>
          <p:cNvSpPr/>
          <p:nvPr/>
        </p:nvSpPr>
        <p:spPr>
          <a:xfrm>
            <a:off x="295264" y="761996"/>
            <a:ext cx="1085856" cy="542928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endParaRPr lang="ja-JP" altLang="en-US" sz="2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Ravie" pitchFamily="82" charset="0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2562531"/>
            <a:ext cx="4572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endParaRPr lang="ja-JP" altLang="en-US" sz="2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Ravie" pitchFamily="82" charset="0"/>
            </a:endParaRPr>
          </a:p>
        </p:txBody>
      </p:sp>
      <p:pic>
        <p:nvPicPr>
          <p:cNvPr id="4" name="図 3" descr="hallowin0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114" y="2067351"/>
            <a:ext cx="1157662" cy="87926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5760" y="549796"/>
            <a:ext cx="4320480" cy="1010401"/>
          </a:xfrm>
          <a:solidFill>
            <a:schemeClr val="accent1">
              <a:alpha val="50000"/>
            </a:schemeClr>
          </a:solidFill>
        </p:spPr>
        <p:txBody>
          <a:bodyPr>
            <a:noAutofit/>
          </a:bodyPr>
          <a:lstStyle/>
          <a:p>
            <a:r>
              <a:rPr lang="ja-JP" altLang="en-US" sz="2400" dirty="0" smtClean="0">
                <a:solidFill>
                  <a:schemeClr val="bg2"/>
                </a:solidFill>
              </a:rPr>
              <a:t>平成</a:t>
            </a:r>
            <a:r>
              <a:rPr lang="en-US" altLang="ja-JP" sz="2400" dirty="0" smtClean="0">
                <a:solidFill>
                  <a:schemeClr val="bg2"/>
                </a:solidFill>
              </a:rPr>
              <a:t>23</a:t>
            </a:r>
            <a:r>
              <a:rPr lang="ja-JP" altLang="en-US" sz="2400" dirty="0" smtClean="0">
                <a:solidFill>
                  <a:schemeClr val="bg2"/>
                </a:solidFill>
              </a:rPr>
              <a:t>年</a:t>
            </a:r>
            <a:r>
              <a:rPr lang="en-US" altLang="ja-JP" sz="2400" dirty="0" smtClean="0">
                <a:solidFill>
                  <a:schemeClr val="bg2"/>
                </a:solidFill>
              </a:rPr>
              <a:t>10</a:t>
            </a:r>
            <a:r>
              <a:rPr lang="ja-JP" altLang="en-US" sz="2400" dirty="0" smtClean="0">
                <a:solidFill>
                  <a:schemeClr val="bg2"/>
                </a:solidFill>
              </a:rPr>
              <a:t>月</a:t>
            </a:r>
            <a:r>
              <a:rPr lang="en-US" altLang="ja-JP" sz="2400" dirty="0" smtClean="0">
                <a:solidFill>
                  <a:schemeClr val="bg2"/>
                </a:solidFill>
              </a:rPr>
              <a:t>27</a:t>
            </a:r>
            <a:r>
              <a:rPr lang="ja-JP" altLang="en-US" sz="2400" dirty="0" err="1" smtClean="0">
                <a:solidFill>
                  <a:schemeClr val="bg2"/>
                </a:solidFill>
              </a:rPr>
              <a:t>日もも脳</a:t>
            </a:r>
            <a:r>
              <a:rPr lang="ja-JP" altLang="en-US" sz="2400" dirty="0" smtClean="0">
                <a:solidFill>
                  <a:schemeClr val="bg2"/>
                </a:solidFill>
              </a:rPr>
              <a:t>ネット</a:t>
            </a:r>
            <a:r>
              <a:rPr lang="en-US" altLang="ja-JP" sz="2400" dirty="0" smtClean="0">
                <a:solidFill>
                  <a:schemeClr val="bg2"/>
                </a:solidFill>
              </a:rPr>
              <a:t/>
            </a:r>
            <a:br>
              <a:rPr lang="en-US" altLang="ja-JP" sz="2400" dirty="0" smtClean="0">
                <a:solidFill>
                  <a:schemeClr val="bg2"/>
                </a:solidFill>
              </a:rPr>
            </a:br>
            <a:r>
              <a:rPr lang="ja-JP" altLang="en-US" sz="2400" dirty="0" smtClean="0">
                <a:solidFill>
                  <a:schemeClr val="bg2"/>
                </a:solidFill>
              </a:rPr>
              <a:t>脳卒中連携パス結果報告</a:t>
            </a:r>
            <a:endParaRPr kumimoji="1" lang="ja-JP" altLang="en-US" sz="2400" dirty="0">
              <a:solidFill>
                <a:schemeClr val="bg2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81120" y="1912624"/>
            <a:ext cx="3086100" cy="594360"/>
          </a:xfrm>
          <a:solidFill>
            <a:schemeClr val="accent1">
              <a:alpha val="50000"/>
            </a:schemeClr>
          </a:solidFill>
        </p:spPr>
        <p:txBody>
          <a:bodyPr>
            <a:normAutofit/>
          </a:bodyPr>
          <a:lstStyle/>
          <a:p>
            <a:pPr algn="r"/>
            <a:r>
              <a:rPr kumimoji="1" lang="ja-JP" altLang="en-US" sz="1400" dirty="0" smtClean="0">
                <a:solidFill>
                  <a:schemeClr val="bg2"/>
                </a:solidFill>
              </a:rPr>
              <a:t>担当　岡山赤十字病院</a:t>
            </a:r>
            <a:endParaRPr kumimoji="1" lang="en-US" altLang="ja-JP" sz="1400" dirty="0" smtClean="0">
              <a:solidFill>
                <a:schemeClr val="bg2"/>
              </a:solidFill>
            </a:endParaRPr>
          </a:p>
          <a:p>
            <a:pPr algn="r"/>
            <a:r>
              <a:rPr lang="ja-JP" altLang="en-US" sz="1400" dirty="0" smtClean="0">
                <a:solidFill>
                  <a:schemeClr val="bg2"/>
                </a:solidFill>
              </a:rPr>
              <a:t>岩永　健</a:t>
            </a:r>
            <a:endParaRPr kumimoji="1" lang="ja-JP" altLang="en-US" sz="14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kumimoji="1" lang="ja-JP" altLang="en-US" sz="1800" dirty="0" smtClean="0"/>
              <a:t>回復期病院の転院先</a:t>
            </a:r>
            <a:endParaRPr kumimoji="1" lang="ja-JP" altLang="en-US" sz="1800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sz="quarter" idx="1"/>
          </p:nvPr>
        </p:nvGraphicFramePr>
        <p:xfrm>
          <a:off x="228600" y="693738"/>
          <a:ext cx="3733800" cy="2111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083633" y="585280"/>
            <a:ext cx="11079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Ｎ＝</a:t>
            </a:r>
            <a:r>
              <a:rPr kumimoji="1" lang="en-US" altLang="ja-JP" sz="1600" dirty="0" smtClean="0"/>
              <a:t>248</a:t>
            </a:r>
            <a:r>
              <a:rPr kumimoji="1" lang="ja-JP" altLang="en-US" sz="1600" dirty="0" smtClean="0"/>
              <a:t>名</a:t>
            </a:r>
            <a:endParaRPr kumimoji="1" lang="ja-JP" altLang="en-US" sz="1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286000" y="1773932"/>
            <a:ext cx="1233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在宅復帰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61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48671" y="1053852"/>
            <a:ext cx="9252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老健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5978" y="1537633"/>
            <a:ext cx="1079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維持期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16673" y="2050931"/>
            <a:ext cx="15295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急性期・診療所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76955" y="783587"/>
            <a:ext cx="8370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死亡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6288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kumimoji="1" lang="ja-JP" altLang="en-US" sz="1800" dirty="0" smtClean="0"/>
              <a:t>回復期病院パス利用者の転院先</a:t>
            </a:r>
            <a:endParaRPr kumimoji="1" lang="ja-JP" altLang="en-US" sz="1800" dirty="0"/>
          </a:p>
        </p:txBody>
      </p:sp>
      <p:graphicFrame>
        <p:nvGraphicFramePr>
          <p:cNvPr id="4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0937817"/>
              </p:ext>
            </p:extLst>
          </p:nvPr>
        </p:nvGraphicFramePr>
        <p:xfrm>
          <a:off x="24728" y="513081"/>
          <a:ext cx="3870176" cy="2307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083633" y="585280"/>
            <a:ext cx="11079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Ｎ＝</a:t>
            </a:r>
            <a:r>
              <a:rPr kumimoji="1" lang="en-US" altLang="ja-JP" sz="1600" dirty="0" smtClean="0"/>
              <a:t>108</a:t>
            </a:r>
            <a:r>
              <a:rPr kumimoji="1" lang="ja-JP" altLang="en-US" sz="1600" dirty="0" smtClean="0"/>
              <a:t>名</a:t>
            </a:r>
            <a:endParaRPr kumimoji="1" lang="ja-JP" altLang="en-US" sz="1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87117" y="1548079"/>
            <a:ext cx="1233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在宅復帰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57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61864" y="981844"/>
            <a:ext cx="9252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老健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5978" y="1537633"/>
            <a:ext cx="1079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維持期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57808" y="2051297"/>
            <a:ext cx="16177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急性期・診療所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3929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kumimoji="1" lang="ja-JP" altLang="en-US" sz="1800" dirty="0" smtClean="0"/>
              <a:t>まとめ</a:t>
            </a:r>
            <a:endParaRPr kumimoji="1" lang="ja-JP" altLang="en-US" sz="1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228600" y="693420"/>
            <a:ext cx="4001616" cy="2111959"/>
          </a:xfrm>
        </p:spPr>
        <p:txBody>
          <a:bodyPr>
            <a:normAutofit/>
          </a:bodyPr>
          <a:lstStyle/>
          <a:p>
            <a:r>
              <a:rPr lang="ja-JP" altLang="en-US" sz="1600" dirty="0"/>
              <a:t>在院日数は、概ね</a:t>
            </a:r>
            <a:r>
              <a:rPr lang="ja-JP" altLang="en-US" sz="1600" dirty="0" smtClean="0"/>
              <a:t>前回並み</a:t>
            </a:r>
            <a:r>
              <a:rPr lang="ja-JP" altLang="en-US" sz="1600" dirty="0"/>
              <a:t>であった</a:t>
            </a:r>
            <a:r>
              <a:rPr lang="ja-JP" altLang="en-US" sz="1600" dirty="0" smtClean="0"/>
              <a:t>。</a:t>
            </a:r>
            <a:endParaRPr lang="en-US" altLang="ja-JP" sz="1600" dirty="0" smtClean="0"/>
          </a:p>
          <a:p>
            <a:r>
              <a:rPr lang="ja-JP" altLang="en-US" sz="1600" dirty="0" smtClean="0"/>
              <a:t>連携パスは急性期病院では回復期転院の</a:t>
            </a:r>
            <a:r>
              <a:rPr lang="en-US" altLang="ja-JP" sz="1600" dirty="0" smtClean="0"/>
              <a:t>94</a:t>
            </a:r>
            <a:r>
              <a:rPr lang="ja-JP" altLang="en-US" sz="1600" dirty="0" smtClean="0"/>
              <a:t>％であった。</a:t>
            </a:r>
            <a:endParaRPr lang="en-US" altLang="ja-JP" sz="1600" dirty="0"/>
          </a:p>
          <a:p>
            <a:r>
              <a:rPr lang="ja-JP" altLang="en-US" sz="1600" dirty="0" smtClean="0"/>
              <a:t>各病院</a:t>
            </a:r>
            <a:r>
              <a:rPr lang="ja-JP" altLang="en-US" sz="1600" dirty="0"/>
              <a:t>の在院日数</a:t>
            </a:r>
            <a:r>
              <a:rPr lang="ja-JP" altLang="en-US" sz="1600" dirty="0" smtClean="0"/>
              <a:t>の前回同様病院ごとに長短がある。</a:t>
            </a: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1973594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2000" dirty="0" smtClean="0"/>
              <a:t>対象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228600" y="614310"/>
            <a:ext cx="4073624" cy="227838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平成</a:t>
            </a:r>
            <a:r>
              <a:rPr kumimoji="1" lang="en-US" altLang="ja-JP" dirty="0" smtClean="0"/>
              <a:t>23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月から同年</a:t>
            </a:r>
            <a:r>
              <a:rPr kumimoji="1" lang="en-US" altLang="ja-JP" dirty="0" smtClean="0"/>
              <a:t>9</a:t>
            </a:r>
            <a:r>
              <a:rPr kumimoji="1" lang="ja-JP" altLang="en-US" dirty="0" smtClean="0"/>
              <a:t>月末まで入院した脳卒中患者</a:t>
            </a:r>
            <a:endParaRPr kumimoji="1" lang="en-US" altLang="ja-JP" dirty="0" smtClean="0"/>
          </a:p>
          <a:p>
            <a:r>
              <a:rPr lang="ja-JP" altLang="en-US" u="sng" dirty="0"/>
              <a:t>急性期</a:t>
            </a:r>
            <a:r>
              <a:rPr lang="ja-JP" altLang="en-US" u="sng" dirty="0" smtClean="0"/>
              <a:t>病院：</a:t>
            </a:r>
            <a:r>
              <a:rPr lang="en-US" altLang="ja-JP" u="sng" dirty="0" smtClean="0"/>
              <a:t>12</a:t>
            </a:r>
            <a:r>
              <a:rPr lang="ja-JP" altLang="en-US" u="sng" dirty="0" smtClean="0"/>
              <a:t>病院</a:t>
            </a:r>
            <a:endParaRPr lang="en-US" altLang="ja-JP" u="sng" dirty="0" smtClean="0"/>
          </a:p>
          <a:p>
            <a:pPr>
              <a:buNone/>
            </a:pPr>
            <a:r>
              <a:rPr lang="en-US" altLang="ja-JP" sz="900" b="1" dirty="0"/>
              <a:t>	</a:t>
            </a:r>
            <a:r>
              <a:rPr lang="ja-JP" altLang="en-US" sz="900" b="1" dirty="0" smtClean="0"/>
              <a:t>岡山</a:t>
            </a:r>
            <a:r>
              <a:rPr lang="ja-JP" altLang="en-US" sz="900" b="1" dirty="0"/>
              <a:t>労災病院、岡山済生会病院</a:t>
            </a:r>
            <a:r>
              <a:rPr lang="ja-JP" altLang="en-US" sz="900" b="1" dirty="0" smtClean="0"/>
              <a:t>、岡山中央病院、岡山</a:t>
            </a:r>
            <a:r>
              <a:rPr lang="ja-JP" altLang="en-US" sz="900" b="1" dirty="0"/>
              <a:t>市民病院</a:t>
            </a:r>
            <a:r>
              <a:rPr lang="ja-JP" altLang="en-US" sz="900" b="1" dirty="0" smtClean="0"/>
              <a:t>、</a:t>
            </a:r>
            <a:endParaRPr lang="en-US" altLang="ja-JP" sz="900" b="1" dirty="0" smtClean="0"/>
          </a:p>
          <a:p>
            <a:pPr>
              <a:buNone/>
            </a:pPr>
            <a:r>
              <a:rPr lang="en-US" altLang="ja-JP" sz="900" b="1" dirty="0"/>
              <a:t>	</a:t>
            </a:r>
            <a:r>
              <a:rPr lang="ja-JP" altLang="en-US" sz="900" b="1" dirty="0" smtClean="0"/>
              <a:t>岡山</a:t>
            </a:r>
            <a:r>
              <a:rPr lang="ja-JP" altLang="en-US" sz="900" b="1" dirty="0"/>
              <a:t>医療センター、岡山旭</a:t>
            </a:r>
            <a:r>
              <a:rPr lang="ja-JP" altLang="en-US" sz="900" b="1" dirty="0" smtClean="0"/>
              <a:t>東病院、東部</a:t>
            </a:r>
            <a:r>
              <a:rPr lang="ja-JP" altLang="en-US" sz="900" b="1" dirty="0"/>
              <a:t>脳神経外科岡山クリニック</a:t>
            </a:r>
            <a:r>
              <a:rPr lang="ja-JP" altLang="en-US" sz="900" b="1" dirty="0" smtClean="0"/>
              <a:t>、</a:t>
            </a:r>
            <a:endParaRPr lang="en-US" altLang="ja-JP" sz="900" b="1" dirty="0"/>
          </a:p>
          <a:p>
            <a:pPr>
              <a:buNone/>
            </a:pPr>
            <a:r>
              <a:rPr lang="en-US" altLang="ja-JP" sz="900" b="1" dirty="0" smtClean="0"/>
              <a:t>	</a:t>
            </a:r>
            <a:r>
              <a:rPr lang="ja-JP" altLang="en-US" sz="900" b="1" dirty="0" smtClean="0"/>
              <a:t>東部</a:t>
            </a:r>
            <a:r>
              <a:rPr lang="ja-JP" altLang="en-US" sz="900" b="1" dirty="0"/>
              <a:t>脳神経外科東備</a:t>
            </a:r>
            <a:r>
              <a:rPr lang="ja-JP" altLang="en-US" sz="900" b="1" dirty="0" smtClean="0"/>
              <a:t>クリニック、岡山大学附属病院</a:t>
            </a:r>
            <a:endParaRPr lang="en-US" altLang="ja-JP" sz="900" b="1" dirty="0"/>
          </a:p>
          <a:p>
            <a:pPr>
              <a:buNone/>
            </a:pPr>
            <a:r>
              <a:rPr lang="en-US" altLang="ja-JP" sz="900" b="1" dirty="0"/>
              <a:t>	</a:t>
            </a:r>
            <a:r>
              <a:rPr lang="ja-JP" altLang="en-US" sz="900" b="1" dirty="0" smtClean="0"/>
              <a:t>川崎</a:t>
            </a:r>
            <a:r>
              <a:rPr lang="ja-JP" altLang="en-US" sz="900" b="1" dirty="0"/>
              <a:t>医科大学付属川崎病院、岡山赤十字</a:t>
            </a:r>
            <a:r>
              <a:rPr lang="ja-JP" altLang="en-US" sz="900" b="1" dirty="0" smtClean="0"/>
              <a:t>病院、近藤病院</a:t>
            </a:r>
            <a:endParaRPr lang="en-US" altLang="ja-JP" sz="900" b="1" dirty="0" smtClean="0"/>
          </a:p>
          <a:p>
            <a:r>
              <a:rPr lang="ja-JP" altLang="en-US" u="sng" dirty="0" smtClean="0"/>
              <a:t>慢性期病院：</a:t>
            </a:r>
            <a:r>
              <a:rPr lang="en-US" altLang="ja-JP" u="sng" dirty="0" smtClean="0"/>
              <a:t>14</a:t>
            </a:r>
            <a:r>
              <a:rPr lang="ja-JP" altLang="en-US" u="sng" dirty="0" smtClean="0"/>
              <a:t>病院</a:t>
            </a:r>
            <a:endParaRPr lang="en-US" altLang="ja-JP" u="sng" dirty="0" smtClean="0"/>
          </a:p>
          <a:p>
            <a:pPr>
              <a:buNone/>
            </a:pPr>
            <a:r>
              <a:rPr lang="en-US" altLang="ja-JP" sz="900" b="1" dirty="0"/>
              <a:t>	</a:t>
            </a:r>
            <a:r>
              <a:rPr lang="ja-JP" altLang="en-US" sz="900" b="1" dirty="0"/>
              <a:t>重井医学研究所附属病院</a:t>
            </a:r>
            <a:r>
              <a:rPr lang="ja-JP" altLang="en-US" sz="900" b="1" dirty="0" smtClean="0"/>
              <a:t>、</a:t>
            </a:r>
            <a:r>
              <a:rPr lang="ja-JP" altLang="en-US" sz="900" b="1" dirty="0"/>
              <a:t>梶木病院</a:t>
            </a:r>
            <a:r>
              <a:rPr lang="ja-JP" altLang="en-US" sz="900" b="1" dirty="0" smtClean="0"/>
              <a:t>、</a:t>
            </a:r>
            <a:r>
              <a:rPr lang="ja-JP" altLang="en-US" sz="900" b="1" dirty="0"/>
              <a:t>吉備高原医療リハビリテーションセンター</a:t>
            </a:r>
            <a:endParaRPr lang="en-US" altLang="ja-JP" sz="900" b="1" dirty="0"/>
          </a:p>
          <a:p>
            <a:pPr>
              <a:buNone/>
            </a:pPr>
            <a:r>
              <a:rPr lang="en-US" altLang="ja-JP" sz="900" b="1" dirty="0" smtClean="0"/>
              <a:t>	</a:t>
            </a:r>
            <a:r>
              <a:rPr lang="ja-JP" altLang="en-US" sz="900" b="1" dirty="0" smtClean="0"/>
              <a:t>岡山協立病院、</a:t>
            </a:r>
            <a:r>
              <a:rPr lang="ja-JP" altLang="en-US" sz="900" b="1" dirty="0"/>
              <a:t>玉野市民病院</a:t>
            </a:r>
            <a:r>
              <a:rPr lang="ja-JP" altLang="en-US" sz="900" b="1" dirty="0" smtClean="0"/>
              <a:t>、</a:t>
            </a:r>
            <a:r>
              <a:rPr lang="ja-JP" altLang="en-US" sz="900" b="1" dirty="0"/>
              <a:t>岡山光南病院</a:t>
            </a:r>
            <a:r>
              <a:rPr lang="ja-JP" altLang="en-US" sz="900" b="1" dirty="0" smtClean="0"/>
              <a:t>、</a:t>
            </a:r>
            <a:r>
              <a:rPr lang="ja-JP" altLang="en-US" sz="900" b="1" dirty="0"/>
              <a:t>佐藤</a:t>
            </a:r>
            <a:r>
              <a:rPr lang="ja-JP" altLang="en-US" sz="900" b="1" dirty="0" smtClean="0"/>
              <a:t>病院</a:t>
            </a:r>
            <a:endParaRPr lang="en-US" altLang="ja-JP" sz="900" b="1" dirty="0" smtClean="0"/>
          </a:p>
          <a:p>
            <a:pPr>
              <a:buNone/>
            </a:pPr>
            <a:r>
              <a:rPr lang="en-US" altLang="ja-JP" sz="900" b="1" dirty="0"/>
              <a:t>	</a:t>
            </a:r>
            <a:r>
              <a:rPr lang="ja-JP" altLang="en-US" sz="900" b="1" dirty="0"/>
              <a:t>済生会吉備</a:t>
            </a:r>
            <a:r>
              <a:rPr lang="ja-JP" altLang="en-US" sz="900" b="1" dirty="0" smtClean="0"/>
              <a:t>病院、児島</a:t>
            </a:r>
            <a:r>
              <a:rPr lang="ja-JP" altLang="en-US" sz="900" b="1" dirty="0"/>
              <a:t>中央病院</a:t>
            </a:r>
            <a:r>
              <a:rPr lang="ja-JP" altLang="en-US" sz="900" b="1" dirty="0" smtClean="0"/>
              <a:t>、</a:t>
            </a:r>
            <a:r>
              <a:rPr lang="ja-JP" altLang="en-US" sz="900" b="1" dirty="0"/>
              <a:t>岡山西大寺</a:t>
            </a:r>
            <a:r>
              <a:rPr lang="ja-JP" altLang="en-US" sz="900" b="1" dirty="0" smtClean="0"/>
              <a:t>病院、中央奉還町病院</a:t>
            </a:r>
            <a:endParaRPr lang="en-US" altLang="ja-JP" sz="900" b="1" dirty="0"/>
          </a:p>
          <a:p>
            <a:pPr>
              <a:buNone/>
            </a:pPr>
            <a:r>
              <a:rPr lang="en-US" altLang="ja-JP" sz="900" b="1" dirty="0" smtClean="0"/>
              <a:t>	</a:t>
            </a:r>
            <a:r>
              <a:rPr lang="ja-JP" altLang="en-US" sz="900" b="1" dirty="0" smtClean="0"/>
              <a:t>倉敷リハビリテーション病院、</a:t>
            </a:r>
            <a:r>
              <a:rPr lang="ja-JP" altLang="en-US" sz="900" b="1" dirty="0"/>
              <a:t>草加病院</a:t>
            </a:r>
            <a:r>
              <a:rPr lang="ja-JP" altLang="en-US" sz="900" b="1" dirty="0" smtClean="0"/>
              <a:t>、藤田病院、</a:t>
            </a:r>
            <a:r>
              <a:rPr lang="en-US" altLang="ja-JP" b="1" dirty="0"/>
              <a:t>					</a:t>
            </a:r>
            <a:r>
              <a:rPr lang="ja-JP" altLang="en-US" b="1" dirty="0" smtClean="0"/>
              <a:t>計２</a:t>
            </a:r>
            <a:r>
              <a:rPr lang="en-US" altLang="ja-JP" b="1" dirty="0"/>
              <a:t>6</a:t>
            </a:r>
            <a:r>
              <a:rPr lang="ja-JP" altLang="en-US" b="1" dirty="0" smtClean="0"/>
              <a:t>病院</a:t>
            </a:r>
            <a:endParaRPr lang="en-US" altLang="ja-JP" b="1" dirty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76158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コンテンツ プレースホルダー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23779109"/>
              </p:ext>
            </p:extLst>
          </p:nvPr>
        </p:nvGraphicFramePr>
        <p:xfrm>
          <a:off x="228600" y="549796"/>
          <a:ext cx="3733800" cy="21968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1416"/>
                <a:gridCol w="720080"/>
                <a:gridCol w="812304"/>
              </a:tblGrid>
              <a:tr h="1092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+mj-lt"/>
                        </a:rPr>
                        <a:t>全入院患者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+mj-lt"/>
                        </a:rPr>
                        <a:t>パス利用患者 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0925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>
                          <a:effectLst/>
                        </a:rPr>
                        <a:t>脳卒中入院患者数（人）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958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255 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（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％）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平均年齢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73.1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 smtClean="0">
                          <a:effectLst/>
                          <a:latin typeface="+mj-lt"/>
                        </a:rPr>
                        <a:t>74.5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男性（人）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520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128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脳梗塞（人）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627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161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>
                          <a:effectLst/>
                        </a:rPr>
                        <a:t>脳内出血（人）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168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80</a:t>
                      </a:r>
                    </a:p>
                  </a:txBody>
                  <a:tcPr marL="5750" marR="5750" marT="5750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くも膜下出血（人）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43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5750" marR="5750" marT="5750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一過性脳虚血発作（人）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>
                          <a:effectLst/>
                        </a:rPr>
                        <a:t>平均在院日数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25.2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44.3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脳卒中連携情報</a:t>
                      </a:r>
                      <a:r>
                        <a:rPr lang="ja-JP" altLang="en-US" sz="800" u="none" strike="noStrike" dirty="0" smtClean="0">
                          <a:effectLst/>
                        </a:rPr>
                        <a:t>提供書利用</a:t>
                      </a:r>
                      <a:r>
                        <a:rPr lang="ja-JP" altLang="en-US" sz="800" u="none" strike="noStrike" dirty="0">
                          <a:effectLst/>
                        </a:rPr>
                        <a:t>の退院時平均</a:t>
                      </a:r>
                      <a:r>
                        <a:rPr lang="en-US" altLang="ja-JP" sz="800" u="none" strike="noStrike" dirty="0" err="1">
                          <a:effectLst/>
                        </a:rPr>
                        <a:t>mRS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>
                          <a:effectLst/>
                          <a:latin typeface="+mj-lt"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2.9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転帰：急性期病院・診療所へ転院数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転帰：回復期病院へ転院数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246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232 (94%)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転帰：維持期病院へ転院数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57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転帰：維持期診療所へ転所数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転帰：維持期老健へ転所数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転帰：在宅復帰患者数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543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10925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>
                          <a:effectLst/>
                        </a:rPr>
                        <a:t>転帰：死亡数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68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1277888" y="117748"/>
            <a:ext cx="18806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急性期：</a:t>
            </a:r>
            <a:r>
              <a:rPr kumimoji="1" lang="en-US" altLang="ja-JP" sz="2000" dirty="0" smtClean="0"/>
              <a:t>12</a:t>
            </a:r>
            <a:r>
              <a:rPr kumimoji="1" lang="ja-JP" altLang="en-US" sz="2000" dirty="0" smtClean="0"/>
              <a:t>病院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012401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5800" y="119010"/>
            <a:ext cx="3733800" cy="286770"/>
          </a:xfrm>
        </p:spPr>
        <p:txBody>
          <a:bodyPr>
            <a:noAutofit/>
          </a:bodyPr>
          <a:lstStyle/>
          <a:p>
            <a:pPr algn="ctr"/>
            <a:r>
              <a:rPr lang="ja-JP" altLang="en-US" sz="1800" dirty="0" smtClean="0"/>
              <a:t>病院別在院</a:t>
            </a:r>
            <a:r>
              <a:rPr lang="ja-JP" altLang="en-US" sz="1800" dirty="0"/>
              <a:t>日数</a:t>
            </a:r>
            <a:r>
              <a:rPr lang="ja-JP" altLang="en-US" sz="1800" dirty="0" smtClean="0"/>
              <a:t>の比較</a:t>
            </a:r>
            <a:endParaRPr kumimoji="1" lang="ja-JP" altLang="en-US" sz="1800" dirty="0"/>
          </a:p>
        </p:txBody>
      </p:sp>
      <p:graphicFrame>
        <p:nvGraphicFramePr>
          <p:cNvPr id="5" name="グラフ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4265254"/>
              </p:ext>
            </p:extLst>
          </p:nvPr>
        </p:nvGraphicFramePr>
        <p:xfrm>
          <a:off x="197768" y="333772"/>
          <a:ext cx="4302224" cy="2523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4453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kumimoji="1" lang="ja-JP" altLang="en-US" sz="1600" dirty="0" smtClean="0"/>
              <a:t>回復期</a:t>
            </a:r>
            <a:r>
              <a:rPr kumimoji="1" lang="en-US" altLang="ja-JP" sz="1600" dirty="0" smtClean="0"/>
              <a:t>:14</a:t>
            </a:r>
            <a:r>
              <a:rPr kumimoji="1" lang="ja-JP" altLang="en-US" sz="1600" dirty="0" smtClean="0"/>
              <a:t>病院</a:t>
            </a:r>
            <a:endParaRPr kumimoji="1" lang="ja-JP" altLang="en-US" sz="1600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47793189"/>
              </p:ext>
            </p:extLst>
          </p:nvPr>
        </p:nvGraphicFramePr>
        <p:xfrm>
          <a:off x="701824" y="549796"/>
          <a:ext cx="3096344" cy="22863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3709"/>
                <a:gridCol w="611611"/>
                <a:gridCol w="631024"/>
              </a:tblGrid>
              <a:tr h="10265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全入院患者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パス利用患者 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403" marR="5403" marT="5403" marB="0" anchor="ctr"/>
                </a:tc>
              </a:tr>
              <a:tr h="10265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 dirty="0">
                          <a:effectLst/>
                        </a:rPr>
                        <a:t>脳卒中入院患者数（人）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403" marR="5403" marT="540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108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（４４％）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平均年齢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u="none" strike="noStrike" dirty="0" smtClean="0">
                          <a:effectLst/>
                        </a:rPr>
                        <a:t>75.6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75.1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403" marR="5403" marT="5403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男性（人）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脳梗塞（人）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 dirty="0">
                          <a:effectLst/>
                        </a:rPr>
                        <a:t>脳内出血（人）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くも膜下出血（人）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一過性脳虚血発作（人）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 dirty="0">
                          <a:effectLst/>
                        </a:rPr>
                        <a:t>平均在院日数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403" marR="5403" marT="540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89.4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403" marR="5403" marT="540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87.4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403" marR="5403" marT="540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557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脳卒中連携情報</a:t>
                      </a:r>
                      <a:r>
                        <a:rPr lang="ja-JP" altLang="en-US" sz="800" u="none" strike="noStrike" dirty="0" smtClean="0">
                          <a:effectLst/>
                        </a:rPr>
                        <a:t>提供書退院</a:t>
                      </a:r>
                      <a:r>
                        <a:rPr lang="ja-JP" altLang="en-US" sz="800" u="none" strike="noStrike" dirty="0">
                          <a:effectLst/>
                        </a:rPr>
                        <a:t>時平均</a:t>
                      </a:r>
                      <a:r>
                        <a:rPr lang="en-US" altLang="ja-JP" sz="800" u="none" strike="noStrike" dirty="0" err="1">
                          <a:effectLst/>
                        </a:rPr>
                        <a:t>mRS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3.2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403" marR="5403" marT="5403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転帰：急性期病院・診療所へ転院数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転帰：回復期病院へ転院数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転帰：維持期病院へ転院数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転帰：維持期診療所へ転所数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転帰：維持期老健へ転所数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転帰：在宅復帰患者数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403" marR="5403" marT="540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0265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>
                          <a:effectLst/>
                        </a:rPr>
                        <a:t>転帰：死亡数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6725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kumimoji="1" lang="ja-JP" altLang="en-US" sz="1800" dirty="0" smtClean="0"/>
              <a:t>急性期病院の疾患内訳</a:t>
            </a:r>
            <a:endParaRPr kumimoji="1" lang="ja-JP" altLang="en-US" sz="1800" dirty="0"/>
          </a:p>
        </p:txBody>
      </p:sp>
      <p:graphicFrame>
        <p:nvGraphicFramePr>
          <p:cNvPr id="4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1641215"/>
              </p:ext>
            </p:extLst>
          </p:nvPr>
        </p:nvGraphicFramePr>
        <p:xfrm>
          <a:off x="269776" y="614310"/>
          <a:ext cx="3870176" cy="2243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069976" y="1917947"/>
            <a:ext cx="10727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脳梗塞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70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73832" y="1485900"/>
            <a:ext cx="1226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脳内出血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57808" y="909836"/>
            <a:ext cx="13580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くも膜下出血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669064" y="693812"/>
            <a:ext cx="8258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TIA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113407" y="602059"/>
            <a:ext cx="10166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N = 958</a:t>
            </a:r>
            <a:r>
              <a:rPr lang="ja-JP" altLang="en-US" sz="1400" dirty="0" smtClean="0"/>
              <a:t>名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981966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228600" y="119010"/>
            <a:ext cx="3733800" cy="495300"/>
          </a:xfrm>
          <a:prstGeom prst="rect">
            <a:avLst/>
          </a:prstGeom>
        </p:spPr>
        <p:txBody>
          <a:bodyPr vert="horz" lIns="43105" tIns="21552" rIns="43105" bIns="21552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14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800" smtClean="0"/>
              <a:t>急性期病院の疾患内訳</a:t>
            </a:r>
            <a:endParaRPr lang="ja-JP" altLang="en-US" sz="1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13407" y="602059"/>
            <a:ext cx="10166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N = 958</a:t>
            </a:r>
            <a:r>
              <a:rPr lang="ja-JP" altLang="en-US" sz="1400" dirty="0" smtClean="0"/>
              <a:t>名</a:t>
            </a:r>
            <a:endParaRPr kumimoji="1" lang="ja-JP" altLang="en-US" sz="1400" dirty="0"/>
          </a:p>
        </p:txBody>
      </p:sp>
      <p:graphicFrame>
        <p:nvGraphicFramePr>
          <p:cNvPr id="6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7445858"/>
              </p:ext>
            </p:extLst>
          </p:nvPr>
        </p:nvGraphicFramePr>
        <p:xfrm>
          <a:off x="197768" y="604414"/>
          <a:ext cx="4086200" cy="2255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2286000" y="1773932"/>
            <a:ext cx="1233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在宅復帰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56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61864" y="1773932"/>
            <a:ext cx="1079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回復期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57808" y="1125860"/>
            <a:ext cx="1375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維持期・老健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01824" y="848861"/>
            <a:ext cx="15295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急性期・診療所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76955" y="600831"/>
            <a:ext cx="8370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死亡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77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kumimoji="1" lang="ja-JP" altLang="en-US" sz="1800" dirty="0" smtClean="0"/>
              <a:t>急性期パス利用患者の退院先</a:t>
            </a:r>
            <a:endParaRPr kumimoji="1" lang="ja-JP" altLang="en-US" sz="1800" dirty="0"/>
          </a:p>
        </p:txBody>
      </p:sp>
      <p:graphicFrame>
        <p:nvGraphicFramePr>
          <p:cNvPr id="4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194082"/>
              </p:ext>
            </p:extLst>
          </p:nvPr>
        </p:nvGraphicFramePr>
        <p:xfrm>
          <a:off x="341784" y="614310"/>
          <a:ext cx="3798168" cy="2243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069976" y="1917948"/>
            <a:ext cx="10727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回復期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92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21904" y="981844"/>
            <a:ext cx="13724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維持期・老健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22104" y="607478"/>
            <a:ext cx="9925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Ｎ＝</a:t>
            </a:r>
            <a:r>
              <a:rPr kumimoji="1" lang="en-US" altLang="ja-JP" sz="1400" dirty="0" smtClean="0"/>
              <a:t>255</a:t>
            </a:r>
            <a:r>
              <a:rPr kumimoji="1" lang="ja-JP" altLang="en-US" sz="1400" dirty="0" smtClean="0"/>
              <a:t>名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748409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kumimoji="1" lang="ja-JP" altLang="en-US" sz="1800" dirty="0" smtClean="0"/>
              <a:t>回復期の疾患内訳</a:t>
            </a:r>
            <a:endParaRPr kumimoji="1" lang="ja-JP" altLang="en-US" sz="1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graphicFrame>
        <p:nvGraphicFramePr>
          <p:cNvPr id="4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6320808"/>
              </p:ext>
            </p:extLst>
          </p:nvPr>
        </p:nvGraphicFramePr>
        <p:xfrm>
          <a:off x="194142" y="675638"/>
          <a:ext cx="3798168" cy="2164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083633" y="614310"/>
            <a:ext cx="11079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Ｎ＝</a:t>
            </a:r>
            <a:r>
              <a:rPr kumimoji="1" lang="en-US" altLang="ja-JP" sz="1600" dirty="0" smtClean="0"/>
              <a:t>248</a:t>
            </a:r>
            <a:r>
              <a:rPr kumimoji="1" lang="ja-JP" altLang="en-US" sz="1600" dirty="0" smtClean="0"/>
              <a:t>名</a:t>
            </a:r>
            <a:endParaRPr kumimoji="1" lang="ja-JP" altLang="en-US" sz="1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69976" y="1917947"/>
            <a:ext cx="1079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脳梗塞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67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73832" y="1485900"/>
            <a:ext cx="1233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脳内出血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61864" y="909835"/>
            <a:ext cx="13612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くも膜下出血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43089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スパイス">
  <a:themeElements>
    <a:clrScheme name="スパイス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スパイス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スパイス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ECE4C4B-D504-4E6C-82B6-2C507FA54C6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440</Words>
  <Application>Microsoft Office PowerPoint</Application>
  <PresentationFormat>はがき 100x148 mm</PresentationFormat>
  <Paragraphs>160</Paragraphs>
  <Slides>12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スパイス</vt:lpstr>
      <vt:lpstr>平成23年10月27日もも脳ネット 脳卒中連携パス結果報告</vt:lpstr>
      <vt:lpstr>対象</vt:lpstr>
      <vt:lpstr>PowerPoint プレゼンテーション</vt:lpstr>
      <vt:lpstr>病院別在院日数の比較</vt:lpstr>
      <vt:lpstr>回復期:14病院</vt:lpstr>
      <vt:lpstr>急性期病院の疾患内訳</vt:lpstr>
      <vt:lpstr>PowerPoint プレゼンテーション</vt:lpstr>
      <vt:lpstr>急性期パス利用患者の退院先</vt:lpstr>
      <vt:lpstr>回復期の疾患内訳</vt:lpstr>
      <vt:lpstr>回復期病院の転院先</vt:lpstr>
      <vt:lpstr>回復期病院パス利用者の転院先</vt:lpstr>
      <vt:lpstr>まとめ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2011-10-22T07:53:22Z</dcterms:created>
  <dcterms:modified xsi:type="dcterms:W3CDTF">2011-10-25T22:39:50Z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TC102866399990</vt:lpwstr>
  </property>
</Properties>
</file>