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4"/>
  </p:notesMasterIdLst>
  <p:sldIdLst>
    <p:sldId id="256" r:id="rId2"/>
    <p:sldId id="257" r:id="rId3"/>
    <p:sldId id="269" r:id="rId4"/>
    <p:sldId id="272" r:id="rId5"/>
    <p:sldId id="27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939529C-0DB2-4457-AC0E-B831B659D907}">
          <p14:sldIdLst>
            <p14:sldId id="256"/>
            <p14:sldId id="257"/>
            <p14:sldId id="269"/>
            <p14:sldId id="272"/>
            <p14:sldId id="271"/>
          </p14:sldIdLst>
        </p14:section>
        <p14:section name="タイトルなしのセクション" id="{887B8D2A-AA2D-4BDB-BF8E-C07D4924C779}">
          <p14:sldIdLst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4660"/>
  </p:normalViewPr>
  <p:slideViewPr>
    <p:cSldViewPr>
      <p:cViewPr>
        <p:scale>
          <a:sx n="69" d="100"/>
          <a:sy n="69" d="100"/>
        </p:scale>
        <p:origin x="-120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______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_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全例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川崎</c:v>
                </c:pt>
                <c:pt idx="1">
                  <c:v>東部岡山</c:v>
                </c:pt>
                <c:pt idx="2">
                  <c:v>東部東備</c:v>
                </c:pt>
                <c:pt idx="3">
                  <c:v>市民</c:v>
                </c:pt>
                <c:pt idx="4">
                  <c:v>済生会</c:v>
                </c:pt>
                <c:pt idx="5">
                  <c:v>岡山中央</c:v>
                </c:pt>
                <c:pt idx="6">
                  <c:v>労災</c:v>
                </c:pt>
                <c:pt idx="7">
                  <c:v>国立</c:v>
                </c:pt>
                <c:pt idx="8">
                  <c:v>日赤</c:v>
                </c:pt>
                <c:pt idx="9">
                  <c:v>旭東</c:v>
                </c:pt>
                <c:pt idx="10">
                  <c:v>岡大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40</c:v>
                </c:pt>
                <c:pt idx="1">
                  <c:v>24</c:v>
                </c:pt>
                <c:pt idx="2">
                  <c:v>17</c:v>
                </c:pt>
                <c:pt idx="3">
                  <c:v>27</c:v>
                </c:pt>
                <c:pt idx="4">
                  <c:v>20</c:v>
                </c:pt>
                <c:pt idx="5">
                  <c:v>17</c:v>
                </c:pt>
                <c:pt idx="6">
                  <c:v>44</c:v>
                </c:pt>
                <c:pt idx="7">
                  <c:v>29</c:v>
                </c:pt>
                <c:pt idx="8">
                  <c:v>37</c:v>
                </c:pt>
                <c:pt idx="9">
                  <c:v>24</c:v>
                </c:pt>
                <c:pt idx="10">
                  <c:v>17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パス適用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川崎</c:v>
                </c:pt>
                <c:pt idx="1">
                  <c:v>東部岡山</c:v>
                </c:pt>
                <c:pt idx="2">
                  <c:v>東部東備</c:v>
                </c:pt>
                <c:pt idx="3">
                  <c:v>市民</c:v>
                </c:pt>
                <c:pt idx="4">
                  <c:v>済生会</c:v>
                </c:pt>
                <c:pt idx="5">
                  <c:v>岡山中央</c:v>
                </c:pt>
                <c:pt idx="6">
                  <c:v>労災</c:v>
                </c:pt>
                <c:pt idx="7">
                  <c:v>国立</c:v>
                </c:pt>
                <c:pt idx="8">
                  <c:v>日赤</c:v>
                </c:pt>
                <c:pt idx="9">
                  <c:v>旭東</c:v>
                </c:pt>
                <c:pt idx="10">
                  <c:v>岡大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40</c:v>
                </c:pt>
                <c:pt idx="1">
                  <c:v>30</c:v>
                </c:pt>
                <c:pt idx="2">
                  <c:v>30</c:v>
                </c:pt>
                <c:pt idx="3">
                  <c:v>45</c:v>
                </c:pt>
                <c:pt idx="4">
                  <c:v>29</c:v>
                </c:pt>
                <c:pt idx="5">
                  <c:v>39</c:v>
                </c:pt>
                <c:pt idx="6">
                  <c:v>50</c:v>
                </c:pt>
                <c:pt idx="7">
                  <c:v>40</c:v>
                </c:pt>
                <c:pt idx="8">
                  <c:v>70</c:v>
                </c:pt>
                <c:pt idx="9">
                  <c:v>46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パス/全（％）</c:v>
                </c:pt>
              </c:strCache>
            </c:strRef>
          </c:tx>
          <c:invertIfNegative val="0"/>
          <c:cat>
            <c:strRef>
              <c:f>Sheet1!$A$2:$A$12</c:f>
              <c:strCache>
                <c:ptCount val="11"/>
                <c:pt idx="0">
                  <c:v>川崎</c:v>
                </c:pt>
                <c:pt idx="1">
                  <c:v>東部岡山</c:v>
                </c:pt>
                <c:pt idx="2">
                  <c:v>東部東備</c:v>
                </c:pt>
                <c:pt idx="3">
                  <c:v>市民</c:v>
                </c:pt>
                <c:pt idx="4">
                  <c:v>済生会</c:v>
                </c:pt>
                <c:pt idx="5">
                  <c:v>岡山中央</c:v>
                </c:pt>
                <c:pt idx="6">
                  <c:v>労災</c:v>
                </c:pt>
                <c:pt idx="7">
                  <c:v>国立</c:v>
                </c:pt>
                <c:pt idx="8">
                  <c:v>日赤</c:v>
                </c:pt>
                <c:pt idx="9">
                  <c:v>旭東</c:v>
                </c:pt>
                <c:pt idx="10">
                  <c:v>岡大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100</c:v>
                </c:pt>
                <c:pt idx="1">
                  <c:v>6</c:v>
                </c:pt>
                <c:pt idx="2">
                  <c:v>3</c:v>
                </c:pt>
                <c:pt idx="3">
                  <c:v>30</c:v>
                </c:pt>
                <c:pt idx="4">
                  <c:v>26</c:v>
                </c:pt>
                <c:pt idx="5">
                  <c:v>15</c:v>
                </c:pt>
                <c:pt idx="6">
                  <c:v>22</c:v>
                </c:pt>
                <c:pt idx="7">
                  <c:v>49</c:v>
                </c:pt>
                <c:pt idx="8">
                  <c:v>36</c:v>
                </c:pt>
                <c:pt idx="9">
                  <c:v>24</c:v>
                </c:pt>
                <c:pt idx="1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04187520"/>
        <c:axId val="204189056"/>
        <c:axId val="0"/>
      </c:bar3DChart>
      <c:catAx>
        <c:axId val="20418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4189056"/>
        <c:crosses val="autoZero"/>
        <c:auto val="1"/>
        <c:lblAlgn val="ctr"/>
        <c:lblOffset val="100"/>
        <c:noMultiLvlLbl val="0"/>
      </c:catAx>
      <c:valAx>
        <c:axId val="204189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41875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脳梗塞</c:v>
                </c:pt>
                <c:pt idx="1">
                  <c:v>脳内出血</c:v>
                </c:pt>
                <c:pt idx="2">
                  <c:v>くも膜下出血</c:v>
                </c:pt>
                <c:pt idx="3">
                  <c:v>一過性脳虚血発作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550</c:v>
                </c:pt>
                <c:pt idx="1">
                  <c:v>189</c:v>
                </c:pt>
                <c:pt idx="2">
                  <c:v>48</c:v>
                </c:pt>
                <c:pt idx="3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維持期病院・診療所・老健</c:v>
                </c:pt>
                <c:pt idx="4">
                  <c:v>死亡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534</c:v>
                </c:pt>
                <c:pt idx="1">
                  <c:v>19</c:v>
                </c:pt>
                <c:pt idx="2">
                  <c:v>220</c:v>
                </c:pt>
                <c:pt idx="3">
                  <c:v>34</c:v>
                </c:pt>
                <c:pt idx="4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維持期病院・診療所・老健</c:v>
                </c:pt>
                <c:pt idx="4">
                  <c:v>死亡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0</c:v>
                </c:pt>
                <c:pt idx="2">
                  <c:v>202</c:v>
                </c:pt>
                <c:pt idx="3">
                  <c:v>15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脳梗塞</c:v>
                </c:pt>
                <c:pt idx="1">
                  <c:v>脳内出血</c:v>
                </c:pt>
                <c:pt idx="2">
                  <c:v>くも膜下出血</c:v>
                </c:pt>
                <c:pt idx="3">
                  <c:v>一過性脳虚血発作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234</c:v>
                </c:pt>
                <c:pt idx="1">
                  <c:v>78</c:v>
                </c:pt>
                <c:pt idx="2">
                  <c:v>13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</c:v>
                </c:pt>
                <c:pt idx="4">
                  <c:v>維持期診療所</c:v>
                </c:pt>
                <c:pt idx="5">
                  <c:v>老健施設</c:v>
                </c:pt>
                <c:pt idx="6">
                  <c:v>死亡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187</c:v>
                </c:pt>
                <c:pt idx="1">
                  <c:v>40</c:v>
                </c:pt>
                <c:pt idx="2">
                  <c:v>0</c:v>
                </c:pt>
                <c:pt idx="3">
                  <c:v>17</c:v>
                </c:pt>
                <c:pt idx="4">
                  <c:v>1</c:v>
                </c:pt>
                <c:pt idx="5">
                  <c:v>32</c:v>
                </c:pt>
                <c:pt idx="6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txPr>
          <a:bodyPr/>
          <a:lstStyle/>
          <a:p>
            <a:pPr>
              <a:defRPr sz="2400">
                <a:latin typeface="HGPｺﾞｼｯｸE" pitchFamily="50" charset="-128"/>
                <a:ea typeface="HGPｺﾞｼｯｸE" pitchFamily="50" charset="-128"/>
              </a:defRPr>
            </a:pPr>
            <a:endParaRPr lang="ja-JP"/>
          </a:p>
        </c:txPr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66674431784088206"/>
          <c:y val="5.7321584801899833E-2"/>
          <c:w val="0.33325562638829331"/>
          <c:h val="0.30393909094696497"/>
        </c:manualLayout>
      </c:layout>
      <c:overlay val="0"/>
      <c:txPr>
        <a:bodyPr/>
        <a:lstStyle/>
        <a:p>
          <a:pPr>
            <a:defRPr sz="24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患者数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在宅復帰</c:v>
                </c:pt>
                <c:pt idx="1">
                  <c:v>急性期病院・診療所</c:v>
                </c:pt>
                <c:pt idx="2">
                  <c:v>回復期病院</c:v>
                </c:pt>
                <c:pt idx="3">
                  <c:v>維持期病院</c:v>
                </c:pt>
                <c:pt idx="4">
                  <c:v>維持期診療所</c:v>
                </c:pt>
                <c:pt idx="5">
                  <c:v>老健施設</c:v>
                </c:pt>
                <c:pt idx="6">
                  <c:v>死亡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101</c:v>
                </c:pt>
                <c:pt idx="1">
                  <c:v>21</c:v>
                </c:pt>
                <c:pt idx="2">
                  <c:v>0</c:v>
                </c:pt>
                <c:pt idx="3">
                  <c:v>12</c:v>
                </c:pt>
                <c:pt idx="4">
                  <c:v>2</c:v>
                </c:pt>
                <c:pt idx="5">
                  <c:v>18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3"/>
        <c:delete val="1"/>
      </c:legendEntry>
      <c:legendEntry>
        <c:idx val="4"/>
        <c:txPr>
          <a:bodyPr/>
          <a:lstStyle/>
          <a:p>
            <a:pPr>
              <a:defRPr sz="2400">
                <a:latin typeface="HGPｺﾞｼｯｸE" pitchFamily="50" charset="-128"/>
                <a:ea typeface="HGPｺﾞｼｯｸE" pitchFamily="50" charset="-128"/>
              </a:defRPr>
            </a:pPr>
            <a:endParaRPr lang="ja-JP"/>
          </a:p>
        </c:txPr>
      </c:legendEntry>
      <c:legendEntry>
        <c:idx val="5"/>
        <c:delete val="1"/>
      </c:legendEntry>
      <c:layout>
        <c:manualLayout>
          <c:xMode val="edge"/>
          <c:yMode val="edge"/>
          <c:x val="0.56185040226443639"/>
          <c:y val="7.0219972503437075E-2"/>
          <c:w val="0.31440862757721294"/>
          <c:h val="0.26628233970753656"/>
        </c:manualLayout>
      </c:layout>
      <c:overlay val="0"/>
      <c:txPr>
        <a:bodyPr/>
        <a:lstStyle/>
        <a:p>
          <a:pPr>
            <a:defRPr sz="24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0.37066</cdr:x>
      <cdr:y>0.66568</cdr:y>
    </cdr:from>
    <cdr:to>
      <cdr:x>0.74217</cdr:x>
      <cdr:y>0.81449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2779710" y="3195646"/>
          <a:ext cx="2786082" cy="7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3200" b="1" dirty="0" smtClean="0"/>
            <a:t>脳梗塞</a:t>
          </a:r>
          <a:r>
            <a:rPr lang="en-US" altLang="ja-JP" sz="3200" b="1" dirty="0"/>
            <a:t>62</a:t>
          </a:r>
          <a:r>
            <a:rPr lang="ja-JP" altLang="en-US" sz="3200" b="1" dirty="0" smtClean="0"/>
            <a:t>％</a:t>
          </a:r>
          <a:endParaRPr lang="ja-JP" altLang="en-US" sz="3200" b="1" dirty="0"/>
        </a:p>
      </cdr:txBody>
    </cdr:sp>
  </cdr:relSizeAnchor>
  <cdr:relSizeAnchor xmlns:cdr="http://schemas.openxmlformats.org/drawingml/2006/chartDrawing">
    <cdr:from>
      <cdr:x>0.00953</cdr:x>
      <cdr:y>0.43155</cdr:y>
    </cdr:from>
    <cdr:to>
      <cdr:x>0.42782</cdr:x>
      <cdr:y>0.58036</cdr:y>
    </cdr:to>
    <cdr:sp macro="" textlink="">
      <cdr:nvSpPr>
        <cdr:cNvPr id="3" name="テキスト ボックス 1"/>
        <cdr:cNvSpPr txBox="1"/>
      </cdr:nvSpPr>
      <cdr:spPr>
        <a:xfrm xmlns:a="http://schemas.openxmlformats.org/drawingml/2006/main">
          <a:off x="71438" y="2071702"/>
          <a:ext cx="3136903" cy="714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r>
            <a:rPr lang="ja-JP" altLang="en-US" sz="3200" b="1" dirty="0" smtClean="0"/>
            <a:t>脳内出血</a:t>
          </a:r>
          <a:r>
            <a:rPr lang="en-US" altLang="ja-JP" sz="3200" b="1" dirty="0"/>
            <a:t>22</a:t>
          </a:r>
          <a:r>
            <a:rPr lang="ja-JP" altLang="en-US" sz="3200" b="1" dirty="0" smtClean="0"/>
            <a:t>％</a:t>
          </a:r>
          <a:endParaRPr lang="ja-JP" altLang="en-US" sz="3200" b="1" dirty="0"/>
        </a:p>
      </cdr:txBody>
    </cdr:sp>
  </cdr:relSizeAnchor>
  <cdr:relSizeAnchor xmlns:cdr="http://schemas.openxmlformats.org/drawingml/2006/chartDrawing">
    <cdr:from>
      <cdr:x>0.00868</cdr:x>
      <cdr:y>0.1002</cdr:y>
    </cdr:from>
    <cdr:to>
      <cdr:x>0.4746</cdr:x>
      <cdr:y>0.24901</cdr:y>
    </cdr:to>
    <cdr:sp macro="" textlink="">
      <cdr:nvSpPr>
        <cdr:cNvPr id="4" name="テキスト ボックス 1"/>
        <cdr:cNvSpPr txBox="1"/>
      </cdr:nvSpPr>
      <cdr:spPr>
        <a:xfrm xmlns:a="http://schemas.openxmlformats.org/drawingml/2006/main">
          <a:off x="65066" y="481002"/>
          <a:ext cx="3494090" cy="7143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r>
            <a:rPr lang="ja-JP" altLang="en-US" sz="3200" b="1" dirty="0" smtClean="0"/>
            <a:t>くも膜下出血</a:t>
          </a:r>
          <a:r>
            <a:rPr lang="en-US" altLang="ja-JP" sz="3200" b="1" dirty="0"/>
            <a:t>5</a:t>
          </a:r>
          <a:r>
            <a:rPr lang="ja-JP" altLang="en-US" sz="3200" b="1" dirty="0" smtClean="0"/>
            <a:t>％</a:t>
          </a:r>
          <a:endParaRPr lang="ja-JP" altLang="en-US" sz="3200" b="1" dirty="0"/>
        </a:p>
      </cdr:txBody>
    </cdr:sp>
  </cdr:relSizeAnchor>
  <cdr:relSizeAnchor xmlns:cdr="http://schemas.openxmlformats.org/drawingml/2006/chartDrawing">
    <cdr:from>
      <cdr:x>0.36198</cdr:x>
      <cdr:y>0</cdr:y>
    </cdr:from>
    <cdr:to>
      <cdr:x>0.58023</cdr:x>
      <cdr:y>0.14881</cdr:y>
    </cdr:to>
    <cdr:sp macro="" textlink="">
      <cdr:nvSpPr>
        <cdr:cNvPr id="5" name="テキスト ボックス 1"/>
        <cdr:cNvSpPr txBox="1"/>
      </cdr:nvSpPr>
      <cdr:spPr>
        <a:xfrm xmlns:a="http://schemas.openxmlformats.org/drawingml/2006/main">
          <a:off x="2714615" y="0"/>
          <a:ext cx="1636733" cy="7143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Gill Sans MT"/>
            </a:defRPr>
          </a:lvl1pPr>
          <a:lvl2pPr marL="457200" indent="0">
            <a:defRPr sz="1100">
              <a:latin typeface="Gill Sans MT"/>
            </a:defRPr>
          </a:lvl2pPr>
          <a:lvl3pPr marL="914400" indent="0">
            <a:defRPr sz="1100">
              <a:latin typeface="Gill Sans MT"/>
            </a:defRPr>
          </a:lvl3pPr>
          <a:lvl4pPr marL="1371600" indent="0">
            <a:defRPr sz="1100">
              <a:latin typeface="Gill Sans MT"/>
            </a:defRPr>
          </a:lvl4pPr>
          <a:lvl5pPr marL="1828800" indent="0">
            <a:defRPr sz="1100">
              <a:latin typeface="Gill Sans MT"/>
            </a:defRPr>
          </a:lvl5pPr>
          <a:lvl6pPr marL="2286000" indent="0">
            <a:defRPr sz="1100">
              <a:latin typeface="Gill Sans MT"/>
            </a:defRPr>
          </a:lvl6pPr>
          <a:lvl7pPr marL="2743200" indent="0">
            <a:defRPr sz="1100">
              <a:latin typeface="Gill Sans MT"/>
            </a:defRPr>
          </a:lvl7pPr>
          <a:lvl8pPr marL="3200400" indent="0">
            <a:defRPr sz="1100">
              <a:latin typeface="Gill Sans MT"/>
            </a:defRPr>
          </a:lvl8pPr>
          <a:lvl9pPr marL="3657600" indent="0">
            <a:defRPr sz="1100">
              <a:latin typeface="Gill Sans MT"/>
            </a:defRPr>
          </a:lvl9pPr>
        </a:lstStyle>
        <a:p xmlns:a="http://schemas.openxmlformats.org/drawingml/2006/main">
          <a:r>
            <a:rPr lang="en-US" altLang="ja-JP" sz="3200" b="1" dirty="0" smtClean="0"/>
            <a:t>TIA6%</a:t>
          </a:r>
          <a:endParaRPr lang="ja-JP" altLang="en-US" sz="32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0.12299</cdr:x>
      <cdr:y>0.07043</cdr:y>
    </cdr:from>
    <cdr:to>
      <cdr:x>0.43734</cdr:x>
      <cdr:y>0.35317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922322" y="338106"/>
          <a:ext cx="2357453" cy="1357322"/>
        </a:xfrm>
        <a:prstGeom xmlns:a="http://schemas.openxmlformats.org/drawingml/2006/main" prst="rect">
          <a:avLst/>
        </a:prstGeom>
        <a:solidFill xmlns:a="http://schemas.openxmlformats.org/drawingml/2006/main">
          <a:srgbClr val="00B050"/>
        </a:solidFill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1pPr>
          <a:lvl2pPr marL="4572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2pPr>
          <a:lvl3pPr marL="9144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3pPr>
          <a:lvl4pPr marL="13716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4pPr>
          <a:lvl5pPr marL="18288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5pPr>
          <a:lvl6pPr marL="22860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6pPr>
          <a:lvl7pPr marL="27432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7pPr>
          <a:lvl8pPr marL="32004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8pPr>
          <a:lvl9pPr marL="3657600" algn="l" defTabSz="914400" rtl="0" eaLnBrk="1" latinLnBrk="0" hangingPunct="1">
            <a:defRPr kumimoji="1" sz="1800" kern="1200">
              <a:solidFill>
                <a:sysClr val="windowText" lastClr="000000"/>
              </a:solidFill>
              <a:latin typeface="Gill Sans MT"/>
            </a:defRPr>
          </a:lvl9pPr>
        </a:lstStyle>
        <a:p xmlns:a="http://schemas.openxmlformats.org/drawingml/2006/main">
          <a:pPr algn="r"/>
          <a:r>
            <a:rPr lang="ja-JP" altLang="en-US" sz="2800" b="1" dirty="0" smtClean="0"/>
            <a:t>維持期病院</a:t>
          </a:r>
          <a:endParaRPr lang="en-US" altLang="ja-JP" sz="2800" b="1" dirty="0" smtClean="0"/>
        </a:p>
        <a:p xmlns:a="http://schemas.openxmlformats.org/drawingml/2006/main">
          <a:pPr algn="r"/>
          <a:r>
            <a:rPr lang="ja-JP" altLang="en-US" sz="2800" b="1" dirty="0" smtClean="0"/>
            <a:t>診療所・老健</a:t>
          </a:r>
          <a:endParaRPr lang="en-US" altLang="ja-JP" sz="2800" b="1" dirty="0" smtClean="0"/>
        </a:p>
        <a:p xmlns:a="http://schemas.openxmlformats.org/drawingml/2006/main">
          <a:pPr algn="r"/>
          <a:r>
            <a:rPr lang="en-US" altLang="ja-JP" sz="2800" b="1" dirty="0" smtClean="0"/>
            <a:t>6.2</a:t>
          </a:r>
          <a:r>
            <a:rPr lang="ja-JP" altLang="en-US" sz="2800" b="1" dirty="0" smtClean="0"/>
            <a:t>％</a:t>
          </a:r>
          <a:endParaRPr lang="ja-JP" altLang="en-US" sz="28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17647-A4DA-4F0C-872D-D64E8EB3C6E0}" type="datetimeFigureOut">
              <a:rPr kumimoji="1" lang="ja-JP" altLang="en-US" smtClean="0"/>
              <a:t>2011/6/16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F1113-A435-441C-9C18-869EFAA4D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536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3F1113-A435-441C-9C18-869EFAA4D225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437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2011/6/16</a:t>
            </a:fld>
            <a:endParaRPr kumimoji="1" lang="ja-JP" altLang="en-US"/>
          </a:p>
        </p:txBody>
      </p:sp>
      <p:sp>
        <p:nvSpPr>
          <p:cNvPr id="20" name="フッター プレースホル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2011/6/16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2011/6/16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2011/6/16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2011/6/16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2011/6/16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2011/6/16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2011/6/16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3C573E-B9E2-4FF5-BCFD-BF25A4FE44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4B1A001-D128-4599-A755-2D3D56A1F1B2}" type="datetimeFigureOut">
              <a:rPr kumimoji="1" lang="ja-JP" altLang="en-US" smtClean="0"/>
              <a:pPr/>
              <a:t>2011/6/16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93C573E-B9E2-4FF5-BCFD-BF25A4FE44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0132" y="1571612"/>
            <a:ext cx="8429652" cy="235745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23</a:t>
            </a:r>
            <a:r>
              <a:rPr kumimoji="1" lang="ja-JP" altLang="en-US" dirty="0" smtClean="0"/>
              <a:t>年</a:t>
            </a:r>
            <a:r>
              <a:rPr lang="en-US" altLang="ja-JP" dirty="0"/>
              <a:t>6</a:t>
            </a:r>
            <a:r>
              <a:rPr kumimoji="1" lang="ja-JP" altLang="en-US" dirty="0" smtClean="0"/>
              <a:t>月</a:t>
            </a:r>
            <a:r>
              <a:rPr lang="en-US" altLang="ja-JP" dirty="0" smtClean="0"/>
              <a:t>16</a:t>
            </a:r>
            <a:r>
              <a:rPr kumimoji="1" lang="ja-JP" altLang="en-US" dirty="0" err="1" smtClean="0"/>
              <a:t>日</a:t>
            </a:r>
            <a:r>
              <a:rPr lang="ja-JP" altLang="en-US" dirty="0" err="1" smtClean="0"/>
              <a:t>もも脳</a:t>
            </a:r>
            <a:r>
              <a:rPr lang="ja-JP" altLang="en-US" dirty="0" smtClean="0"/>
              <a:t>ネット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脳卒中連携パス結果報告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14546" y="5143512"/>
            <a:ext cx="6400800" cy="1285884"/>
          </a:xfrm>
        </p:spPr>
        <p:txBody>
          <a:bodyPr/>
          <a:lstStyle/>
          <a:p>
            <a:pPr algn="r"/>
            <a:r>
              <a:rPr kumimoji="1" lang="ja-JP" altLang="en-US" dirty="0" smtClean="0"/>
              <a:t>担当　</a:t>
            </a:r>
            <a:r>
              <a:rPr lang="ja-JP" altLang="en-US" dirty="0"/>
              <a:t>岡山医療</a:t>
            </a:r>
            <a:r>
              <a:rPr lang="ja-JP" altLang="en-US" dirty="0" smtClean="0"/>
              <a:t>センター</a:t>
            </a:r>
            <a:endParaRPr kumimoji="1" lang="en-US" altLang="ja-JP" dirty="0" smtClean="0"/>
          </a:p>
          <a:p>
            <a:pPr algn="r"/>
            <a:r>
              <a:rPr kumimoji="1" lang="ja-JP" altLang="en-US" dirty="0" smtClean="0"/>
              <a:t>大森　信彦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87004" y="274638"/>
            <a:ext cx="7498080" cy="1143000"/>
          </a:xfrm>
        </p:spPr>
        <p:txBody>
          <a:bodyPr/>
          <a:lstStyle/>
          <a:p>
            <a:pPr algn="ctr"/>
            <a:r>
              <a:rPr lang="ja-JP" altLang="en-US" dirty="0" smtClean="0"/>
              <a:t>回復期病院群の転帰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548551"/>
              </p:ext>
            </p:extLst>
          </p:nvPr>
        </p:nvGraphicFramePr>
        <p:xfrm>
          <a:off x="2615190" y="1771672"/>
          <a:ext cx="6494486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252024" y="4538690"/>
            <a:ext cx="3099764" cy="546494"/>
          </a:xfrm>
          <a:prstGeom prst="rect">
            <a:avLst/>
          </a:prstGeom>
          <a:solidFill>
            <a:srgbClr val="00B0F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在宅復帰</a:t>
            </a:r>
            <a:r>
              <a:rPr lang="en-US" altLang="ja-JP" sz="3200" b="1" dirty="0"/>
              <a:t>52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1222996" y="4195180"/>
            <a:ext cx="2486080" cy="962012"/>
          </a:xfrm>
          <a:prstGeom prst="rect">
            <a:avLst/>
          </a:prstGeom>
          <a:solidFill>
            <a:srgbClr val="FFC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急性期病院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診療所</a:t>
            </a:r>
            <a:r>
              <a:rPr lang="en-US" altLang="ja-JP" sz="3200" b="1" dirty="0" smtClean="0"/>
              <a:t>10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646932" y="3284984"/>
            <a:ext cx="2880320" cy="572074"/>
          </a:xfrm>
          <a:prstGeom prst="rect">
            <a:avLst/>
          </a:prstGeom>
          <a:solidFill>
            <a:srgbClr val="00B05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維持期病院</a:t>
            </a:r>
            <a:r>
              <a:rPr lang="en-US" altLang="ja-JP" sz="3200" b="1" dirty="0"/>
              <a:t>12</a:t>
            </a:r>
            <a:r>
              <a:rPr lang="ja-JP" altLang="en-US" sz="3200" b="1" dirty="0" smtClean="0"/>
              <a:t>％</a:t>
            </a:r>
            <a:endParaRPr lang="en-US" altLang="ja-JP" sz="3200" b="1" dirty="0" smtClean="0"/>
          </a:p>
          <a:p>
            <a:pPr algn="r"/>
            <a:endParaRPr lang="ja-JP" altLang="en-US" sz="32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1404777" y="2132856"/>
            <a:ext cx="2554523" cy="535785"/>
          </a:xfrm>
          <a:prstGeom prst="rect">
            <a:avLst/>
          </a:prstGeom>
          <a:solidFill>
            <a:srgbClr val="00206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>
                <a:solidFill>
                  <a:schemeClr val="bg1"/>
                </a:solidFill>
              </a:rPr>
              <a:t>老健施設</a:t>
            </a:r>
            <a:r>
              <a:rPr lang="en-US" altLang="ja-JP" sz="2800" b="1" dirty="0">
                <a:solidFill>
                  <a:schemeClr val="bg1"/>
                </a:solidFill>
              </a:rPr>
              <a:t>8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％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1"/>
          <p:cNvSpPr txBox="1"/>
          <p:nvPr/>
        </p:nvSpPr>
        <p:spPr>
          <a:xfrm>
            <a:off x="5823528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ｎ＝</a:t>
            </a:r>
            <a:r>
              <a:rPr lang="en-US" altLang="ja-JP" sz="3200" b="1" dirty="0" smtClean="0"/>
              <a:t>34</a:t>
            </a:r>
            <a:r>
              <a:rPr lang="en-US" altLang="ja-JP" sz="3200" b="1" dirty="0"/>
              <a:t>7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775724" y="2996952"/>
            <a:ext cx="726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/>
              <a:t>1</a:t>
            </a:r>
            <a:r>
              <a:rPr kumimoji="1" lang="ja-JP" altLang="en-US" sz="2800" b="1" dirty="0" smtClean="0"/>
              <a:t>％</a:t>
            </a:r>
            <a:endParaRPr kumimoji="1" lang="ja-JP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コンテンツ プレースホルダ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520857"/>
              </p:ext>
            </p:extLst>
          </p:nvPr>
        </p:nvGraphicFramePr>
        <p:xfrm>
          <a:off x="2787690" y="1857364"/>
          <a:ext cx="7070722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dirty="0" smtClean="0"/>
              <a:t>回復期病院群パス利用の転帰</a:t>
            </a:r>
            <a:endParaRPr kumimoji="1" lang="ja-JP" altLang="en-US" dirty="0"/>
          </a:p>
        </p:txBody>
      </p:sp>
      <p:sp>
        <p:nvSpPr>
          <p:cNvPr id="5" name="テキスト ボックス 1"/>
          <p:cNvSpPr txBox="1"/>
          <p:nvPr/>
        </p:nvSpPr>
        <p:spPr>
          <a:xfrm>
            <a:off x="5500694" y="3578146"/>
            <a:ext cx="2963617" cy="642942"/>
          </a:xfrm>
          <a:prstGeom prst="rect">
            <a:avLst/>
          </a:prstGeom>
          <a:solidFill>
            <a:srgbClr val="00B0F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在宅復帰</a:t>
            </a:r>
            <a:r>
              <a:rPr lang="en-US" altLang="ja-JP" sz="3200" b="1" dirty="0"/>
              <a:t>56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1714480" y="4286256"/>
            <a:ext cx="2713504" cy="1143008"/>
          </a:xfrm>
          <a:prstGeom prst="rect">
            <a:avLst/>
          </a:prstGeom>
          <a:solidFill>
            <a:srgbClr val="FFC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急性期病院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診療所</a:t>
            </a:r>
            <a:r>
              <a:rPr lang="en-US" altLang="ja-JP" sz="3200" b="1" dirty="0"/>
              <a:t>22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1907704" y="3464719"/>
            <a:ext cx="2586105" cy="535785"/>
          </a:xfrm>
          <a:prstGeom prst="rect">
            <a:avLst/>
          </a:prstGeom>
          <a:solidFill>
            <a:srgbClr val="00B05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/>
              <a:t>維持期病院</a:t>
            </a:r>
            <a:r>
              <a:rPr lang="en-US" altLang="ja-JP" sz="2800" b="1" dirty="0" smtClean="0"/>
              <a:t>8</a:t>
            </a:r>
            <a:r>
              <a:rPr lang="ja-JP" altLang="en-US" sz="2800" b="1" dirty="0" smtClean="0"/>
              <a:t>％</a:t>
            </a:r>
            <a:endParaRPr lang="ja-JP" altLang="en-US" sz="28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1835696" y="2173135"/>
            <a:ext cx="2433623" cy="535785"/>
          </a:xfrm>
          <a:prstGeom prst="rect">
            <a:avLst/>
          </a:prstGeom>
          <a:solidFill>
            <a:srgbClr val="00206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>
                <a:solidFill>
                  <a:schemeClr val="bg1"/>
                </a:solidFill>
              </a:rPr>
              <a:t>老健施設</a:t>
            </a:r>
            <a:r>
              <a:rPr lang="en-US" altLang="ja-JP" sz="2800" b="1" dirty="0">
                <a:solidFill>
                  <a:schemeClr val="bg1"/>
                </a:solidFill>
              </a:rPr>
              <a:t>18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％</a:t>
            </a:r>
            <a:endParaRPr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ｎ＝</a:t>
            </a:r>
            <a:r>
              <a:rPr lang="en-US" altLang="ja-JP" sz="3200" b="1" dirty="0"/>
              <a:t>188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143000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99592" y="1916832"/>
            <a:ext cx="8244408" cy="338437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altLang="ja-JP" dirty="0" smtClean="0"/>
          </a:p>
          <a:p>
            <a:r>
              <a:rPr kumimoji="1" lang="ja-JP" altLang="en-US" dirty="0" smtClean="0"/>
              <a:t>在院日数は、概ね前々回並みであった。</a:t>
            </a:r>
            <a:endParaRPr kumimoji="1" lang="en-US" altLang="ja-JP" dirty="0" smtClean="0"/>
          </a:p>
          <a:p>
            <a:r>
              <a:rPr lang="ja-JP" altLang="en-US" dirty="0"/>
              <a:t>急性期病院</a:t>
            </a:r>
            <a:r>
              <a:rPr lang="ja-JP" altLang="en-US" dirty="0" smtClean="0"/>
              <a:t>の在院日数</a:t>
            </a:r>
            <a:r>
              <a:rPr lang="ja-JP" altLang="en-US" dirty="0"/>
              <a:t>はばらばらで</a:t>
            </a:r>
            <a:r>
              <a:rPr lang="ja-JP" altLang="en-US" dirty="0" smtClean="0"/>
              <a:t>、全体がそろう</a:t>
            </a:r>
            <a:r>
              <a:rPr lang="ja-JP" altLang="en-US" dirty="0"/>
              <a:t>ように</a:t>
            </a:r>
            <a:r>
              <a:rPr lang="ja-JP" altLang="en-US" dirty="0" smtClean="0"/>
              <a:t>なれば、もう少し傾向がみえそう。</a:t>
            </a:r>
            <a:endParaRPr lang="en-US" altLang="ja-JP" dirty="0" smtClean="0"/>
          </a:p>
          <a:p>
            <a:r>
              <a:rPr kumimoji="1" lang="ja-JP" altLang="en-US" dirty="0"/>
              <a:t>各病院</a:t>
            </a:r>
            <a:r>
              <a:rPr kumimoji="1" lang="ja-JP" altLang="en-US" dirty="0" smtClean="0"/>
              <a:t>の在院日数の長短について、要因を検討すべきである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連携パス使用例で、やや在宅復帰率が高い傾向にあった。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対　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000100" y="1357298"/>
            <a:ext cx="8143900" cy="5429288"/>
          </a:xfrm>
        </p:spPr>
        <p:txBody>
          <a:bodyPr>
            <a:normAutofit fontScale="55000" lnSpcReduction="20000"/>
          </a:bodyPr>
          <a:lstStyle/>
          <a:p>
            <a:r>
              <a:rPr lang="ja-JP" altLang="en-US" b="1" dirty="0" smtClean="0"/>
              <a:t>平成</a:t>
            </a:r>
            <a:r>
              <a:rPr lang="ja-JP" altLang="en-US" b="1" dirty="0"/>
              <a:t>２３</a:t>
            </a:r>
            <a:r>
              <a:rPr lang="ja-JP" altLang="en-US" b="1" dirty="0" smtClean="0"/>
              <a:t>年</a:t>
            </a:r>
            <a:r>
              <a:rPr lang="ja-JP" altLang="en-US" b="1" dirty="0"/>
              <a:t>２</a:t>
            </a:r>
            <a:r>
              <a:rPr lang="ja-JP" altLang="en-US" b="1" dirty="0" smtClean="0"/>
              <a:t>月～平成２３年</a:t>
            </a:r>
            <a:r>
              <a:rPr lang="ja-JP" altLang="en-US" b="1" dirty="0"/>
              <a:t>５</a:t>
            </a:r>
            <a:r>
              <a:rPr lang="ja-JP" altLang="en-US" b="1" dirty="0" smtClean="0"/>
              <a:t>月末日まで入院した脳卒中患者</a:t>
            </a:r>
            <a:endParaRPr lang="en-US" altLang="ja-JP" b="1" dirty="0" smtClean="0"/>
          </a:p>
          <a:p>
            <a:endParaRPr lang="en-US" altLang="ja-JP" b="1" dirty="0" smtClean="0"/>
          </a:p>
          <a:p>
            <a:r>
              <a:rPr lang="ja-JP" altLang="en-US" b="1" u="sng" dirty="0" smtClean="0"/>
              <a:t>急性期病院：</a:t>
            </a:r>
            <a:r>
              <a:rPr lang="ja-JP" altLang="en-US" b="1" u="sng" dirty="0"/>
              <a:t>１０</a:t>
            </a:r>
            <a:r>
              <a:rPr lang="ja-JP" altLang="en-US" b="1" u="sng" dirty="0" smtClean="0"/>
              <a:t>病院</a:t>
            </a:r>
            <a:endParaRPr lang="en-US" altLang="ja-JP" b="1" u="sng" dirty="0" smtClean="0"/>
          </a:p>
          <a:p>
            <a:pPr>
              <a:buNone/>
            </a:pPr>
            <a:r>
              <a:rPr lang="en-US" altLang="ja-JP" b="1" dirty="0" smtClean="0"/>
              <a:t>		</a:t>
            </a:r>
            <a:r>
              <a:rPr lang="ja-JP" altLang="en-US" b="1" dirty="0" smtClean="0"/>
              <a:t>岡山労災病院、岡山済生会病院、岡山大学神経内科</a:t>
            </a:r>
            <a:endParaRPr lang="en-US" altLang="ja-JP" b="1" dirty="0" smtClean="0"/>
          </a:p>
          <a:p>
            <a:pPr>
              <a:buNone/>
            </a:pPr>
            <a:r>
              <a:rPr lang="en-US" altLang="ja-JP" b="1" dirty="0" smtClean="0"/>
              <a:t>		</a:t>
            </a:r>
            <a:r>
              <a:rPr lang="ja-JP" altLang="en-US" b="1" dirty="0" smtClean="0"/>
              <a:t>岡山市民病院、岡山医療センター、岡山旭東病院</a:t>
            </a:r>
            <a:endParaRPr lang="en-US" altLang="ja-JP" b="1" dirty="0" smtClean="0"/>
          </a:p>
          <a:p>
            <a:pPr>
              <a:buNone/>
            </a:pPr>
            <a:r>
              <a:rPr lang="en-US" altLang="ja-JP" b="1" dirty="0" smtClean="0"/>
              <a:t>		</a:t>
            </a:r>
            <a:r>
              <a:rPr lang="ja-JP" altLang="en-US" b="1" dirty="0" smtClean="0"/>
              <a:t>東部脳神経外科岡山クリニック、</a:t>
            </a:r>
            <a:endParaRPr lang="en-US" altLang="ja-JP" b="1" dirty="0" smtClean="0"/>
          </a:p>
          <a:p>
            <a:pPr>
              <a:buNone/>
            </a:pPr>
            <a:r>
              <a:rPr lang="ja-JP" altLang="en-US" b="1" dirty="0" smtClean="0"/>
              <a:t>　　　  東部</a:t>
            </a:r>
            <a:r>
              <a:rPr lang="ja-JP" altLang="en-US" b="1" dirty="0"/>
              <a:t>脳神経</a:t>
            </a:r>
            <a:r>
              <a:rPr lang="ja-JP" altLang="en-US" b="1" dirty="0" smtClean="0"/>
              <a:t>外科</a:t>
            </a:r>
            <a:r>
              <a:rPr lang="ja-JP" altLang="en-US" b="1" dirty="0"/>
              <a:t>東備</a:t>
            </a:r>
            <a:r>
              <a:rPr lang="ja-JP" altLang="en-US" b="1" dirty="0" smtClean="0"/>
              <a:t>クリニック</a:t>
            </a:r>
            <a:r>
              <a:rPr lang="en-US" altLang="ja-JP" b="1" dirty="0" smtClean="0"/>
              <a:t>,</a:t>
            </a:r>
            <a:r>
              <a:rPr lang="ja-JP" altLang="en-US" b="1" dirty="0" err="1" smtClean="0"/>
              <a:t>、</a:t>
            </a:r>
            <a:endParaRPr lang="en-US" altLang="ja-JP" b="1" dirty="0" smtClean="0"/>
          </a:p>
          <a:p>
            <a:pPr>
              <a:buNone/>
            </a:pPr>
            <a:r>
              <a:rPr lang="en-US" altLang="ja-JP" b="1" dirty="0" smtClean="0"/>
              <a:t>		</a:t>
            </a:r>
            <a:r>
              <a:rPr lang="ja-JP" altLang="en-US" b="1" dirty="0" smtClean="0"/>
              <a:t>川崎医科大学付属川崎病院</a:t>
            </a:r>
            <a:r>
              <a:rPr lang="ja-JP" altLang="en-US" b="1" dirty="0"/>
              <a:t>、</a:t>
            </a:r>
            <a:r>
              <a:rPr lang="ja-JP" altLang="en-US" b="1" dirty="0" smtClean="0"/>
              <a:t>岡山</a:t>
            </a:r>
            <a:r>
              <a:rPr lang="ja-JP" altLang="en-US" b="1" dirty="0"/>
              <a:t>赤十字病院</a:t>
            </a:r>
            <a:endParaRPr lang="en-US" altLang="ja-JP" b="1" dirty="0"/>
          </a:p>
          <a:p>
            <a:pPr>
              <a:buNone/>
            </a:pPr>
            <a:endParaRPr lang="en-US" altLang="ja-JP" b="1" dirty="0" smtClean="0"/>
          </a:p>
          <a:p>
            <a:pPr>
              <a:buNone/>
            </a:pPr>
            <a:endParaRPr lang="en-US" altLang="ja-JP" b="1" dirty="0" smtClean="0"/>
          </a:p>
          <a:p>
            <a:r>
              <a:rPr lang="ja-JP" altLang="en-US" b="1" u="sng" dirty="0" smtClean="0"/>
              <a:t>回復期病院：１４病院</a:t>
            </a:r>
            <a:endParaRPr lang="en-US" altLang="ja-JP" b="1" u="sng" dirty="0" smtClean="0"/>
          </a:p>
          <a:p>
            <a:pPr>
              <a:buNone/>
            </a:pPr>
            <a:r>
              <a:rPr lang="en-US" altLang="ja-JP" b="1" dirty="0" smtClean="0"/>
              <a:t>		</a:t>
            </a:r>
            <a:r>
              <a:rPr lang="ja-JP" altLang="en-US" b="1" dirty="0" smtClean="0"/>
              <a:t>児島中央病院、岡山中央奉還町病院、佐藤病院</a:t>
            </a:r>
            <a:endParaRPr lang="en-US" altLang="ja-JP" b="1" dirty="0" smtClean="0"/>
          </a:p>
          <a:p>
            <a:pPr>
              <a:buNone/>
            </a:pPr>
            <a:r>
              <a:rPr lang="en-US" altLang="ja-JP" b="1" dirty="0" smtClean="0"/>
              <a:t>		</a:t>
            </a:r>
            <a:r>
              <a:rPr lang="ja-JP" altLang="en-US" b="1" dirty="0" smtClean="0"/>
              <a:t>梶木病院、岡山光南病院、済生会吉備病院</a:t>
            </a:r>
            <a:endParaRPr lang="en-US" altLang="ja-JP" b="1" dirty="0" smtClean="0"/>
          </a:p>
          <a:p>
            <a:pPr>
              <a:buNone/>
            </a:pPr>
            <a:r>
              <a:rPr lang="en-US" altLang="ja-JP" b="1" dirty="0" smtClean="0"/>
              <a:t>		</a:t>
            </a:r>
            <a:r>
              <a:rPr lang="ja-JP" altLang="en-US" b="1" dirty="0" smtClean="0"/>
              <a:t>玉野市民病院、赤磐医師会病院</a:t>
            </a:r>
            <a:endParaRPr lang="en-US" altLang="ja-JP" b="1" dirty="0" smtClean="0"/>
          </a:p>
          <a:p>
            <a:pPr>
              <a:buNone/>
            </a:pPr>
            <a:r>
              <a:rPr lang="en-US" altLang="ja-JP" b="1" dirty="0" smtClean="0"/>
              <a:t>		</a:t>
            </a:r>
            <a:r>
              <a:rPr lang="ja-JP" altLang="en-US" b="1" dirty="0" smtClean="0"/>
              <a:t>岡山リハビリテーション病院、岡山西大寺病院</a:t>
            </a:r>
            <a:endParaRPr lang="en-US" altLang="ja-JP" b="1" dirty="0" smtClean="0"/>
          </a:p>
          <a:p>
            <a:pPr>
              <a:buNone/>
            </a:pPr>
            <a:r>
              <a:rPr lang="en-US" altLang="ja-JP" b="1" dirty="0" smtClean="0"/>
              <a:t>		</a:t>
            </a:r>
            <a:r>
              <a:rPr lang="ja-JP" altLang="en-US" b="1" dirty="0" smtClean="0"/>
              <a:t>高梁中央病院、重井医学研究所附属病院、草加病院、</a:t>
            </a:r>
            <a:endParaRPr lang="en-US" altLang="ja-JP" b="1" dirty="0" smtClean="0"/>
          </a:p>
          <a:p>
            <a:pPr>
              <a:buNone/>
            </a:pPr>
            <a:r>
              <a:rPr lang="ja-JP" altLang="en-US" b="1" dirty="0"/>
              <a:t>　</a:t>
            </a:r>
            <a:r>
              <a:rPr lang="ja-JP" altLang="en-US" b="1" dirty="0" smtClean="0"/>
              <a:t>　　 吉備高原医療リハビリテーションセンター</a:t>
            </a:r>
            <a:endParaRPr lang="en-US" altLang="ja-JP" b="1" dirty="0" smtClean="0"/>
          </a:p>
          <a:p>
            <a:pPr>
              <a:buNone/>
            </a:pPr>
            <a:r>
              <a:rPr lang="en-US" altLang="ja-JP" b="1" dirty="0" smtClean="0"/>
              <a:t>						</a:t>
            </a:r>
            <a:r>
              <a:rPr lang="ja-JP" altLang="en-US" b="1" dirty="0" smtClean="0"/>
              <a:t>計２４病院</a:t>
            </a:r>
            <a:endParaRPr lang="en-US" altLang="ja-JP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928926" y="142852"/>
            <a:ext cx="3071675" cy="523220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</a:rPr>
              <a:t>急性期群：</a:t>
            </a:r>
            <a:r>
              <a:rPr lang="en-US" altLang="ja-JP" sz="2800" b="1" dirty="0">
                <a:solidFill>
                  <a:schemeClr val="bg1"/>
                </a:solidFill>
              </a:rPr>
              <a:t>10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病院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359726"/>
              </p:ext>
            </p:extLst>
          </p:nvPr>
        </p:nvGraphicFramePr>
        <p:xfrm>
          <a:off x="1524001" y="836712"/>
          <a:ext cx="7080447" cy="5736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149"/>
                <a:gridCol w="2360149"/>
                <a:gridCol w="2360149"/>
              </a:tblGrid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rgbClr val="FFFF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病院名：急性期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全入院患者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パス利用患者 </a:t>
                      </a:r>
                    </a:p>
                  </a:txBody>
                  <a:tcPr marL="9525" marR="9525" marT="9525" marB="0" anchor="ctr"/>
                </a:tc>
              </a:tr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脳卒中入院患者数（人）</a:t>
                      </a: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881</a:t>
                      </a: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225</a:t>
                      </a:r>
                      <a:r>
                        <a:rPr lang="ja-JP" alt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lang="en-US" altLang="ja-JP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25</a:t>
                      </a:r>
                      <a:r>
                        <a:rPr lang="ja-JP" alt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％）</a:t>
                      </a:r>
                      <a:endParaRPr lang="en-US" altLang="ja-JP" sz="2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</a:tr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平均年齢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73.3</a:t>
                      </a:r>
                    </a:p>
                  </a:txBody>
                  <a:tcPr marL="9525" marR="9525" marT="9525" marB="0" anchor="ctr"/>
                </a:tc>
              </a:tr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男性（人）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</a:tr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脳梗塞（人）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</a:tr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脳内出血（人）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</a:tr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くも膜下出血（人）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</a:tr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一過性脳虚血発作（人）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平均在院日数</a:t>
                      </a: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26.5</a:t>
                      </a: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51.3</a:t>
                      </a: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</a:tr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退院時平均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mRS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3.72</a:t>
                      </a:r>
                    </a:p>
                  </a:txBody>
                  <a:tcPr marL="9525" marR="9525" marT="9525" marB="0" anchor="ctr"/>
                </a:tc>
              </a:tr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転帰：急性期病院・診療所へ転院数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転帰：回復期病院へ転院数</a:t>
                      </a: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220</a:t>
                      </a: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202</a:t>
                      </a: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</a:tr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転帰：維持期病院へ転院数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</a:tr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転帰：維持期診療所へ転所数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転帰：維持期老健へ転所数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転帰：在宅復帰患者数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  <a:tr h="292909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転帰：死亡数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072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病院別在院日数の比較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4815008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60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372533" y="188640"/>
            <a:ext cx="3071675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</a:rPr>
              <a:t>回復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期群：</a:t>
            </a:r>
            <a:r>
              <a:rPr lang="en-US" altLang="ja-JP" sz="2800" b="1" dirty="0">
                <a:solidFill>
                  <a:schemeClr val="bg1"/>
                </a:solidFill>
              </a:rPr>
              <a:t>15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病院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298961"/>
              </p:ext>
            </p:extLst>
          </p:nvPr>
        </p:nvGraphicFramePr>
        <p:xfrm>
          <a:off x="1979054" y="836712"/>
          <a:ext cx="6768753" cy="574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56251"/>
                <a:gridCol w="2256251"/>
                <a:gridCol w="2256251"/>
              </a:tblGrid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病院名：回復期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1" i="0" u="none" strike="noStrike"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全入院患者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パス利用患者 </a:t>
                      </a:r>
                    </a:p>
                  </a:txBody>
                  <a:tcPr marL="9525" marR="9525" marT="9525" marB="0" anchor="ctr"/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脳卒中入院患者数（人）</a:t>
                      </a: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347</a:t>
                      </a: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188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54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％）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平均年齢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男性（人）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脳梗塞（人）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109</a:t>
                      </a:r>
                    </a:p>
                  </a:txBody>
                  <a:tcPr marL="9525" marR="9525" marT="9525" marB="0" anchor="ctr"/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脳内出血（人）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くも膜下出血（人）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一過性脳虚血発作（人）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平均在院日数</a:t>
                      </a: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80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（前回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95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）</a:t>
                      </a:r>
                      <a:endParaRPr lang="en-US" altLang="ja-JP" sz="18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87.2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（前回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109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）</a:t>
                      </a:r>
                      <a:endParaRPr lang="en-US" altLang="ja-JP" sz="18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退院時平均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mRS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3.02</a:t>
                      </a:r>
                    </a:p>
                  </a:txBody>
                  <a:tcPr marL="9525" marR="9525" marT="9525" marB="0" anchor="ctr"/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転帰：急性期病院・診療所へ転院数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転帰：回復期病院へ転院数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転帰：維持期病院へ転院数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転帰：維持期診療所へ転所数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転帰：維持期老健へ転所数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転帰：在宅復帰患者数</a:t>
                      </a: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179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51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％）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106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lang="en-US" altLang="ja-JP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56</a:t>
                      </a:r>
                      <a:r>
                        <a:rPr lang="ja-JP" alt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％）</a:t>
                      </a:r>
                      <a:endParaRPr lang="en-US" altLang="ja-JP" sz="1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9525" marR="9525" marT="9525" marB="0" anchor="ctr">
                    <a:solidFill>
                      <a:srgbClr val="FFFF66"/>
                    </a:solidFill>
                  </a:tcPr>
                </a:tc>
              </a:tr>
              <a:tr h="31203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転帰：死亡数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右中かっこ 3"/>
          <p:cNvSpPr/>
          <p:nvPr/>
        </p:nvSpPr>
        <p:spPr>
          <a:xfrm>
            <a:off x="5868144" y="5708104"/>
            <a:ext cx="360040" cy="6012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右中かっこ 7"/>
          <p:cNvSpPr/>
          <p:nvPr/>
        </p:nvSpPr>
        <p:spPr>
          <a:xfrm>
            <a:off x="7956376" y="5733256"/>
            <a:ext cx="360040" cy="6012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56176" y="580526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60</a:t>
            </a:r>
            <a:r>
              <a:rPr kumimoji="1" lang="ja-JP" altLang="en-US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％</a:t>
            </a:r>
            <a:endParaRPr kumimoji="1" lang="ja-JP" altLang="en-US" b="1" dirty="0">
              <a:solidFill>
                <a:srgbClr val="FF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172400" y="581256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68</a:t>
            </a:r>
            <a:r>
              <a:rPr kumimoji="1" lang="ja-JP" altLang="en-US" b="1" dirty="0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％</a:t>
            </a:r>
            <a:endParaRPr kumimoji="1" lang="ja-JP" altLang="en-US" b="1" dirty="0">
              <a:solidFill>
                <a:srgbClr val="FF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568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 smtClean="0"/>
              <a:t>急性期病院群の疾患内訳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7876788"/>
              </p:ext>
            </p:extLst>
          </p:nvPr>
        </p:nvGraphicFramePr>
        <p:xfrm>
          <a:off x="1428728" y="1714488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ｎ＝</a:t>
            </a:r>
            <a:r>
              <a:rPr lang="en-US" altLang="ja-JP" sz="3200" b="1" dirty="0"/>
              <a:t>881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急性期病院群の転帰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530317"/>
              </p:ext>
            </p:extLst>
          </p:nvPr>
        </p:nvGraphicFramePr>
        <p:xfrm>
          <a:off x="1435100" y="1662114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ｎ＝</a:t>
            </a:r>
            <a:r>
              <a:rPr lang="en-US" altLang="ja-JP" sz="3200" b="1" dirty="0"/>
              <a:t>881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5286380" y="4500570"/>
            <a:ext cx="2958028" cy="642942"/>
          </a:xfrm>
          <a:prstGeom prst="rect">
            <a:avLst/>
          </a:prstGeom>
          <a:solidFill>
            <a:srgbClr val="00B0F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在宅復帰</a:t>
            </a:r>
            <a:r>
              <a:rPr lang="en-US" altLang="ja-JP" sz="3200" b="1" dirty="0"/>
              <a:t>60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1500166" y="5929330"/>
            <a:ext cx="450056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急性期病院・診療所</a:t>
            </a:r>
            <a:r>
              <a:rPr lang="en-US" altLang="ja-JP" sz="3200" b="1" dirty="0"/>
              <a:t>2.1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1357290" y="3786190"/>
            <a:ext cx="3357586" cy="642942"/>
          </a:xfrm>
          <a:prstGeom prst="rect">
            <a:avLst/>
          </a:prstGeom>
          <a:solidFill>
            <a:srgbClr val="FF0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回復期病院</a:t>
            </a:r>
            <a:r>
              <a:rPr lang="en-US" altLang="ja-JP" sz="3200" b="1" dirty="0" smtClean="0"/>
              <a:t>25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9" name="テキスト ボックス 1"/>
          <p:cNvSpPr txBox="1"/>
          <p:nvPr/>
        </p:nvSpPr>
        <p:spPr>
          <a:xfrm>
            <a:off x="3286116" y="1357298"/>
            <a:ext cx="2214578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死亡</a:t>
            </a:r>
            <a:r>
              <a:rPr lang="en-US" altLang="ja-JP" sz="3200" b="1" dirty="0"/>
              <a:t>6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急性期病院群パス利用の転帰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326990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5572132" y="1142984"/>
            <a:ext cx="342899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ｎ＝</a:t>
            </a:r>
            <a:r>
              <a:rPr lang="en-US" altLang="ja-JP" sz="3200" b="1" dirty="0" smtClean="0"/>
              <a:t>225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3428992" y="4500570"/>
            <a:ext cx="3357586" cy="642942"/>
          </a:xfrm>
          <a:prstGeom prst="rect">
            <a:avLst/>
          </a:prstGeom>
          <a:solidFill>
            <a:srgbClr val="FF000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回復期病院</a:t>
            </a:r>
            <a:r>
              <a:rPr lang="en-US" altLang="ja-JP" sz="3200" b="1" dirty="0"/>
              <a:t>90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1115616" y="2143116"/>
            <a:ext cx="3242070" cy="857256"/>
          </a:xfrm>
          <a:prstGeom prst="rect">
            <a:avLst/>
          </a:prstGeom>
          <a:solidFill>
            <a:srgbClr val="00B050"/>
          </a:solidFill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800" b="1" dirty="0" smtClean="0"/>
              <a:t>維持期病院</a:t>
            </a:r>
            <a:endParaRPr lang="en-US" altLang="ja-JP" sz="2800" b="1" dirty="0" smtClean="0"/>
          </a:p>
          <a:p>
            <a:pPr algn="r"/>
            <a:r>
              <a:rPr lang="ja-JP" altLang="en-US" sz="2800" b="1" dirty="0" smtClean="0"/>
              <a:t>診療所・老健</a:t>
            </a:r>
            <a:r>
              <a:rPr lang="en-US" altLang="ja-JP" sz="2800" b="1" dirty="0"/>
              <a:t>7.6</a:t>
            </a:r>
            <a:r>
              <a:rPr lang="ja-JP" altLang="en-US" sz="2800" b="1" dirty="0" smtClean="0"/>
              <a:t>％</a:t>
            </a:r>
            <a:endParaRPr lang="ja-JP" altLang="en-US" sz="28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23928" y="1628800"/>
            <a:ext cx="2351926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ja-JP" altLang="en-US" sz="2400" b="1" dirty="0" smtClean="0"/>
              <a:t>在宅復帰患者</a:t>
            </a:r>
            <a:r>
              <a:rPr lang="en-US" altLang="ja-JP" sz="2400" b="1" dirty="0" smtClean="0">
                <a:latin typeface="ＭＳ Ｐゴシック" pitchFamily="50" charset="-128"/>
                <a:ea typeface="ＭＳ Ｐゴシック" pitchFamily="50" charset="-128"/>
              </a:rPr>
              <a:t>2</a:t>
            </a:r>
            <a:r>
              <a:rPr kumimoji="1" lang="en-US" altLang="ja-JP" sz="2400" b="1" dirty="0" smtClean="0"/>
              <a:t>%</a:t>
            </a:r>
            <a:endParaRPr kumimoji="1" lang="ja-JP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回復期病院群の疾患内訳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430415"/>
              </p:ext>
            </p:extLst>
          </p:nvPr>
        </p:nvGraphicFramePr>
        <p:xfrm>
          <a:off x="1428728" y="1857364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1"/>
          <p:cNvSpPr txBox="1"/>
          <p:nvPr/>
        </p:nvSpPr>
        <p:spPr>
          <a:xfrm>
            <a:off x="4568814" y="4669633"/>
            <a:ext cx="278608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脳梗塞</a:t>
            </a:r>
            <a:r>
              <a:rPr lang="en-US" altLang="ja-JP" sz="3200" b="1" dirty="0" smtClean="0"/>
              <a:t>67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6" name="テキスト ボックス 1"/>
          <p:cNvSpPr txBox="1"/>
          <p:nvPr/>
        </p:nvSpPr>
        <p:spPr>
          <a:xfrm>
            <a:off x="1835696" y="3717032"/>
            <a:ext cx="3136900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脳内出血</a:t>
            </a:r>
            <a:r>
              <a:rPr lang="en-US" altLang="ja-JP" sz="3200" b="1" dirty="0" smtClean="0"/>
              <a:t>22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7" name="テキスト ボックス 1"/>
          <p:cNvSpPr txBox="1"/>
          <p:nvPr/>
        </p:nvSpPr>
        <p:spPr>
          <a:xfrm>
            <a:off x="2483768" y="2276872"/>
            <a:ext cx="3494090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くも膜下出血</a:t>
            </a:r>
            <a:r>
              <a:rPr lang="en-US" altLang="ja-JP" sz="3200" b="1" dirty="0"/>
              <a:t>4</a:t>
            </a:r>
            <a:r>
              <a:rPr lang="ja-JP" altLang="en-US" sz="3200" b="1" dirty="0" smtClean="0"/>
              <a:t>％</a:t>
            </a:r>
            <a:endParaRPr lang="ja-JP" altLang="en-US" sz="32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4211960" y="1556792"/>
            <a:ext cx="1636702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b="1" dirty="0" smtClean="0"/>
              <a:t>TIA7%</a:t>
            </a:r>
            <a:endParaRPr lang="ja-JP" altLang="en-US" sz="3200" b="1" dirty="0"/>
          </a:p>
        </p:txBody>
      </p:sp>
      <p:sp>
        <p:nvSpPr>
          <p:cNvPr id="9" name="テキスト ボックス 1"/>
          <p:cNvSpPr txBox="1"/>
          <p:nvPr/>
        </p:nvSpPr>
        <p:spPr>
          <a:xfrm>
            <a:off x="6215074" y="1142984"/>
            <a:ext cx="2500330" cy="71438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b="1" dirty="0" smtClean="0"/>
              <a:t>ｎ＝</a:t>
            </a:r>
            <a:r>
              <a:rPr lang="en-US" altLang="ja-JP" sz="3200" b="1" dirty="0" smtClean="0"/>
              <a:t>347</a:t>
            </a:r>
            <a:r>
              <a:rPr lang="ja-JP" altLang="en-US" sz="3200" b="1" dirty="0" smtClean="0"/>
              <a:t>人</a:t>
            </a:r>
            <a:endParaRPr lang="ja-JP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2226</TotalTime>
  <Words>538</Words>
  <Application>Microsoft Office PowerPoint</Application>
  <PresentationFormat>画面に合わせる (4:3)</PresentationFormat>
  <Paragraphs>180</Paragraphs>
  <Slides>12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フレッシュ</vt:lpstr>
      <vt:lpstr>平成23年6月16日もも脳ネット  脳卒中連携パス結果報告</vt:lpstr>
      <vt:lpstr>対　象</vt:lpstr>
      <vt:lpstr>PowerPoint プレゼンテーション</vt:lpstr>
      <vt:lpstr>病院別在院日数の比較</vt:lpstr>
      <vt:lpstr>PowerPoint プレゼンテーション</vt:lpstr>
      <vt:lpstr>急性期病院群の疾患内訳</vt:lpstr>
      <vt:lpstr>急性期病院群の転帰</vt:lpstr>
      <vt:lpstr>急性期病院群パス利用の転帰</vt:lpstr>
      <vt:lpstr>回復期病院群の疾患内訳</vt:lpstr>
      <vt:lpstr>回復期病院群の転帰</vt:lpstr>
      <vt:lpstr>回復期病院群パス利用の転帰</vt:lpstr>
      <vt:lpstr>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平成21年12月16日もも脳ネット  脳卒中連携パス結果報告</dc:title>
  <dc:creator>井上</dc:creator>
  <cp:lastModifiedBy>Windows ユーザー</cp:lastModifiedBy>
  <cp:revision>226</cp:revision>
  <dcterms:created xsi:type="dcterms:W3CDTF">2009-12-15T15:11:47Z</dcterms:created>
  <dcterms:modified xsi:type="dcterms:W3CDTF">2011-06-16T09:03:46Z</dcterms:modified>
</cp:coreProperties>
</file>