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4660"/>
  </p:normalViewPr>
  <p:slideViewPr>
    <p:cSldViewPr>
      <p:cViewPr varScale="1">
        <p:scale>
          <a:sx n="83" d="100"/>
          <a:sy n="83" d="100"/>
        </p:scale>
        <p:origin x="-389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脳梗塞</c:v>
                </c:pt>
                <c:pt idx="1">
                  <c:v>脳内出血</c:v>
                </c:pt>
                <c:pt idx="2">
                  <c:v>くも膜下出血</c:v>
                </c:pt>
                <c:pt idx="3">
                  <c:v>一過性脳虚血発作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505</c:v>
                </c:pt>
                <c:pt idx="1">
                  <c:v>155</c:v>
                </c:pt>
                <c:pt idx="2">
                  <c:v>39</c:v>
                </c:pt>
                <c:pt idx="3">
                  <c:v>51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維持期病院・診療所・老健</c:v>
                </c:pt>
                <c:pt idx="4">
                  <c:v>死亡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395</c:v>
                </c:pt>
                <c:pt idx="1">
                  <c:v>20</c:v>
                </c:pt>
                <c:pt idx="2">
                  <c:v>206</c:v>
                </c:pt>
                <c:pt idx="3">
                  <c:v>55</c:v>
                </c:pt>
                <c:pt idx="4">
                  <c:v>65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維持期病院・診療所・老健</c:v>
                </c:pt>
                <c:pt idx="4">
                  <c:v>死亡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198</c:v>
                </c:pt>
                <c:pt idx="3">
                  <c:v>15</c:v>
                </c:pt>
                <c:pt idx="4">
                  <c:v>0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脳梗塞</c:v>
                </c:pt>
                <c:pt idx="1">
                  <c:v>脳内出血</c:v>
                </c:pt>
                <c:pt idx="2">
                  <c:v>くも膜下出血</c:v>
                </c:pt>
                <c:pt idx="3">
                  <c:v>一過性脳虚血発作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181</c:v>
                </c:pt>
                <c:pt idx="1">
                  <c:v>89</c:v>
                </c:pt>
                <c:pt idx="2">
                  <c:v>11</c:v>
                </c:pt>
                <c:pt idx="3">
                  <c:v>1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</c:v>
                </c:pt>
                <c:pt idx="4">
                  <c:v>維持期診療所</c:v>
                </c:pt>
                <c:pt idx="5">
                  <c:v>老健施設</c:v>
                </c:pt>
                <c:pt idx="6">
                  <c:v>死亡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162</c:v>
                </c:pt>
                <c:pt idx="1">
                  <c:v>33</c:v>
                </c:pt>
                <c:pt idx="2">
                  <c:v>0</c:v>
                </c:pt>
                <c:pt idx="3">
                  <c:v>24</c:v>
                </c:pt>
                <c:pt idx="4">
                  <c:v>2</c:v>
                </c:pt>
                <c:pt idx="5">
                  <c:v>24</c:v>
                </c:pt>
                <c:pt idx="6">
                  <c:v>0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txPr>
          <a:bodyPr/>
          <a:lstStyle/>
          <a:p>
            <a:pPr>
              <a:defRPr sz="2400">
                <a:latin typeface="HGPｺﾞｼｯｸE" pitchFamily="50" charset="-128"/>
                <a:ea typeface="HGPｺﾞｼｯｸE" pitchFamily="50" charset="-128"/>
              </a:defRPr>
            </a:pPr>
            <a:endParaRPr lang="ja-JP"/>
          </a:p>
        </c:txPr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66674431784088117"/>
          <c:y val="5.7321584801899826E-2"/>
          <c:w val="0.33325562638829331"/>
          <c:h val="0.30393909094696497"/>
        </c:manualLayout>
      </c:layout>
      <c:txPr>
        <a:bodyPr/>
        <a:lstStyle/>
        <a:p>
          <a:pPr>
            <a:defRPr sz="2400"/>
          </a:pPr>
          <a:endParaRPr lang="ja-JP"/>
        </a:p>
      </c:txPr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</c:v>
                </c:pt>
                <c:pt idx="4">
                  <c:v>維持期診療所</c:v>
                </c:pt>
                <c:pt idx="5">
                  <c:v>老健施設</c:v>
                </c:pt>
                <c:pt idx="6">
                  <c:v>死亡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90</c:v>
                </c:pt>
                <c:pt idx="1">
                  <c:v>20</c:v>
                </c:pt>
                <c:pt idx="2">
                  <c:v>0</c:v>
                </c:pt>
                <c:pt idx="3">
                  <c:v>3</c:v>
                </c:pt>
                <c:pt idx="4">
                  <c:v>2</c:v>
                </c:pt>
                <c:pt idx="5">
                  <c:v>14</c:v>
                </c:pt>
                <c:pt idx="6">
                  <c:v>1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3"/>
        <c:delete val="1"/>
      </c:legendEntry>
      <c:legendEntry>
        <c:idx val="4"/>
        <c:txPr>
          <a:bodyPr/>
          <a:lstStyle/>
          <a:p>
            <a:pPr>
              <a:defRPr sz="2400">
                <a:latin typeface="HGPｺﾞｼｯｸE" pitchFamily="50" charset="-128"/>
                <a:ea typeface="HGPｺﾞｼｯｸE" pitchFamily="50" charset="-128"/>
              </a:defRPr>
            </a:pPr>
            <a:endParaRPr lang="ja-JP"/>
          </a:p>
        </c:txPr>
      </c:legendEntry>
      <c:legendEntry>
        <c:idx val="5"/>
        <c:delete val="1"/>
      </c:legendEntry>
      <c:layout>
        <c:manualLayout>
          <c:xMode val="edge"/>
          <c:yMode val="edge"/>
          <c:x val="0.64626893830644172"/>
          <c:y val="7.5510977794442422E-2"/>
          <c:w val="0.31440862757721261"/>
          <c:h val="0.26628233970753656"/>
        </c:manualLayout>
      </c:layout>
      <c:txPr>
        <a:bodyPr/>
        <a:lstStyle/>
        <a:p>
          <a:pPr>
            <a:defRPr sz="2400"/>
          </a:pPr>
          <a:endParaRPr lang="ja-JP"/>
        </a:p>
      </c:txPr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0.37066</cdr:x>
      <cdr:y>0.66568</cdr:y>
    </cdr:from>
    <cdr:to>
      <cdr:x>0.74217</cdr:x>
      <cdr:y>0.81449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779710" y="3195646"/>
          <a:ext cx="2786082" cy="7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3200" b="1" dirty="0" smtClean="0"/>
            <a:t>脳梗塞</a:t>
          </a:r>
          <a:r>
            <a:rPr lang="en-US" altLang="ja-JP" sz="3200" b="1" dirty="0" smtClean="0"/>
            <a:t>67</a:t>
          </a:r>
          <a:r>
            <a:rPr lang="ja-JP" altLang="en-US" sz="3200" b="1" dirty="0" smtClean="0"/>
            <a:t>％</a:t>
          </a:r>
          <a:endParaRPr lang="ja-JP" altLang="en-US" sz="3200" b="1" dirty="0"/>
        </a:p>
      </cdr:txBody>
    </cdr:sp>
  </cdr:relSizeAnchor>
  <cdr:relSizeAnchor xmlns:cdr="http://schemas.openxmlformats.org/drawingml/2006/chartDrawing">
    <cdr:from>
      <cdr:x>0.00953</cdr:x>
      <cdr:y>0.43155</cdr:y>
    </cdr:from>
    <cdr:to>
      <cdr:x>0.42782</cdr:x>
      <cdr:y>0.58036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71438" y="2071702"/>
          <a:ext cx="3136903" cy="714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r>
            <a:rPr lang="ja-JP" altLang="en-US" sz="3200" b="1" dirty="0" smtClean="0"/>
            <a:t>脳内</a:t>
          </a:r>
          <a:r>
            <a:rPr lang="ja-JP" altLang="en-US" sz="3200" b="1" dirty="0" smtClean="0"/>
            <a:t>出血</a:t>
          </a:r>
          <a:r>
            <a:rPr lang="en-US" altLang="ja-JP" sz="3200" b="1" dirty="0" smtClean="0"/>
            <a:t>21</a:t>
          </a:r>
          <a:r>
            <a:rPr lang="ja-JP" altLang="en-US" sz="3200" b="1" dirty="0" smtClean="0"/>
            <a:t>％</a:t>
          </a:r>
          <a:endParaRPr lang="ja-JP" altLang="en-US" sz="3200" b="1" dirty="0"/>
        </a:p>
      </cdr:txBody>
    </cdr:sp>
  </cdr:relSizeAnchor>
  <cdr:relSizeAnchor xmlns:cdr="http://schemas.openxmlformats.org/drawingml/2006/chartDrawing">
    <cdr:from>
      <cdr:x>0.00868</cdr:x>
      <cdr:y>0.1002</cdr:y>
    </cdr:from>
    <cdr:to>
      <cdr:x>0.4746</cdr:x>
      <cdr:y>0.24901</cdr:y>
    </cdr:to>
    <cdr:sp macro="" textlink="">
      <cdr:nvSpPr>
        <cdr:cNvPr id="4" name="テキスト ボックス 1"/>
        <cdr:cNvSpPr txBox="1"/>
      </cdr:nvSpPr>
      <cdr:spPr>
        <a:xfrm xmlns:a="http://schemas.openxmlformats.org/drawingml/2006/main">
          <a:off x="65066" y="481002"/>
          <a:ext cx="3494090" cy="7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r>
            <a:rPr lang="ja-JP" altLang="en-US" sz="3200" b="1" dirty="0" smtClean="0"/>
            <a:t>くも膜下出血</a:t>
          </a:r>
          <a:r>
            <a:rPr lang="en-US" altLang="ja-JP" sz="3200" b="1" dirty="0" smtClean="0"/>
            <a:t>5</a:t>
          </a:r>
          <a:r>
            <a:rPr lang="ja-JP" altLang="en-US" sz="3200" b="1" dirty="0" smtClean="0"/>
            <a:t>％</a:t>
          </a:r>
          <a:endParaRPr lang="ja-JP" altLang="en-US" sz="3200" b="1" dirty="0"/>
        </a:p>
      </cdr:txBody>
    </cdr:sp>
  </cdr:relSizeAnchor>
  <cdr:relSizeAnchor xmlns:cdr="http://schemas.openxmlformats.org/drawingml/2006/chartDrawing">
    <cdr:from>
      <cdr:x>0.36198</cdr:x>
      <cdr:y>0</cdr:y>
    </cdr:from>
    <cdr:to>
      <cdr:x>0.58023</cdr:x>
      <cdr:y>0.14881</cdr:y>
    </cdr:to>
    <cdr:sp macro="" textlink="">
      <cdr:nvSpPr>
        <cdr:cNvPr id="5" name="テキスト ボックス 1"/>
        <cdr:cNvSpPr txBox="1"/>
      </cdr:nvSpPr>
      <cdr:spPr>
        <a:xfrm xmlns:a="http://schemas.openxmlformats.org/drawingml/2006/main">
          <a:off x="2714615" y="0"/>
          <a:ext cx="1636733" cy="714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r>
            <a:rPr lang="en-US" altLang="ja-JP" sz="3200" b="1" dirty="0" smtClean="0"/>
            <a:t>TIA</a:t>
          </a:r>
          <a:r>
            <a:rPr lang="en-US" altLang="ja-JP" sz="3200" b="1" dirty="0" smtClean="0"/>
            <a:t>7</a:t>
          </a:r>
          <a:r>
            <a:rPr lang="en-US" altLang="ja-JP" sz="3200" b="1" dirty="0" smtClean="0"/>
            <a:t>%</a:t>
          </a:r>
          <a:endParaRPr lang="ja-JP" altLang="en-US" sz="32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0.12299</cdr:x>
      <cdr:y>0.07043</cdr:y>
    </cdr:from>
    <cdr:to>
      <cdr:x>0.43734</cdr:x>
      <cdr:y>0.35317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922322" y="338106"/>
          <a:ext cx="2357453" cy="1357322"/>
        </a:xfrm>
        <a:prstGeom xmlns:a="http://schemas.openxmlformats.org/drawingml/2006/main" prst="rect">
          <a:avLst/>
        </a:prstGeom>
        <a:solidFill xmlns:a="http://schemas.openxmlformats.org/drawingml/2006/main">
          <a:srgbClr val="00B050"/>
        </a:solidFill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1pPr>
          <a:lvl2pPr marL="4572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2pPr>
          <a:lvl3pPr marL="9144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3pPr>
          <a:lvl4pPr marL="13716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4pPr>
          <a:lvl5pPr marL="18288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5pPr>
          <a:lvl6pPr marL="22860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6pPr>
          <a:lvl7pPr marL="27432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7pPr>
          <a:lvl8pPr marL="32004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8pPr>
          <a:lvl9pPr marL="36576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9pPr>
        </a:lstStyle>
        <a:p xmlns:a="http://schemas.openxmlformats.org/drawingml/2006/main">
          <a:pPr algn="r"/>
          <a:r>
            <a:rPr lang="ja-JP" altLang="en-US" sz="2800" b="1" dirty="0" smtClean="0"/>
            <a:t>維持期病院</a:t>
          </a:r>
          <a:endParaRPr lang="en-US" altLang="ja-JP" sz="2800" b="1" dirty="0" smtClean="0"/>
        </a:p>
        <a:p xmlns:a="http://schemas.openxmlformats.org/drawingml/2006/main">
          <a:pPr algn="r"/>
          <a:r>
            <a:rPr lang="ja-JP" altLang="en-US" sz="2800" b="1" dirty="0" smtClean="0"/>
            <a:t>診療所・老健</a:t>
          </a:r>
          <a:endParaRPr lang="en-US" altLang="ja-JP" sz="2800" b="1" dirty="0" smtClean="0"/>
        </a:p>
        <a:p xmlns:a="http://schemas.openxmlformats.org/drawingml/2006/main">
          <a:pPr algn="r"/>
          <a:r>
            <a:rPr lang="en-US" altLang="ja-JP" sz="2800" b="1" dirty="0" smtClean="0"/>
            <a:t>7.4</a:t>
          </a:r>
          <a:r>
            <a:rPr lang="ja-JP" altLang="en-US" sz="2800" b="1" dirty="0" smtClean="0"/>
            <a:t>％</a:t>
          </a:r>
          <a:endParaRPr lang="ja-JP" altLang="en-US" sz="28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2010/6/25</a:t>
            </a:fld>
            <a:endParaRPr kumimoji="1" lang="ja-JP" altLang="en-US"/>
          </a:p>
        </p:txBody>
      </p:sp>
      <p:sp>
        <p:nvSpPr>
          <p:cNvPr id="20" name="フッター プレースホル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2010/6/25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2010/6/25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2010/6/25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2010/6/25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2010/6/25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2010/6/25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2010/6/25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2010/6/25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2010/6/25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2010/6/25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4B1A001-D128-4599-A755-2D3D56A1F1B2}" type="datetimeFigureOut">
              <a:rPr kumimoji="1" lang="ja-JP" altLang="en-US" smtClean="0"/>
              <a:pPr/>
              <a:t>2010/6/25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93C573E-B9E2-4FF5-BCFD-BF25A4FE441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0132" y="1571612"/>
            <a:ext cx="8429652" cy="235745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22</a:t>
            </a:r>
            <a:r>
              <a:rPr kumimoji="1" lang="ja-JP" altLang="en-US" dirty="0" smtClean="0"/>
              <a:t>年</a:t>
            </a:r>
            <a:r>
              <a:rPr lang="en-US" altLang="ja-JP" dirty="0" smtClean="0"/>
              <a:t>6</a:t>
            </a:r>
            <a:r>
              <a:rPr kumimoji="1" lang="ja-JP" altLang="en-US" dirty="0" smtClean="0"/>
              <a:t>月</a:t>
            </a:r>
            <a:r>
              <a:rPr lang="en-US" altLang="ja-JP" dirty="0" smtClean="0"/>
              <a:t>25</a:t>
            </a:r>
            <a:r>
              <a:rPr kumimoji="1" lang="ja-JP" altLang="en-US" dirty="0" err="1" smtClean="0"/>
              <a:t>日</a:t>
            </a:r>
            <a:r>
              <a:rPr lang="ja-JP" altLang="en-US" dirty="0" err="1" smtClean="0"/>
              <a:t>もも脳</a:t>
            </a:r>
            <a:r>
              <a:rPr lang="ja-JP" altLang="en-US" dirty="0" smtClean="0"/>
              <a:t>ネット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脳卒中連携パス結果報告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14546" y="5143512"/>
            <a:ext cx="6400800" cy="1285884"/>
          </a:xfrm>
        </p:spPr>
        <p:txBody>
          <a:bodyPr/>
          <a:lstStyle/>
          <a:p>
            <a:pPr algn="r"/>
            <a:r>
              <a:rPr kumimoji="1" lang="ja-JP" altLang="en-US" dirty="0" smtClean="0"/>
              <a:t>担当　岡山赤十字病院</a:t>
            </a:r>
            <a:endParaRPr kumimoji="1" lang="en-US" altLang="ja-JP" dirty="0" smtClean="0"/>
          </a:p>
          <a:p>
            <a:pPr algn="r"/>
            <a:r>
              <a:rPr lang="ja-JP" altLang="en-US" dirty="0"/>
              <a:t>脳</a:t>
            </a:r>
            <a:r>
              <a:rPr lang="ja-JP" altLang="en-US" dirty="0" smtClean="0"/>
              <a:t>卒中科　</a:t>
            </a:r>
            <a:r>
              <a:rPr kumimoji="1" lang="ja-JP" altLang="en-US" dirty="0" smtClean="0"/>
              <a:t>井上剛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/>
              <a:t>回復期病院群の転帰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2363794" y="1771672"/>
          <a:ext cx="6494486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000628" y="4538690"/>
            <a:ext cx="3099764" cy="546494"/>
          </a:xfrm>
          <a:prstGeom prst="rect">
            <a:avLst/>
          </a:prstGeom>
          <a:solidFill>
            <a:srgbClr val="00B0F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在宅復帰</a:t>
            </a:r>
            <a:r>
              <a:rPr lang="ja-JP" altLang="en-US" sz="3200" b="1" dirty="0" smtClean="0"/>
              <a:t>６６％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971600" y="3933056"/>
            <a:ext cx="2486080" cy="962012"/>
          </a:xfrm>
          <a:prstGeom prst="rect">
            <a:avLst/>
          </a:prstGeom>
          <a:solidFill>
            <a:srgbClr val="FFC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急性期病院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診療所</a:t>
            </a:r>
            <a:r>
              <a:rPr lang="en-US" altLang="ja-JP" sz="3200" b="1" dirty="0" smtClean="0"/>
              <a:t>13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899592" y="2928934"/>
            <a:ext cx="3276281" cy="572074"/>
          </a:xfrm>
          <a:prstGeom prst="rect">
            <a:avLst/>
          </a:prstGeom>
          <a:solidFill>
            <a:srgbClr val="00B05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3200" b="1" dirty="0" smtClean="0"/>
              <a:t>維持期</a:t>
            </a:r>
            <a:r>
              <a:rPr lang="ja-JP" altLang="en-US" sz="3200" b="1" dirty="0" smtClean="0"/>
              <a:t>病院</a:t>
            </a:r>
            <a:r>
              <a:rPr lang="en-US" altLang="ja-JP" sz="3200" b="1" dirty="0" smtClean="0"/>
              <a:t>10</a:t>
            </a:r>
            <a:r>
              <a:rPr lang="ja-JP" altLang="en-US" sz="3200" b="1" dirty="0" smtClean="0"/>
              <a:t>％</a:t>
            </a:r>
            <a:endParaRPr lang="en-US" altLang="ja-JP" sz="3200" b="1" dirty="0" smtClean="0"/>
          </a:p>
          <a:p>
            <a:pPr algn="r"/>
            <a:endParaRPr lang="ja-JP" altLang="en-US" sz="32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2267744" y="1556792"/>
            <a:ext cx="2554523" cy="535785"/>
          </a:xfrm>
          <a:prstGeom prst="rect">
            <a:avLst/>
          </a:prstGeom>
          <a:solidFill>
            <a:srgbClr val="00206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>
                <a:solidFill>
                  <a:schemeClr val="bg1"/>
                </a:solidFill>
              </a:rPr>
              <a:t>老健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施設</a:t>
            </a:r>
            <a:r>
              <a:rPr lang="en-US" altLang="ja-JP" sz="2800" b="1" dirty="0" smtClean="0">
                <a:solidFill>
                  <a:schemeClr val="bg1"/>
                </a:solidFill>
              </a:rPr>
              <a:t>10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％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</a:t>
            </a:r>
            <a:r>
              <a:rPr lang="ja-JP" altLang="en-US" sz="3200" b="1" dirty="0" smtClean="0"/>
              <a:t>＝</a:t>
            </a:r>
            <a:r>
              <a:rPr lang="en-US" altLang="ja-JP" sz="3200" b="1" dirty="0" smtClean="0"/>
              <a:t>245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524328" y="2996952"/>
            <a:ext cx="1157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0.8</a:t>
            </a:r>
            <a:r>
              <a:rPr kumimoji="1" lang="ja-JP" altLang="en-US" sz="2800" b="1" dirty="0" smtClean="0"/>
              <a:t>％</a:t>
            </a:r>
            <a:endParaRPr kumimoji="1" lang="ja-JP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コンテンツ プレースホルダ 10"/>
          <p:cNvGraphicFramePr>
            <a:graphicFrameLocks noGrp="1"/>
          </p:cNvGraphicFramePr>
          <p:nvPr>
            <p:ph idx="1"/>
          </p:nvPr>
        </p:nvGraphicFramePr>
        <p:xfrm>
          <a:off x="2787690" y="1857364"/>
          <a:ext cx="7070722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dirty="0" smtClean="0"/>
              <a:t>回復期病院群パス利用の転帰</a:t>
            </a:r>
            <a:endParaRPr kumimoji="1" lang="ja-JP" altLang="en-US" dirty="0"/>
          </a:p>
        </p:txBody>
      </p:sp>
      <p:sp>
        <p:nvSpPr>
          <p:cNvPr id="5" name="テキスト ボックス 1"/>
          <p:cNvSpPr txBox="1"/>
          <p:nvPr/>
        </p:nvSpPr>
        <p:spPr>
          <a:xfrm>
            <a:off x="5500694" y="3356992"/>
            <a:ext cx="2963617" cy="642942"/>
          </a:xfrm>
          <a:prstGeom prst="rect">
            <a:avLst/>
          </a:prstGeom>
          <a:solidFill>
            <a:srgbClr val="00B0F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在宅</a:t>
            </a:r>
            <a:r>
              <a:rPr lang="ja-JP" altLang="en-US" sz="3200" b="1" dirty="0" smtClean="0"/>
              <a:t>復帰</a:t>
            </a:r>
            <a:r>
              <a:rPr lang="en-US" altLang="ja-JP" sz="3200" b="1" dirty="0" smtClean="0"/>
              <a:t>69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1714480" y="4286256"/>
            <a:ext cx="2713504" cy="1143008"/>
          </a:xfrm>
          <a:prstGeom prst="rect">
            <a:avLst/>
          </a:prstGeom>
          <a:solidFill>
            <a:srgbClr val="FFC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急性期病院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診療所</a:t>
            </a:r>
            <a:r>
              <a:rPr lang="ja-JP" altLang="en-US" sz="3200" b="1" dirty="0" smtClean="0"/>
              <a:t>１５％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1907704" y="3464719"/>
            <a:ext cx="2586105" cy="535785"/>
          </a:xfrm>
          <a:prstGeom prst="rect">
            <a:avLst/>
          </a:prstGeom>
          <a:solidFill>
            <a:srgbClr val="00B05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/>
              <a:t>維持期</a:t>
            </a:r>
            <a:r>
              <a:rPr lang="ja-JP" altLang="en-US" sz="2800" b="1" dirty="0" smtClean="0"/>
              <a:t>病院</a:t>
            </a:r>
            <a:r>
              <a:rPr lang="en-US" altLang="ja-JP" sz="2800" b="1" dirty="0" smtClean="0"/>
              <a:t>2</a:t>
            </a:r>
            <a:r>
              <a:rPr lang="ja-JP" altLang="en-US" sz="2800" b="1" dirty="0" smtClean="0"/>
              <a:t>％</a:t>
            </a:r>
            <a:endParaRPr lang="ja-JP" altLang="en-US" sz="28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2143108" y="1750207"/>
            <a:ext cx="2433623" cy="535785"/>
          </a:xfrm>
          <a:prstGeom prst="rect">
            <a:avLst/>
          </a:prstGeom>
          <a:solidFill>
            <a:srgbClr val="00206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>
                <a:solidFill>
                  <a:schemeClr val="bg1"/>
                </a:solidFill>
              </a:rPr>
              <a:t>老健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施設</a:t>
            </a:r>
            <a:r>
              <a:rPr lang="en-US" altLang="ja-JP" sz="2800" b="1" dirty="0" smtClean="0">
                <a:solidFill>
                  <a:schemeClr val="bg1"/>
                </a:solidFill>
              </a:rPr>
              <a:t>11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％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</a:t>
            </a:r>
            <a:r>
              <a:rPr lang="ja-JP" altLang="en-US" sz="3200" b="1" dirty="0" smtClean="0"/>
              <a:t>＝</a:t>
            </a:r>
            <a:r>
              <a:rPr lang="en-US" altLang="ja-JP" sz="3200" b="1" dirty="0" smtClean="0"/>
              <a:t>130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  <p:sp>
        <p:nvSpPr>
          <p:cNvPr id="10" name="テキスト ボックス 1"/>
          <p:cNvSpPr txBox="1"/>
          <p:nvPr/>
        </p:nvSpPr>
        <p:spPr>
          <a:xfrm>
            <a:off x="6233148" y="3943886"/>
            <a:ext cx="2299292" cy="546494"/>
          </a:xfrm>
          <a:prstGeom prst="rect">
            <a:avLst/>
          </a:prstGeom>
          <a:solidFill>
            <a:srgbClr val="00B0F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前回</a:t>
            </a:r>
            <a:r>
              <a:rPr lang="en-US" altLang="ja-JP" sz="3200" b="1" dirty="0" smtClean="0"/>
              <a:t>63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143000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043608" y="1928802"/>
            <a:ext cx="7848872" cy="330039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ja-JP" dirty="0" smtClean="0"/>
          </a:p>
          <a:p>
            <a:r>
              <a:rPr kumimoji="1" lang="ja-JP" altLang="en-US" dirty="0" smtClean="0"/>
              <a:t>連携パスは</a:t>
            </a:r>
            <a:r>
              <a:rPr kumimoji="1" lang="ja-JP" altLang="en-US" dirty="0" smtClean="0"/>
              <a:t>急性期病院では、回復期病院</a:t>
            </a:r>
            <a:r>
              <a:rPr lang="ja-JP" altLang="en-US" dirty="0" smtClean="0"/>
              <a:t>に</a:t>
            </a:r>
            <a:r>
              <a:rPr kumimoji="1" lang="en-US" altLang="ja-JP" dirty="0" smtClean="0"/>
              <a:t>96</a:t>
            </a:r>
            <a:r>
              <a:rPr kumimoji="1" lang="ja-JP" altLang="en-US" dirty="0" smtClean="0"/>
              <a:t>％、維持期施設に</a:t>
            </a:r>
            <a:r>
              <a:rPr kumimoji="1" lang="en-US" altLang="ja-JP" dirty="0" smtClean="0"/>
              <a:t>27</a:t>
            </a:r>
            <a:r>
              <a:rPr kumimoji="1" lang="ja-JP" altLang="en-US" dirty="0" smtClean="0"/>
              <a:t>％（前回</a:t>
            </a:r>
            <a:r>
              <a:rPr kumimoji="1" lang="en-US" altLang="ja-JP" dirty="0" smtClean="0"/>
              <a:t>17</a:t>
            </a:r>
            <a:r>
              <a:rPr kumimoji="1" lang="ja-JP" altLang="en-US" dirty="0" smtClean="0"/>
              <a:t>％）に</a:t>
            </a:r>
            <a:r>
              <a:rPr lang="ja-JP" altLang="en-US" dirty="0" smtClean="0"/>
              <a:t>使用</a:t>
            </a:r>
            <a:r>
              <a:rPr lang="ja-JP" altLang="en-US" dirty="0" smtClean="0"/>
              <a:t>されている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r>
              <a:rPr lang="ja-JP" altLang="en-US" dirty="0" smtClean="0"/>
              <a:t>回復期病院</a:t>
            </a:r>
            <a:r>
              <a:rPr lang="ja-JP" altLang="en-US" dirty="0" smtClean="0"/>
              <a:t>の在院日数は全患者</a:t>
            </a:r>
            <a:r>
              <a:rPr lang="en-US" altLang="ja-JP" dirty="0" smtClean="0"/>
              <a:t>79</a:t>
            </a:r>
            <a:r>
              <a:rPr lang="ja-JP" altLang="en-US" dirty="0" smtClean="0"/>
              <a:t>日に対して、パス使用患者は</a:t>
            </a:r>
            <a:r>
              <a:rPr lang="en-US" altLang="ja-JP" dirty="0" smtClean="0"/>
              <a:t>96</a:t>
            </a:r>
            <a:r>
              <a:rPr lang="ja-JP" altLang="en-US" dirty="0" smtClean="0"/>
              <a:t>日と延長。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対　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000100" y="1357298"/>
            <a:ext cx="8143900" cy="5429288"/>
          </a:xfrm>
        </p:spPr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平成</a:t>
            </a:r>
            <a:r>
              <a:rPr lang="en-US" altLang="ja-JP" dirty="0" smtClean="0"/>
              <a:t>22</a:t>
            </a:r>
            <a:r>
              <a:rPr lang="ja-JP" altLang="en-US" dirty="0" smtClean="0"/>
              <a:t>年</a:t>
            </a:r>
            <a:r>
              <a:rPr lang="en-US" altLang="ja-JP" dirty="0" smtClean="0"/>
              <a:t>2</a:t>
            </a:r>
            <a:r>
              <a:rPr lang="ja-JP" altLang="en-US" dirty="0" smtClean="0"/>
              <a:t>月～</a:t>
            </a:r>
            <a:r>
              <a:rPr lang="en-US" altLang="ja-JP" dirty="0" smtClean="0"/>
              <a:t>5</a:t>
            </a:r>
            <a:r>
              <a:rPr lang="ja-JP" altLang="en-US" dirty="0" smtClean="0"/>
              <a:t>月</a:t>
            </a:r>
            <a:r>
              <a:rPr lang="ja-JP" altLang="en-US" dirty="0" smtClean="0"/>
              <a:t>末日まで入院した脳卒中患者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u="sng" dirty="0" smtClean="0"/>
              <a:t>急性期病院</a:t>
            </a:r>
            <a:r>
              <a:rPr lang="ja-JP" altLang="en-US" u="sng" dirty="0" smtClean="0"/>
              <a:t>：</a:t>
            </a:r>
            <a:r>
              <a:rPr lang="en-US" altLang="ja-JP" u="sng" dirty="0" smtClean="0"/>
              <a:t>8</a:t>
            </a:r>
            <a:r>
              <a:rPr lang="ja-JP" altLang="en-US" u="sng" dirty="0" smtClean="0"/>
              <a:t>病院</a:t>
            </a:r>
            <a:endParaRPr lang="en-US" altLang="ja-JP" u="sng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岡山労災病院、岡山赤十字病院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岡山済生会病院、岡山市民病院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岡山医療センター、岡山旭東病院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岡山クリニック、東備</a:t>
            </a:r>
            <a:r>
              <a:rPr lang="ja-JP" altLang="en-US" dirty="0" smtClean="0"/>
              <a:t>クリニック</a:t>
            </a:r>
            <a:endParaRPr lang="en-US" altLang="ja-JP" dirty="0" smtClean="0"/>
          </a:p>
          <a:p>
            <a:r>
              <a:rPr lang="ja-JP" altLang="en-US" u="sng" dirty="0" smtClean="0"/>
              <a:t>回復期病院：</a:t>
            </a:r>
            <a:r>
              <a:rPr lang="en-US" altLang="ja-JP" u="sng" dirty="0" smtClean="0"/>
              <a:t>10</a:t>
            </a:r>
            <a:r>
              <a:rPr lang="ja-JP" altLang="en-US" u="sng" dirty="0" smtClean="0"/>
              <a:t>病院</a:t>
            </a:r>
            <a:endParaRPr lang="en-US" altLang="ja-JP" u="sng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児島中央病院、岡山中央奉還町病院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済生会吉備病院、佐藤病院、梶木</a:t>
            </a:r>
            <a:r>
              <a:rPr lang="ja-JP" altLang="en-US" dirty="0" smtClean="0"/>
              <a:t>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岡山光南病院、玉野市民</a:t>
            </a:r>
            <a:r>
              <a:rPr lang="ja-JP" altLang="en-US" dirty="0" smtClean="0"/>
              <a:t>病院</a:t>
            </a:r>
            <a:r>
              <a:rPr lang="ja-JP" altLang="en-US" dirty="0" smtClean="0"/>
              <a:t>、藤田病院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岡山協立病院、岡山リハビリテーション病院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					</a:t>
            </a:r>
            <a:r>
              <a:rPr lang="ja-JP" altLang="en-US" dirty="0" smtClean="0"/>
              <a:t>計</a:t>
            </a:r>
            <a:r>
              <a:rPr lang="en-US" altLang="ja-JP" dirty="0" smtClean="0"/>
              <a:t>18</a:t>
            </a:r>
            <a:r>
              <a:rPr lang="ja-JP" altLang="en-US" dirty="0" smtClean="0"/>
              <a:t>病院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コンテンツ プレースホルダ 8"/>
          <p:cNvGraphicFramePr>
            <a:graphicFrameLocks noGrp="1"/>
          </p:cNvGraphicFramePr>
          <p:nvPr>
            <p:ph idx="1"/>
          </p:nvPr>
        </p:nvGraphicFramePr>
        <p:xfrm>
          <a:off x="1071538" y="-71462"/>
          <a:ext cx="7858180" cy="6865241"/>
        </p:xfrm>
        <a:graphic>
          <a:graphicData uri="http://schemas.openxmlformats.org/drawingml/2006/table">
            <a:tbl>
              <a:tblPr/>
              <a:tblGrid>
                <a:gridCol w="5143536"/>
                <a:gridCol w="1214446"/>
                <a:gridCol w="1500198"/>
              </a:tblGrid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病院名：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全入院患者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パス利用患者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脳卒中入院患者数（人）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1044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354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(34%)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平均年齢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76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男性（人）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559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172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脳梗塞（人）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686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220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(32%)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脳内出血（人）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244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115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(47%)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くも膜下出血（人）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(20%)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一過性脳虚血発作（人）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52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平均在院日数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脳卒中連携情報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提供書利用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の退院時平均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mRS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3.8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転帰：急性期病院・診療所へ転院数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(42%)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転帰：回復期病院へ転院数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206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198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(96%)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16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(25%)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転帰：維持期診療所へ転所数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12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en-US" altLang="ja-JP" sz="24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(33%)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転帰：維持期老健へ転所数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28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14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(50%)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転帰：在宅復帰患者数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557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90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(16%)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転帰：死亡数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1(1.5%)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3810182" y="142852"/>
            <a:ext cx="1261884" cy="52322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chemeClr val="bg1"/>
                </a:solidFill>
              </a:rPr>
              <a:t>全病院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 8"/>
          <p:cNvGraphicFramePr>
            <a:graphicFrameLocks noGrp="1"/>
          </p:cNvGraphicFramePr>
          <p:nvPr>
            <p:ph idx="1"/>
          </p:nvPr>
        </p:nvGraphicFramePr>
        <p:xfrm>
          <a:off x="1071538" y="-71462"/>
          <a:ext cx="7858180" cy="6893010"/>
        </p:xfrm>
        <a:graphic>
          <a:graphicData uri="http://schemas.openxmlformats.org/drawingml/2006/table">
            <a:tbl>
              <a:tblPr/>
              <a:tblGrid>
                <a:gridCol w="5143536"/>
                <a:gridCol w="1214446"/>
                <a:gridCol w="1500198"/>
              </a:tblGrid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病院名：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全入院患者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パス利用患者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脳卒中入院患者数（人）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750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215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29%)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76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平均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年齢</a:t>
                      </a:r>
                      <a:endParaRPr lang="en-US" altLang="ja-JP" sz="18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72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男性（人）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420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99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脳梗塞（人）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505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133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(26%)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脳内出血（人）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155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76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(49%)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くも膜下出血（人）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(15%)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一過性脳虚血発作（人）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51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en-US" altLang="ja-JP" sz="2400" b="1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平均在院日数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脳卒中連携情報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提供書利用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の退院時平均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mRS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3.6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転帰：急性期病院・診療所へ転院数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(10%)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転帰：回復期病院へ転院数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206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198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(96%)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41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13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(32%)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転帰：維持期診療所へ転所数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en-US" altLang="ja-JP" sz="24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20%)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転帰：維持期老健へ転所数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転帰：在宅復帰患者数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395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転帰：死亡数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65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928926" y="142852"/>
            <a:ext cx="2953053" cy="52322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</a:rPr>
              <a:t>急性期群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：</a:t>
            </a:r>
            <a:r>
              <a:rPr lang="en-US" altLang="ja-JP" sz="2800" b="1" dirty="0" smtClean="0">
                <a:solidFill>
                  <a:schemeClr val="bg1"/>
                </a:solidFill>
              </a:rPr>
              <a:t>8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病院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 8"/>
          <p:cNvGraphicFramePr>
            <a:graphicFrameLocks noGrp="1"/>
          </p:cNvGraphicFramePr>
          <p:nvPr>
            <p:ph idx="1"/>
          </p:nvPr>
        </p:nvGraphicFramePr>
        <p:xfrm>
          <a:off x="1071538" y="-71462"/>
          <a:ext cx="7858180" cy="6893010"/>
        </p:xfrm>
        <a:graphic>
          <a:graphicData uri="http://schemas.openxmlformats.org/drawingml/2006/table">
            <a:tbl>
              <a:tblPr/>
              <a:tblGrid>
                <a:gridCol w="5143536"/>
                <a:gridCol w="1214446"/>
                <a:gridCol w="1500198"/>
              </a:tblGrid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病院名：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全入院患者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パス利用患者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脳卒中入院患者数（人）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294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139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(47%)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76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平均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年齢</a:t>
                      </a:r>
                      <a:endParaRPr lang="en-US" altLang="ja-JP" sz="18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78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78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歳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男性（人）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139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73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脳梗塞（人）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181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87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(48%)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脳内出血（人）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39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(44%)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くも膜下出血（人）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11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(36%)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一過性脳虚血発作（人）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平均在院日数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79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96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日</a:t>
                      </a:r>
                      <a:r>
                        <a:rPr lang="ja-JP" altLang="en-US" sz="24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脳卒中連携情報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提供書利用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の退院時平均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mRS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3.9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転帰：急性期病院・診療所へ転院数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33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(61%)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転帰：回復期病院へ転院数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転帰：維持期病院へ転院数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(13%)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転帰：維持期診療所へ転所数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endParaRPr lang="en-US" altLang="ja-JP" sz="24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(100%)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転帰：維持期老健へ転所数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14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(58%)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転帰：在宅復帰患者数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162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90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(56%)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転帰：死亡数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  <a:r>
                        <a:rPr lang="ja-JP" altLang="en-US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  <a:r>
                        <a:rPr lang="en-US" altLang="ja-JP" sz="2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(-%)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928926" y="142852"/>
            <a:ext cx="3196709" cy="52322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</a:rPr>
              <a:t>回復期群：</a:t>
            </a:r>
            <a:r>
              <a:rPr lang="en-US" altLang="ja-JP" sz="2800" b="1" dirty="0" smtClean="0">
                <a:solidFill>
                  <a:schemeClr val="bg1"/>
                </a:solidFill>
              </a:rPr>
              <a:t>10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病院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072198" y="3743270"/>
            <a:ext cx="2864887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前回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90</a:t>
            </a:r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日</a:t>
            </a:r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　　</a:t>
            </a:r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　　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86</a:t>
            </a:r>
            <a:r>
              <a:rPr lang="ja-JP" altLang="en-US" sz="2400" b="1" dirty="0" smtClean="0">
                <a:latin typeface="ＭＳ Ｐゴシック" pitchFamily="50" charset="-128"/>
                <a:ea typeface="ＭＳ Ｐゴシック" pitchFamily="50" charset="-128"/>
              </a:rPr>
              <a:t>日</a:t>
            </a:r>
            <a:endParaRPr kumimoji="1"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/>
              <a:t>急性期病院群の疾患内訳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428728" y="1714488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</a:t>
            </a:r>
            <a:r>
              <a:rPr lang="ja-JP" altLang="en-US" sz="3200" b="1" dirty="0" smtClean="0"/>
              <a:t>＝</a:t>
            </a:r>
            <a:r>
              <a:rPr lang="en-US" altLang="ja-JP" sz="3200" b="1" dirty="0" smtClean="0"/>
              <a:t>750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急性期病院群の転帰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435100" y="1662114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</a:t>
            </a:r>
            <a:r>
              <a:rPr lang="ja-JP" altLang="en-US" sz="3200" b="1" dirty="0" smtClean="0"/>
              <a:t>＝</a:t>
            </a:r>
            <a:r>
              <a:rPr lang="en-US" altLang="ja-JP" sz="3200" b="1" dirty="0" smtClean="0"/>
              <a:t>741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5286380" y="4500570"/>
            <a:ext cx="2958028" cy="642942"/>
          </a:xfrm>
          <a:prstGeom prst="rect">
            <a:avLst/>
          </a:prstGeom>
          <a:solidFill>
            <a:srgbClr val="00B0F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在宅</a:t>
            </a:r>
            <a:r>
              <a:rPr lang="ja-JP" altLang="en-US" sz="3200" b="1" dirty="0" smtClean="0"/>
              <a:t>復帰</a:t>
            </a:r>
            <a:r>
              <a:rPr lang="en-US" altLang="ja-JP" sz="3200" b="1" dirty="0" smtClean="0"/>
              <a:t>53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1500166" y="5929330"/>
            <a:ext cx="450056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急性期病院・</a:t>
            </a:r>
            <a:r>
              <a:rPr lang="ja-JP" altLang="en-US" sz="3200" b="1" dirty="0" smtClean="0"/>
              <a:t>診療所</a:t>
            </a:r>
            <a:r>
              <a:rPr lang="en-US" altLang="ja-JP" sz="3200" b="1" dirty="0" smtClean="0"/>
              <a:t>3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1357290" y="3786190"/>
            <a:ext cx="3357586" cy="642942"/>
          </a:xfrm>
          <a:prstGeom prst="rect">
            <a:avLst/>
          </a:prstGeom>
          <a:solidFill>
            <a:srgbClr val="FF0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回復期</a:t>
            </a:r>
            <a:r>
              <a:rPr lang="ja-JP" altLang="en-US" sz="3200" b="1" dirty="0" smtClean="0"/>
              <a:t>病院</a:t>
            </a:r>
            <a:r>
              <a:rPr lang="en-US" altLang="ja-JP" sz="3200" b="1" dirty="0" smtClean="0"/>
              <a:t>28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9" name="テキスト ボックス 1"/>
          <p:cNvSpPr txBox="1"/>
          <p:nvPr/>
        </p:nvSpPr>
        <p:spPr>
          <a:xfrm>
            <a:off x="3286116" y="1357298"/>
            <a:ext cx="2214578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死亡</a:t>
            </a:r>
            <a:r>
              <a:rPr lang="en-US" altLang="ja-JP" sz="3200" b="1" dirty="0" smtClean="0"/>
              <a:t>8.9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10" name="テキスト ボックス 1"/>
          <p:cNvSpPr txBox="1"/>
          <p:nvPr/>
        </p:nvSpPr>
        <p:spPr>
          <a:xfrm>
            <a:off x="6084168" y="5085184"/>
            <a:ext cx="2013540" cy="642942"/>
          </a:xfrm>
          <a:prstGeom prst="rect">
            <a:avLst/>
          </a:prstGeom>
          <a:solidFill>
            <a:srgbClr val="00B0F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前回</a:t>
            </a:r>
            <a:r>
              <a:rPr lang="en-US" altLang="ja-JP" sz="3200" b="1" dirty="0" smtClean="0"/>
              <a:t>62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11" name="テキスト ボックス 1"/>
          <p:cNvSpPr txBox="1"/>
          <p:nvPr/>
        </p:nvSpPr>
        <p:spPr>
          <a:xfrm>
            <a:off x="2555776" y="4365104"/>
            <a:ext cx="2054198" cy="642942"/>
          </a:xfrm>
          <a:prstGeom prst="rect">
            <a:avLst/>
          </a:prstGeom>
          <a:solidFill>
            <a:srgbClr val="FF0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前回</a:t>
            </a:r>
            <a:r>
              <a:rPr lang="en-US" altLang="ja-JP" sz="3200" b="1" dirty="0" smtClean="0"/>
              <a:t>22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12" name="テキスト ボックス 1"/>
          <p:cNvSpPr txBox="1"/>
          <p:nvPr/>
        </p:nvSpPr>
        <p:spPr>
          <a:xfrm>
            <a:off x="4644008" y="1772816"/>
            <a:ext cx="2214578" cy="57606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前回</a:t>
            </a:r>
            <a:r>
              <a:rPr lang="en-US" altLang="ja-JP" sz="3200" b="1" dirty="0" smtClean="0"/>
              <a:t>7.3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急性期病院群パス利用の転帰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</a:t>
            </a:r>
            <a:r>
              <a:rPr lang="ja-JP" altLang="en-US" sz="3200" b="1" dirty="0" smtClean="0"/>
              <a:t>＝</a:t>
            </a:r>
            <a:r>
              <a:rPr lang="en-US" altLang="ja-JP" sz="3200" b="1" dirty="0" smtClean="0"/>
              <a:t>215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3428992" y="4500570"/>
            <a:ext cx="3357586" cy="642942"/>
          </a:xfrm>
          <a:prstGeom prst="rect">
            <a:avLst/>
          </a:prstGeom>
          <a:solidFill>
            <a:srgbClr val="FF0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回復期</a:t>
            </a:r>
            <a:r>
              <a:rPr lang="ja-JP" altLang="en-US" sz="3200" b="1" dirty="0" smtClean="0"/>
              <a:t>病院</a:t>
            </a:r>
            <a:r>
              <a:rPr lang="en-US" altLang="ja-JP" sz="3200" b="1" dirty="0" smtClean="0"/>
              <a:t>92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1357290" y="2143116"/>
            <a:ext cx="3000396" cy="857256"/>
          </a:xfrm>
          <a:prstGeom prst="rect">
            <a:avLst/>
          </a:prstGeom>
          <a:solidFill>
            <a:srgbClr val="00B05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/>
              <a:t>維持期病院</a:t>
            </a:r>
            <a:endParaRPr lang="en-US" altLang="ja-JP" sz="2800" b="1" dirty="0" smtClean="0"/>
          </a:p>
          <a:p>
            <a:pPr algn="r"/>
            <a:r>
              <a:rPr lang="ja-JP" altLang="en-US" sz="2800" b="1" dirty="0" smtClean="0"/>
              <a:t>診療所・</a:t>
            </a:r>
            <a:r>
              <a:rPr lang="ja-JP" altLang="en-US" sz="2800" b="1" dirty="0" smtClean="0"/>
              <a:t>老健</a:t>
            </a:r>
            <a:r>
              <a:rPr lang="en-US" altLang="ja-JP" sz="2800" b="1" dirty="0" smtClean="0"/>
              <a:t>7</a:t>
            </a:r>
            <a:r>
              <a:rPr lang="ja-JP" altLang="en-US" sz="2800" b="1" dirty="0" smtClean="0"/>
              <a:t>％</a:t>
            </a:r>
            <a:endParaRPr lang="ja-JP" altLang="en-US" sz="28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23928" y="1628800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急性期病院・診療所</a:t>
            </a:r>
            <a:endParaRPr kumimoji="1" lang="ja-JP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回復期病院群の疾患内訳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428728" y="1857364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4568814" y="4669633"/>
            <a:ext cx="278608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脳</a:t>
            </a:r>
            <a:r>
              <a:rPr lang="ja-JP" altLang="en-US" sz="3200" b="1" dirty="0" smtClean="0"/>
              <a:t>梗塞</a:t>
            </a:r>
            <a:r>
              <a:rPr lang="en-US" altLang="ja-JP" sz="3200" b="1" dirty="0" smtClean="0"/>
              <a:t>64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1835696" y="3717032"/>
            <a:ext cx="3136900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脳内</a:t>
            </a:r>
            <a:r>
              <a:rPr lang="ja-JP" altLang="en-US" sz="3200" b="1" dirty="0" smtClean="0"/>
              <a:t>出血</a:t>
            </a:r>
            <a:r>
              <a:rPr lang="en-US" altLang="ja-JP" sz="3200" b="1" dirty="0" smtClean="0"/>
              <a:t>32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2483768" y="2276872"/>
            <a:ext cx="3494090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くも膜下出血</a:t>
            </a:r>
            <a:r>
              <a:rPr lang="en-US" altLang="ja-JP" sz="3200" b="1" dirty="0" smtClean="0"/>
              <a:t>4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4211960" y="1556792"/>
            <a:ext cx="163670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b="1" dirty="0" smtClean="0"/>
              <a:t>TIA0.3%</a:t>
            </a:r>
            <a:endParaRPr lang="ja-JP" altLang="en-US" sz="3200" b="1" dirty="0"/>
          </a:p>
        </p:txBody>
      </p:sp>
      <p:sp>
        <p:nvSpPr>
          <p:cNvPr id="9" name="テキスト ボックス 1"/>
          <p:cNvSpPr txBox="1"/>
          <p:nvPr/>
        </p:nvSpPr>
        <p:spPr>
          <a:xfrm>
            <a:off x="6215074" y="1142984"/>
            <a:ext cx="2500330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</a:t>
            </a:r>
            <a:r>
              <a:rPr lang="ja-JP" altLang="en-US" sz="3200" b="1" dirty="0" smtClean="0"/>
              <a:t>＝</a:t>
            </a:r>
            <a:r>
              <a:rPr lang="en-US" altLang="ja-JP" sz="3200" b="1" dirty="0" smtClean="0"/>
              <a:t>282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  <p:sp>
        <p:nvSpPr>
          <p:cNvPr id="10" name="テキスト ボックス 1"/>
          <p:cNvSpPr txBox="1"/>
          <p:nvPr/>
        </p:nvSpPr>
        <p:spPr>
          <a:xfrm>
            <a:off x="2627784" y="4221088"/>
            <a:ext cx="2160240" cy="5676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前回</a:t>
            </a:r>
            <a:r>
              <a:rPr lang="en-US" altLang="ja-JP" sz="3200" b="1" dirty="0" smtClean="0"/>
              <a:t>21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1651</TotalTime>
  <Words>736</Words>
  <Application>Microsoft Office PowerPoint</Application>
  <PresentationFormat>画面に合わせる (4:3)</PresentationFormat>
  <Paragraphs>228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フレッシュ</vt:lpstr>
      <vt:lpstr>平成22年6月25日もも脳ネット  脳卒中連携パス結果報告</vt:lpstr>
      <vt:lpstr>対　象</vt:lpstr>
      <vt:lpstr>スライド 3</vt:lpstr>
      <vt:lpstr>スライド 4</vt:lpstr>
      <vt:lpstr>スライド 5</vt:lpstr>
      <vt:lpstr>急性期病院群の疾患内訳</vt:lpstr>
      <vt:lpstr>急性期病院群の転帰</vt:lpstr>
      <vt:lpstr>急性期病院群パス利用の転帰</vt:lpstr>
      <vt:lpstr>回復期病院群の疾患内訳</vt:lpstr>
      <vt:lpstr>回復期病院群の転帰</vt:lpstr>
      <vt:lpstr>回復期病院群パス利用の転帰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平成21年12月16日もも脳ネット  脳卒中連携パス結果報告</dc:title>
  <dc:creator>井上</dc:creator>
  <cp:lastModifiedBy>井上剛</cp:lastModifiedBy>
  <cp:revision>143</cp:revision>
  <dcterms:created xsi:type="dcterms:W3CDTF">2009-12-15T15:11:47Z</dcterms:created>
  <dcterms:modified xsi:type="dcterms:W3CDTF">2010-06-25T08:26:58Z</dcterms:modified>
</cp:coreProperties>
</file>