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2" autoAdjust="0"/>
    <p:restoredTop sz="94660"/>
  </p:normalViewPr>
  <p:slideViewPr>
    <p:cSldViewPr>
      <p:cViewPr varScale="1">
        <p:scale>
          <a:sx n="84" d="100"/>
          <a:sy n="84" d="100"/>
        </p:scale>
        <p:origin x="-259" y="-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______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__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患者数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脳梗塞</c:v>
                </c:pt>
                <c:pt idx="1">
                  <c:v>脳内出血</c:v>
                </c:pt>
                <c:pt idx="2">
                  <c:v>くも膜下出血</c:v>
                </c:pt>
                <c:pt idx="3">
                  <c:v>一過性脳虚血発作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421</c:v>
                </c:pt>
                <c:pt idx="1">
                  <c:v>128</c:v>
                </c:pt>
                <c:pt idx="2">
                  <c:v>47</c:v>
                </c:pt>
                <c:pt idx="3">
                  <c:v>50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ja-JP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患者数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在宅復帰</c:v>
                </c:pt>
                <c:pt idx="1">
                  <c:v>急性期病院・診療所</c:v>
                </c:pt>
                <c:pt idx="2">
                  <c:v>回復期病院</c:v>
                </c:pt>
                <c:pt idx="3">
                  <c:v>維持期病院・診療所・老健</c:v>
                </c:pt>
                <c:pt idx="4">
                  <c:v>死亡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373</c:v>
                </c:pt>
                <c:pt idx="1">
                  <c:v>14</c:v>
                </c:pt>
                <c:pt idx="2">
                  <c:v>133</c:v>
                </c:pt>
                <c:pt idx="3">
                  <c:v>40</c:v>
                </c:pt>
                <c:pt idx="4">
                  <c:v>44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ja-JP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患者数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在宅復帰</c:v>
                </c:pt>
                <c:pt idx="1">
                  <c:v>急性期病院・診療所</c:v>
                </c:pt>
                <c:pt idx="2">
                  <c:v>回復期病院</c:v>
                </c:pt>
                <c:pt idx="3">
                  <c:v>維持期病院・診療所・老健</c:v>
                </c:pt>
                <c:pt idx="4">
                  <c:v>死亡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144</c:v>
                </c:pt>
                <c:pt idx="3">
                  <c:v>7</c:v>
                </c:pt>
                <c:pt idx="4">
                  <c:v>0</c:v>
                </c:pt>
              </c:numCache>
            </c:numRef>
          </c:val>
        </c:ser>
        <c:firstSliceAng val="0"/>
      </c:pieChart>
    </c:plotArea>
    <c:legend>
      <c:legendPos val="r"/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66659523825398337"/>
          <c:y val="0.12992334291546903"/>
          <c:w val="0.3164699607299305"/>
          <c:h val="0.4121109861267343"/>
        </c:manualLayout>
      </c:layout>
      <c:txPr>
        <a:bodyPr/>
        <a:lstStyle/>
        <a:p>
          <a:pPr>
            <a:defRPr sz="2000"/>
          </a:pPr>
          <a:endParaRPr lang="ja-JP"/>
        </a:p>
      </c:txPr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患者数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在宅復帰</c:v>
                </c:pt>
                <c:pt idx="1">
                  <c:v>急性期病院・診療所</c:v>
                </c:pt>
                <c:pt idx="2">
                  <c:v>回復期病院</c:v>
                </c:pt>
                <c:pt idx="3">
                  <c:v>維持期病院・診療所・老健</c:v>
                </c:pt>
                <c:pt idx="4">
                  <c:v>死亡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185</c:v>
                </c:pt>
                <c:pt idx="3">
                  <c:v>40</c:v>
                </c:pt>
                <c:pt idx="4">
                  <c:v>4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患者数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脳梗塞</c:v>
                </c:pt>
                <c:pt idx="1">
                  <c:v>脳内出血</c:v>
                </c:pt>
                <c:pt idx="2">
                  <c:v>くも膜下出血</c:v>
                </c:pt>
                <c:pt idx="3">
                  <c:v>一過性脳虚血発作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178</c:v>
                </c:pt>
                <c:pt idx="1">
                  <c:v>53</c:v>
                </c:pt>
                <c:pt idx="2">
                  <c:v>11</c:v>
                </c:pt>
                <c:pt idx="3">
                  <c:v>16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患者数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在宅復帰</c:v>
                </c:pt>
                <c:pt idx="1">
                  <c:v>急性期病院・診療所</c:v>
                </c:pt>
                <c:pt idx="2">
                  <c:v>回復期病院</c:v>
                </c:pt>
                <c:pt idx="3">
                  <c:v>維持期病院</c:v>
                </c:pt>
                <c:pt idx="4">
                  <c:v>維持期診療所</c:v>
                </c:pt>
                <c:pt idx="5">
                  <c:v>老健施設</c:v>
                </c:pt>
                <c:pt idx="6">
                  <c:v>死亡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154</c:v>
                </c:pt>
                <c:pt idx="1">
                  <c:v>30</c:v>
                </c:pt>
                <c:pt idx="2">
                  <c:v>0</c:v>
                </c:pt>
                <c:pt idx="3">
                  <c:v>23</c:v>
                </c:pt>
                <c:pt idx="4">
                  <c:v>6</c:v>
                </c:pt>
                <c:pt idx="5">
                  <c:v>11</c:v>
                </c:pt>
                <c:pt idx="6">
                  <c:v>9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4"/>
        <c:txPr>
          <a:bodyPr/>
          <a:lstStyle/>
          <a:p>
            <a:pPr>
              <a:defRPr sz="2000">
                <a:latin typeface="HGPｺﾞｼｯｸE" pitchFamily="50" charset="-128"/>
                <a:ea typeface="HGPｺﾞｼｯｸE" pitchFamily="50" charset="-128"/>
              </a:defRPr>
            </a:pPr>
            <a:endParaRPr lang="ja-JP"/>
          </a:p>
        </c:txPr>
      </c:legendEntry>
      <c:legendEntry>
        <c:idx val="5"/>
        <c:delete val="1"/>
      </c:legendEntry>
      <c:layout>
        <c:manualLayout>
          <c:xMode val="edge"/>
          <c:yMode val="edge"/>
          <c:x val="0.66674431784088095"/>
          <c:y val="5.7321584801899819E-2"/>
          <c:w val="0.33325562638829331"/>
          <c:h val="0.30393909094696497"/>
        </c:manualLayout>
      </c:layout>
      <c:txPr>
        <a:bodyPr/>
        <a:lstStyle/>
        <a:p>
          <a:pPr>
            <a:defRPr sz="2000"/>
          </a:pPr>
          <a:endParaRPr lang="ja-JP"/>
        </a:p>
      </c:txPr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在宅復帰</c:v>
                </c:pt>
                <c:pt idx="1">
                  <c:v>急性期病院・診療所</c:v>
                </c:pt>
                <c:pt idx="2">
                  <c:v>回復期病院</c:v>
                </c:pt>
                <c:pt idx="3">
                  <c:v>維持期病院</c:v>
                </c:pt>
                <c:pt idx="4">
                  <c:v>維持期診療所</c:v>
                </c:pt>
                <c:pt idx="5">
                  <c:v>老健施設</c:v>
                </c:pt>
                <c:pt idx="6">
                  <c:v>死亡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71</c:v>
                </c:pt>
                <c:pt idx="1">
                  <c:v>17</c:v>
                </c:pt>
                <c:pt idx="2">
                  <c:v>0</c:v>
                </c:pt>
                <c:pt idx="3">
                  <c:v>12</c:v>
                </c:pt>
                <c:pt idx="4">
                  <c:v>3</c:v>
                </c:pt>
                <c:pt idx="5">
                  <c:v>8</c:v>
                </c:pt>
                <c:pt idx="6">
                  <c:v>2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3"/>
        <c:delete val="1"/>
      </c:legendEntry>
      <c:legendEntry>
        <c:idx val="4"/>
        <c:txPr>
          <a:bodyPr/>
          <a:lstStyle/>
          <a:p>
            <a:pPr>
              <a:defRPr sz="2400">
                <a:latin typeface="HGPｺﾞｼｯｸE" pitchFamily="50" charset="-128"/>
                <a:ea typeface="HGPｺﾞｼｯｸE" pitchFamily="50" charset="-128"/>
              </a:defRPr>
            </a:pPr>
            <a:endParaRPr lang="ja-JP"/>
          </a:p>
        </c:txPr>
      </c:legendEntry>
      <c:legendEntry>
        <c:idx val="5"/>
        <c:delete val="1"/>
      </c:legendEntry>
      <c:layout>
        <c:manualLayout>
          <c:xMode val="edge"/>
          <c:yMode val="edge"/>
          <c:x val="0.64626893830644172"/>
          <c:y val="7.5510977794442408E-2"/>
          <c:w val="0.3144086275772125"/>
          <c:h val="0.26628233970753656"/>
        </c:manualLayout>
      </c:layout>
      <c:txPr>
        <a:bodyPr/>
        <a:lstStyle/>
        <a:p>
          <a:pPr>
            <a:defRPr sz="2400"/>
          </a:pPr>
          <a:endParaRPr lang="ja-JP"/>
        </a:p>
      </c:txPr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0.37066</cdr:x>
      <cdr:y>0.66568</cdr:y>
    </cdr:from>
    <cdr:to>
      <cdr:x>0.74217</cdr:x>
      <cdr:y>0.81449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2779710" y="3195646"/>
          <a:ext cx="2786082" cy="7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ja-JP" altLang="en-US" sz="3200" b="1" dirty="0" smtClean="0"/>
            <a:t>脳梗塞</a:t>
          </a:r>
          <a:r>
            <a:rPr lang="ja-JP" altLang="en-US" sz="3200" b="1" dirty="0" smtClean="0"/>
            <a:t>６５％</a:t>
          </a:r>
          <a:endParaRPr lang="ja-JP" altLang="en-US" sz="3200" b="1" dirty="0"/>
        </a:p>
      </cdr:txBody>
    </cdr:sp>
  </cdr:relSizeAnchor>
  <cdr:relSizeAnchor xmlns:cdr="http://schemas.openxmlformats.org/drawingml/2006/chartDrawing">
    <cdr:from>
      <cdr:x>0.00953</cdr:x>
      <cdr:y>0.43155</cdr:y>
    </cdr:from>
    <cdr:to>
      <cdr:x>0.42782</cdr:x>
      <cdr:y>0.58036</cdr:y>
    </cdr:to>
    <cdr:sp macro="" textlink="">
      <cdr:nvSpPr>
        <cdr:cNvPr id="3" name="テキスト ボックス 1"/>
        <cdr:cNvSpPr txBox="1"/>
      </cdr:nvSpPr>
      <cdr:spPr>
        <a:xfrm xmlns:a="http://schemas.openxmlformats.org/drawingml/2006/main">
          <a:off x="71438" y="2071702"/>
          <a:ext cx="3136903" cy="7143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Gill Sans MT"/>
            </a:defRPr>
          </a:lvl1pPr>
          <a:lvl2pPr marL="457200" indent="0">
            <a:defRPr sz="1100">
              <a:latin typeface="Gill Sans MT"/>
            </a:defRPr>
          </a:lvl2pPr>
          <a:lvl3pPr marL="914400" indent="0">
            <a:defRPr sz="1100">
              <a:latin typeface="Gill Sans MT"/>
            </a:defRPr>
          </a:lvl3pPr>
          <a:lvl4pPr marL="1371600" indent="0">
            <a:defRPr sz="1100">
              <a:latin typeface="Gill Sans MT"/>
            </a:defRPr>
          </a:lvl4pPr>
          <a:lvl5pPr marL="1828800" indent="0">
            <a:defRPr sz="1100">
              <a:latin typeface="Gill Sans MT"/>
            </a:defRPr>
          </a:lvl5pPr>
          <a:lvl6pPr marL="2286000" indent="0">
            <a:defRPr sz="1100">
              <a:latin typeface="Gill Sans MT"/>
            </a:defRPr>
          </a:lvl6pPr>
          <a:lvl7pPr marL="2743200" indent="0">
            <a:defRPr sz="1100">
              <a:latin typeface="Gill Sans MT"/>
            </a:defRPr>
          </a:lvl7pPr>
          <a:lvl8pPr marL="3200400" indent="0">
            <a:defRPr sz="1100">
              <a:latin typeface="Gill Sans MT"/>
            </a:defRPr>
          </a:lvl8pPr>
          <a:lvl9pPr marL="3657600" indent="0">
            <a:defRPr sz="1100">
              <a:latin typeface="Gill Sans MT"/>
            </a:defRPr>
          </a:lvl9pPr>
        </a:lstStyle>
        <a:p xmlns:a="http://schemas.openxmlformats.org/drawingml/2006/main">
          <a:r>
            <a:rPr lang="ja-JP" altLang="en-US" sz="3200" b="1" dirty="0" smtClean="0"/>
            <a:t>脳内</a:t>
          </a:r>
          <a:r>
            <a:rPr lang="ja-JP" altLang="en-US" sz="3200" b="1" dirty="0" smtClean="0"/>
            <a:t>出血</a:t>
          </a:r>
          <a:r>
            <a:rPr lang="ja-JP" altLang="en-US" sz="3200" b="1" dirty="0" smtClean="0"/>
            <a:t>２０</a:t>
          </a:r>
          <a:r>
            <a:rPr lang="ja-JP" altLang="en-US" sz="3200" b="1" dirty="0" smtClean="0"/>
            <a:t>％</a:t>
          </a:r>
          <a:endParaRPr lang="ja-JP" altLang="en-US" sz="3200" b="1" dirty="0"/>
        </a:p>
      </cdr:txBody>
    </cdr:sp>
  </cdr:relSizeAnchor>
  <cdr:relSizeAnchor xmlns:cdr="http://schemas.openxmlformats.org/drawingml/2006/chartDrawing">
    <cdr:from>
      <cdr:x>0.00868</cdr:x>
      <cdr:y>0.1002</cdr:y>
    </cdr:from>
    <cdr:to>
      <cdr:x>0.4746</cdr:x>
      <cdr:y>0.24901</cdr:y>
    </cdr:to>
    <cdr:sp macro="" textlink="">
      <cdr:nvSpPr>
        <cdr:cNvPr id="4" name="テキスト ボックス 1"/>
        <cdr:cNvSpPr txBox="1"/>
      </cdr:nvSpPr>
      <cdr:spPr>
        <a:xfrm xmlns:a="http://schemas.openxmlformats.org/drawingml/2006/main">
          <a:off x="65066" y="481002"/>
          <a:ext cx="3494090" cy="7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Gill Sans MT"/>
            </a:defRPr>
          </a:lvl1pPr>
          <a:lvl2pPr marL="457200" indent="0">
            <a:defRPr sz="1100">
              <a:latin typeface="Gill Sans MT"/>
            </a:defRPr>
          </a:lvl2pPr>
          <a:lvl3pPr marL="914400" indent="0">
            <a:defRPr sz="1100">
              <a:latin typeface="Gill Sans MT"/>
            </a:defRPr>
          </a:lvl3pPr>
          <a:lvl4pPr marL="1371600" indent="0">
            <a:defRPr sz="1100">
              <a:latin typeface="Gill Sans MT"/>
            </a:defRPr>
          </a:lvl4pPr>
          <a:lvl5pPr marL="1828800" indent="0">
            <a:defRPr sz="1100">
              <a:latin typeface="Gill Sans MT"/>
            </a:defRPr>
          </a:lvl5pPr>
          <a:lvl6pPr marL="2286000" indent="0">
            <a:defRPr sz="1100">
              <a:latin typeface="Gill Sans MT"/>
            </a:defRPr>
          </a:lvl6pPr>
          <a:lvl7pPr marL="2743200" indent="0">
            <a:defRPr sz="1100">
              <a:latin typeface="Gill Sans MT"/>
            </a:defRPr>
          </a:lvl7pPr>
          <a:lvl8pPr marL="3200400" indent="0">
            <a:defRPr sz="1100">
              <a:latin typeface="Gill Sans MT"/>
            </a:defRPr>
          </a:lvl8pPr>
          <a:lvl9pPr marL="3657600" indent="0">
            <a:defRPr sz="1100">
              <a:latin typeface="Gill Sans MT"/>
            </a:defRPr>
          </a:lvl9pPr>
        </a:lstStyle>
        <a:p xmlns:a="http://schemas.openxmlformats.org/drawingml/2006/main">
          <a:r>
            <a:rPr lang="ja-JP" altLang="en-US" sz="3200" b="1" dirty="0" smtClean="0"/>
            <a:t>くも膜下出血</a:t>
          </a:r>
          <a:r>
            <a:rPr lang="en-US" altLang="ja-JP" sz="3200" b="1" dirty="0" smtClean="0"/>
            <a:t>7</a:t>
          </a:r>
          <a:r>
            <a:rPr lang="ja-JP" altLang="en-US" sz="3200" b="1" dirty="0" smtClean="0"/>
            <a:t>％</a:t>
          </a:r>
          <a:endParaRPr lang="ja-JP" altLang="en-US" sz="3200" b="1" dirty="0"/>
        </a:p>
      </cdr:txBody>
    </cdr:sp>
  </cdr:relSizeAnchor>
  <cdr:relSizeAnchor xmlns:cdr="http://schemas.openxmlformats.org/drawingml/2006/chartDrawing">
    <cdr:from>
      <cdr:x>0.36198</cdr:x>
      <cdr:y>0</cdr:y>
    </cdr:from>
    <cdr:to>
      <cdr:x>0.58023</cdr:x>
      <cdr:y>0.14881</cdr:y>
    </cdr:to>
    <cdr:sp macro="" textlink="">
      <cdr:nvSpPr>
        <cdr:cNvPr id="5" name="テキスト ボックス 1"/>
        <cdr:cNvSpPr txBox="1"/>
      </cdr:nvSpPr>
      <cdr:spPr>
        <a:xfrm xmlns:a="http://schemas.openxmlformats.org/drawingml/2006/main">
          <a:off x="2714615" y="0"/>
          <a:ext cx="1636733" cy="7143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Gill Sans MT"/>
            </a:defRPr>
          </a:lvl1pPr>
          <a:lvl2pPr marL="457200" indent="0">
            <a:defRPr sz="1100">
              <a:latin typeface="Gill Sans MT"/>
            </a:defRPr>
          </a:lvl2pPr>
          <a:lvl3pPr marL="914400" indent="0">
            <a:defRPr sz="1100">
              <a:latin typeface="Gill Sans MT"/>
            </a:defRPr>
          </a:lvl3pPr>
          <a:lvl4pPr marL="1371600" indent="0">
            <a:defRPr sz="1100">
              <a:latin typeface="Gill Sans MT"/>
            </a:defRPr>
          </a:lvl4pPr>
          <a:lvl5pPr marL="1828800" indent="0">
            <a:defRPr sz="1100">
              <a:latin typeface="Gill Sans MT"/>
            </a:defRPr>
          </a:lvl5pPr>
          <a:lvl6pPr marL="2286000" indent="0">
            <a:defRPr sz="1100">
              <a:latin typeface="Gill Sans MT"/>
            </a:defRPr>
          </a:lvl6pPr>
          <a:lvl7pPr marL="2743200" indent="0">
            <a:defRPr sz="1100">
              <a:latin typeface="Gill Sans MT"/>
            </a:defRPr>
          </a:lvl7pPr>
          <a:lvl8pPr marL="3200400" indent="0">
            <a:defRPr sz="1100">
              <a:latin typeface="Gill Sans MT"/>
            </a:defRPr>
          </a:lvl8pPr>
          <a:lvl9pPr marL="3657600" indent="0">
            <a:defRPr sz="1100">
              <a:latin typeface="Gill Sans MT"/>
            </a:defRPr>
          </a:lvl9pPr>
        </a:lstStyle>
        <a:p xmlns:a="http://schemas.openxmlformats.org/drawingml/2006/main">
          <a:r>
            <a:rPr lang="en-US" altLang="ja-JP" sz="3200" b="1" dirty="0" smtClean="0"/>
            <a:t>TIA</a:t>
          </a:r>
          <a:r>
            <a:rPr lang="ja-JP" altLang="en-US" sz="3200" b="1" dirty="0" smtClean="0"/>
            <a:t>８</a:t>
          </a:r>
          <a:r>
            <a:rPr lang="en-US" altLang="ja-JP" sz="3200" b="1" dirty="0" smtClean="0"/>
            <a:t>%</a:t>
          </a:r>
          <a:endParaRPr lang="ja-JP" altLang="en-US" sz="32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0.12299</cdr:x>
      <cdr:y>0.07043</cdr:y>
    </cdr:from>
    <cdr:to>
      <cdr:x>0.43734</cdr:x>
      <cdr:y>0.35317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922322" y="338106"/>
          <a:ext cx="2357453" cy="1357322"/>
        </a:xfrm>
        <a:prstGeom xmlns:a="http://schemas.openxmlformats.org/drawingml/2006/main" prst="rect">
          <a:avLst/>
        </a:prstGeom>
        <a:solidFill xmlns:a="http://schemas.openxmlformats.org/drawingml/2006/main">
          <a:srgbClr val="00B050"/>
        </a:solidFill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ja-JP"/>
          </a:defPPr>
          <a:lvl1pPr marL="0" algn="l" defTabSz="914400" rtl="0" eaLnBrk="1" latinLnBrk="0" hangingPunct="1">
            <a:defRPr kumimoji="1" sz="1800" kern="1200">
              <a:solidFill>
                <a:sysClr val="windowText" lastClr="000000"/>
              </a:solidFill>
              <a:latin typeface="Gill Sans MT"/>
            </a:defRPr>
          </a:lvl1pPr>
          <a:lvl2pPr marL="457200" algn="l" defTabSz="914400" rtl="0" eaLnBrk="1" latinLnBrk="0" hangingPunct="1">
            <a:defRPr kumimoji="1" sz="1800" kern="1200">
              <a:solidFill>
                <a:sysClr val="windowText" lastClr="000000"/>
              </a:solidFill>
              <a:latin typeface="Gill Sans MT"/>
            </a:defRPr>
          </a:lvl2pPr>
          <a:lvl3pPr marL="914400" algn="l" defTabSz="914400" rtl="0" eaLnBrk="1" latinLnBrk="0" hangingPunct="1">
            <a:defRPr kumimoji="1" sz="1800" kern="1200">
              <a:solidFill>
                <a:sysClr val="windowText" lastClr="000000"/>
              </a:solidFill>
              <a:latin typeface="Gill Sans MT"/>
            </a:defRPr>
          </a:lvl3pPr>
          <a:lvl4pPr marL="1371600" algn="l" defTabSz="914400" rtl="0" eaLnBrk="1" latinLnBrk="0" hangingPunct="1">
            <a:defRPr kumimoji="1" sz="1800" kern="1200">
              <a:solidFill>
                <a:sysClr val="windowText" lastClr="000000"/>
              </a:solidFill>
              <a:latin typeface="Gill Sans MT"/>
            </a:defRPr>
          </a:lvl4pPr>
          <a:lvl5pPr marL="1828800" algn="l" defTabSz="914400" rtl="0" eaLnBrk="1" latinLnBrk="0" hangingPunct="1">
            <a:defRPr kumimoji="1" sz="1800" kern="1200">
              <a:solidFill>
                <a:sysClr val="windowText" lastClr="000000"/>
              </a:solidFill>
              <a:latin typeface="Gill Sans MT"/>
            </a:defRPr>
          </a:lvl5pPr>
          <a:lvl6pPr marL="2286000" algn="l" defTabSz="914400" rtl="0" eaLnBrk="1" latinLnBrk="0" hangingPunct="1">
            <a:defRPr kumimoji="1" sz="1800" kern="1200">
              <a:solidFill>
                <a:sysClr val="windowText" lastClr="000000"/>
              </a:solidFill>
              <a:latin typeface="Gill Sans MT"/>
            </a:defRPr>
          </a:lvl6pPr>
          <a:lvl7pPr marL="2743200" algn="l" defTabSz="914400" rtl="0" eaLnBrk="1" latinLnBrk="0" hangingPunct="1">
            <a:defRPr kumimoji="1" sz="1800" kern="1200">
              <a:solidFill>
                <a:sysClr val="windowText" lastClr="000000"/>
              </a:solidFill>
              <a:latin typeface="Gill Sans MT"/>
            </a:defRPr>
          </a:lvl7pPr>
          <a:lvl8pPr marL="3200400" algn="l" defTabSz="914400" rtl="0" eaLnBrk="1" latinLnBrk="0" hangingPunct="1">
            <a:defRPr kumimoji="1" sz="1800" kern="1200">
              <a:solidFill>
                <a:sysClr val="windowText" lastClr="000000"/>
              </a:solidFill>
              <a:latin typeface="Gill Sans MT"/>
            </a:defRPr>
          </a:lvl8pPr>
          <a:lvl9pPr marL="3657600" algn="l" defTabSz="914400" rtl="0" eaLnBrk="1" latinLnBrk="0" hangingPunct="1">
            <a:defRPr kumimoji="1" sz="1800" kern="1200">
              <a:solidFill>
                <a:sysClr val="windowText" lastClr="000000"/>
              </a:solidFill>
              <a:latin typeface="Gill Sans MT"/>
            </a:defRPr>
          </a:lvl9pPr>
        </a:lstStyle>
        <a:p xmlns:a="http://schemas.openxmlformats.org/drawingml/2006/main">
          <a:pPr algn="r"/>
          <a:r>
            <a:rPr lang="ja-JP" altLang="en-US" sz="2800" b="1" dirty="0" smtClean="0"/>
            <a:t>維持期病院</a:t>
          </a:r>
          <a:endParaRPr lang="en-US" altLang="ja-JP" sz="2800" b="1" dirty="0" smtClean="0"/>
        </a:p>
        <a:p xmlns:a="http://schemas.openxmlformats.org/drawingml/2006/main">
          <a:pPr algn="r"/>
          <a:r>
            <a:rPr lang="ja-JP" altLang="en-US" sz="2800" b="1" dirty="0" smtClean="0"/>
            <a:t>診療所・</a:t>
          </a:r>
          <a:r>
            <a:rPr lang="ja-JP" altLang="en-US" sz="2800" b="1" dirty="0" smtClean="0"/>
            <a:t>老健</a:t>
          </a:r>
          <a:endParaRPr lang="en-US" altLang="ja-JP" sz="2800" b="1" dirty="0" smtClean="0"/>
        </a:p>
        <a:p xmlns:a="http://schemas.openxmlformats.org/drawingml/2006/main">
          <a:pPr algn="r"/>
          <a:r>
            <a:rPr lang="ja-JP" altLang="en-US" sz="2800" b="1" dirty="0" smtClean="0"/>
            <a:t>７</a:t>
          </a:r>
          <a:r>
            <a:rPr lang="ja-JP" altLang="en-US" sz="2800" b="1" dirty="0" smtClean="0"/>
            <a:t>％</a:t>
          </a:r>
          <a:endParaRPr lang="ja-JP" altLang="en-US" sz="28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2" name="サブタイトル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2010/3/17</a:t>
            </a:fld>
            <a:endParaRPr kumimoji="1" lang="ja-JP" altLang="en-US"/>
          </a:p>
        </p:txBody>
      </p:sp>
      <p:sp>
        <p:nvSpPr>
          <p:cNvPr id="20" name="フッター プレースホル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円/楕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2010/3/17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2010/3/17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2010/3/17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2010/3/17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円/楕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2010/3/17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2010/3/17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2010/3/17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2010/3/17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2010/3/17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1A001-D128-4599-A755-2D3D56A1F1B2}" type="datetimeFigureOut">
              <a:rPr kumimoji="1" lang="ja-JP" altLang="en-US" smtClean="0"/>
              <a:pPr/>
              <a:t>2010/3/17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3C573E-B9E2-4FF5-BCFD-BF25A4FE44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9" name="フローチャート: 処理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フローチャート: 処理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パイ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ドーナ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タイトル プレースホル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テキスト プレースホル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4" name="日付プレースホル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4B1A001-D128-4599-A755-2D3D56A1F1B2}" type="datetimeFigureOut">
              <a:rPr kumimoji="1" lang="ja-JP" altLang="en-US" smtClean="0"/>
              <a:pPr/>
              <a:t>2010/3/17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2" name="スライド番号プレースホル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93C573E-B9E2-4FF5-BCFD-BF25A4FE44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1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00132" y="1571612"/>
            <a:ext cx="8429652" cy="2357454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平成</a:t>
            </a:r>
            <a:r>
              <a:rPr kumimoji="1" lang="en-US" altLang="ja-JP" dirty="0" smtClean="0"/>
              <a:t>22</a:t>
            </a:r>
            <a:r>
              <a:rPr kumimoji="1" lang="ja-JP" altLang="en-US" dirty="0" smtClean="0"/>
              <a:t>年</a:t>
            </a:r>
            <a:r>
              <a:rPr lang="en-US" altLang="ja-JP" dirty="0" smtClean="0"/>
              <a:t>3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17</a:t>
            </a:r>
            <a:r>
              <a:rPr kumimoji="1" lang="ja-JP" altLang="en-US" dirty="0" err="1" smtClean="0"/>
              <a:t>日</a:t>
            </a:r>
            <a:r>
              <a:rPr lang="ja-JP" altLang="en-US" dirty="0" err="1" smtClean="0"/>
              <a:t>もも脳</a:t>
            </a:r>
            <a:r>
              <a:rPr lang="ja-JP" altLang="en-US" dirty="0" smtClean="0"/>
              <a:t>ネット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脳卒中連携パス結果報告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14546" y="5143512"/>
            <a:ext cx="6400800" cy="1285884"/>
          </a:xfrm>
        </p:spPr>
        <p:txBody>
          <a:bodyPr/>
          <a:lstStyle/>
          <a:p>
            <a:pPr algn="r"/>
            <a:r>
              <a:rPr kumimoji="1" lang="ja-JP" altLang="en-US" dirty="0" smtClean="0"/>
              <a:t>担当　岡山赤十字病院</a:t>
            </a:r>
            <a:endParaRPr kumimoji="1" lang="en-US" altLang="ja-JP" dirty="0" smtClean="0"/>
          </a:p>
          <a:p>
            <a:pPr algn="r"/>
            <a:r>
              <a:rPr lang="ja-JP" altLang="en-US" dirty="0"/>
              <a:t>脳</a:t>
            </a:r>
            <a:r>
              <a:rPr lang="ja-JP" altLang="en-US" dirty="0" smtClean="0"/>
              <a:t>卒中科　</a:t>
            </a:r>
            <a:r>
              <a:rPr kumimoji="1" lang="ja-JP" altLang="en-US" dirty="0" smtClean="0"/>
              <a:t>井上剛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 smtClean="0"/>
              <a:t>回復期病院群の転帰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2363794" y="1771672"/>
          <a:ext cx="6494486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1"/>
          <p:cNvSpPr txBox="1"/>
          <p:nvPr/>
        </p:nvSpPr>
        <p:spPr>
          <a:xfrm>
            <a:off x="5000628" y="4538690"/>
            <a:ext cx="3643338" cy="642942"/>
          </a:xfrm>
          <a:prstGeom prst="rect">
            <a:avLst/>
          </a:prstGeom>
          <a:solidFill>
            <a:srgbClr val="00B0F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在宅復帰</a:t>
            </a:r>
            <a:r>
              <a:rPr lang="ja-JP" altLang="en-US" sz="3200" b="1" dirty="0" smtClean="0"/>
              <a:t>６６％→</a:t>
            </a:r>
            <a:endParaRPr lang="ja-JP" altLang="en-US" sz="3200" b="1" dirty="0"/>
          </a:p>
        </p:txBody>
      </p:sp>
      <p:sp>
        <p:nvSpPr>
          <p:cNvPr id="6" name="テキスト ボックス 1"/>
          <p:cNvSpPr txBox="1"/>
          <p:nvPr/>
        </p:nvSpPr>
        <p:spPr>
          <a:xfrm>
            <a:off x="285720" y="4071942"/>
            <a:ext cx="3071834" cy="962012"/>
          </a:xfrm>
          <a:prstGeom prst="rect">
            <a:avLst/>
          </a:prstGeom>
          <a:solidFill>
            <a:srgbClr val="FFC00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急性期病院</a:t>
            </a:r>
            <a:endParaRPr lang="en-US" altLang="ja-JP" sz="3200" b="1" dirty="0" smtClean="0"/>
          </a:p>
          <a:p>
            <a:r>
              <a:rPr lang="ja-JP" altLang="en-US" sz="3200" b="1" dirty="0" smtClean="0"/>
              <a:t>診療所１３％↑</a:t>
            </a:r>
            <a:endParaRPr lang="ja-JP" altLang="en-US" sz="3200" b="1" dirty="0"/>
          </a:p>
        </p:txBody>
      </p:sp>
      <p:sp>
        <p:nvSpPr>
          <p:cNvPr id="7" name="テキスト ボックス 1"/>
          <p:cNvSpPr txBox="1"/>
          <p:nvPr/>
        </p:nvSpPr>
        <p:spPr>
          <a:xfrm>
            <a:off x="214282" y="2928934"/>
            <a:ext cx="3961591" cy="928694"/>
          </a:xfrm>
          <a:prstGeom prst="rect">
            <a:avLst/>
          </a:prstGeom>
          <a:solidFill>
            <a:srgbClr val="00B05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3200" b="1" dirty="0" smtClean="0"/>
              <a:t>維持期病院</a:t>
            </a:r>
            <a:r>
              <a:rPr lang="ja-JP" altLang="en-US" sz="3200" b="1" dirty="0" smtClean="0"/>
              <a:t>１０％↓</a:t>
            </a:r>
            <a:endParaRPr lang="en-US" altLang="ja-JP" sz="3200" b="1" dirty="0" smtClean="0"/>
          </a:p>
          <a:p>
            <a:pPr algn="r"/>
            <a:r>
              <a:rPr lang="ja-JP" altLang="en-US" sz="3200" b="1" dirty="0" smtClean="0"/>
              <a:t>（前回１４％）</a:t>
            </a:r>
            <a:endParaRPr lang="ja-JP" altLang="en-US" sz="3200" b="1" dirty="0"/>
          </a:p>
        </p:txBody>
      </p:sp>
      <p:sp>
        <p:nvSpPr>
          <p:cNvPr id="8" name="テキスト ボックス 1"/>
          <p:cNvSpPr txBox="1"/>
          <p:nvPr/>
        </p:nvSpPr>
        <p:spPr>
          <a:xfrm>
            <a:off x="1428728" y="1428736"/>
            <a:ext cx="2961491" cy="535785"/>
          </a:xfrm>
          <a:prstGeom prst="rect">
            <a:avLst/>
          </a:prstGeom>
          <a:solidFill>
            <a:srgbClr val="00206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800" b="1" dirty="0" smtClean="0">
                <a:solidFill>
                  <a:schemeClr val="bg1"/>
                </a:solidFill>
              </a:rPr>
              <a:t>老健</a:t>
            </a:r>
            <a:r>
              <a:rPr lang="ja-JP" altLang="en-US" sz="2800" b="1" dirty="0" smtClean="0">
                <a:solidFill>
                  <a:schemeClr val="bg1"/>
                </a:solidFill>
              </a:rPr>
              <a:t>施設７％↑</a:t>
            </a:r>
            <a:endParaRPr lang="ja-JP" alt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1"/>
          <p:cNvSpPr txBox="1"/>
          <p:nvPr/>
        </p:nvSpPr>
        <p:spPr>
          <a:xfrm>
            <a:off x="5572132" y="1142984"/>
            <a:ext cx="3428992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ｎ</a:t>
            </a:r>
            <a:r>
              <a:rPr lang="ja-JP" altLang="en-US" sz="3200" b="1" dirty="0" smtClean="0"/>
              <a:t>＝</a:t>
            </a:r>
            <a:r>
              <a:rPr lang="ja-JP" altLang="en-US" sz="3200" b="1" dirty="0" smtClean="0"/>
              <a:t>２３３</a:t>
            </a:r>
            <a:r>
              <a:rPr lang="ja-JP" altLang="en-US" sz="3200" b="1" dirty="0" smtClean="0"/>
              <a:t>人</a:t>
            </a:r>
            <a:endParaRPr lang="ja-JP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コンテンツ プレースホルダ 10"/>
          <p:cNvGraphicFramePr>
            <a:graphicFrameLocks noGrp="1"/>
          </p:cNvGraphicFramePr>
          <p:nvPr>
            <p:ph idx="1"/>
          </p:nvPr>
        </p:nvGraphicFramePr>
        <p:xfrm>
          <a:off x="2787690" y="1857364"/>
          <a:ext cx="7070722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dirty="0" smtClean="0"/>
              <a:t>回復期病院群パス利用の転帰</a:t>
            </a:r>
            <a:endParaRPr kumimoji="1" lang="ja-JP" altLang="en-US" dirty="0"/>
          </a:p>
        </p:txBody>
      </p:sp>
      <p:sp>
        <p:nvSpPr>
          <p:cNvPr id="5" name="テキスト ボックス 1"/>
          <p:cNvSpPr txBox="1"/>
          <p:nvPr/>
        </p:nvSpPr>
        <p:spPr>
          <a:xfrm>
            <a:off x="5500694" y="4786322"/>
            <a:ext cx="2963617" cy="642942"/>
          </a:xfrm>
          <a:prstGeom prst="rect">
            <a:avLst/>
          </a:prstGeom>
          <a:solidFill>
            <a:srgbClr val="00B0F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在宅復帰</a:t>
            </a:r>
            <a:r>
              <a:rPr lang="ja-JP" altLang="en-US" sz="3200" b="1" dirty="0" smtClean="0"/>
              <a:t>６３％</a:t>
            </a:r>
            <a:endParaRPr lang="ja-JP" altLang="en-US" sz="3200" b="1" dirty="0"/>
          </a:p>
        </p:txBody>
      </p:sp>
      <p:sp>
        <p:nvSpPr>
          <p:cNvPr id="6" name="テキスト ボックス 1"/>
          <p:cNvSpPr txBox="1"/>
          <p:nvPr/>
        </p:nvSpPr>
        <p:spPr>
          <a:xfrm>
            <a:off x="1714480" y="4286256"/>
            <a:ext cx="2928958" cy="1143008"/>
          </a:xfrm>
          <a:prstGeom prst="rect">
            <a:avLst/>
          </a:prstGeom>
          <a:solidFill>
            <a:srgbClr val="FFC00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急性期病院</a:t>
            </a:r>
            <a:endParaRPr lang="en-US" altLang="ja-JP" sz="3200" b="1" dirty="0" smtClean="0"/>
          </a:p>
          <a:p>
            <a:r>
              <a:rPr lang="ja-JP" altLang="en-US" sz="3200" b="1" dirty="0" smtClean="0"/>
              <a:t>診療所１５％↑</a:t>
            </a:r>
            <a:endParaRPr lang="ja-JP" altLang="en-US" sz="3200" b="1" dirty="0"/>
          </a:p>
        </p:txBody>
      </p:sp>
      <p:sp>
        <p:nvSpPr>
          <p:cNvPr id="7" name="テキスト ボックス 1"/>
          <p:cNvSpPr txBox="1"/>
          <p:nvPr/>
        </p:nvSpPr>
        <p:spPr>
          <a:xfrm>
            <a:off x="1071538" y="3464719"/>
            <a:ext cx="3422271" cy="535785"/>
          </a:xfrm>
          <a:prstGeom prst="rect">
            <a:avLst/>
          </a:prstGeom>
          <a:solidFill>
            <a:srgbClr val="00B05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800" b="1" dirty="0" smtClean="0"/>
              <a:t>維持期病院</a:t>
            </a:r>
            <a:r>
              <a:rPr lang="ja-JP" altLang="en-US" sz="2800" b="1" dirty="0" smtClean="0"/>
              <a:t>１１％↓</a:t>
            </a:r>
            <a:endParaRPr lang="ja-JP" altLang="en-US" sz="2800" b="1" dirty="0"/>
          </a:p>
        </p:txBody>
      </p:sp>
      <p:sp>
        <p:nvSpPr>
          <p:cNvPr id="8" name="テキスト ボックス 1"/>
          <p:cNvSpPr txBox="1"/>
          <p:nvPr/>
        </p:nvSpPr>
        <p:spPr>
          <a:xfrm>
            <a:off x="2143108" y="1750207"/>
            <a:ext cx="2433623" cy="535785"/>
          </a:xfrm>
          <a:prstGeom prst="rect">
            <a:avLst/>
          </a:prstGeom>
          <a:solidFill>
            <a:srgbClr val="00206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800" b="1" dirty="0" smtClean="0">
                <a:solidFill>
                  <a:schemeClr val="bg1"/>
                </a:solidFill>
              </a:rPr>
              <a:t>老健施設７％</a:t>
            </a:r>
            <a:endParaRPr lang="ja-JP" alt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1"/>
          <p:cNvSpPr txBox="1"/>
          <p:nvPr/>
        </p:nvSpPr>
        <p:spPr>
          <a:xfrm>
            <a:off x="5572132" y="1142984"/>
            <a:ext cx="3428992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ｎ</a:t>
            </a:r>
            <a:r>
              <a:rPr lang="ja-JP" altLang="en-US" sz="3200" b="1" dirty="0" smtClean="0"/>
              <a:t>＝</a:t>
            </a:r>
            <a:r>
              <a:rPr lang="ja-JP" altLang="en-US" sz="3200" b="1" dirty="0" smtClean="0"/>
              <a:t>１１３</a:t>
            </a:r>
            <a:r>
              <a:rPr lang="ja-JP" altLang="en-US" sz="3200" b="1" dirty="0" smtClean="0"/>
              <a:t>人</a:t>
            </a:r>
            <a:endParaRPr lang="ja-JP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498080" cy="1143000"/>
          </a:xfrm>
        </p:spPr>
        <p:txBody>
          <a:bodyPr/>
          <a:lstStyle/>
          <a:p>
            <a:pPr algn="ctr"/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285852" y="1928802"/>
            <a:ext cx="7498080" cy="376715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連携パスの利用率は</a:t>
            </a:r>
            <a:r>
              <a:rPr lang="ja-JP" altLang="en-US" dirty="0" smtClean="0"/>
              <a:t>急性期</a:t>
            </a:r>
            <a:r>
              <a:rPr lang="ja-JP" altLang="en-US" dirty="0" smtClean="0"/>
              <a:t>２３</a:t>
            </a:r>
            <a:r>
              <a:rPr lang="ja-JP" altLang="en-US" dirty="0" smtClean="0"/>
              <a:t>％</a:t>
            </a:r>
            <a:r>
              <a:rPr lang="ja-JP" altLang="en-US" dirty="0" smtClean="0"/>
              <a:t>、</a:t>
            </a:r>
            <a:r>
              <a:rPr lang="ja-JP" altLang="en-US" dirty="0" smtClean="0"/>
              <a:t>回復期</a:t>
            </a:r>
            <a:r>
              <a:rPr lang="ja-JP" altLang="en-US" dirty="0" smtClean="0"/>
              <a:t>４７</a:t>
            </a:r>
            <a:r>
              <a:rPr lang="ja-JP" altLang="en-US" dirty="0" smtClean="0"/>
              <a:t>％</a:t>
            </a:r>
            <a:endParaRPr lang="en-US" altLang="ja-JP" dirty="0" smtClean="0"/>
          </a:p>
          <a:p>
            <a:r>
              <a:rPr kumimoji="1" lang="ja-JP" altLang="en-US" dirty="0" smtClean="0"/>
              <a:t>連携パスは急性期</a:t>
            </a:r>
            <a:r>
              <a:rPr kumimoji="1" lang="ja-JP" altLang="en-US" dirty="0" smtClean="0"/>
              <a:t>病院</a:t>
            </a:r>
            <a:r>
              <a:rPr lang="ja-JP" altLang="en-US" dirty="0" smtClean="0"/>
              <a:t>の</a:t>
            </a:r>
            <a:r>
              <a:rPr kumimoji="1" lang="ja-JP" altLang="en-US" dirty="0" smtClean="0"/>
              <a:t>転院先の回復期病院の</a:t>
            </a:r>
            <a:r>
              <a:rPr lang="ja-JP" altLang="en-US" dirty="0" smtClean="0"/>
              <a:t>大多数</a:t>
            </a:r>
            <a:r>
              <a:rPr kumimoji="1" lang="ja-JP" altLang="en-US" dirty="0" smtClean="0"/>
              <a:t>、</a:t>
            </a:r>
            <a:r>
              <a:rPr kumimoji="1" lang="ja-JP" altLang="en-US" dirty="0" smtClean="0"/>
              <a:t>維持期転院</a:t>
            </a:r>
            <a:r>
              <a:rPr kumimoji="1" lang="ja-JP" altLang="en-US" dirty="0" smtClean="0"/>
              <a:t>の</a:t>
            </a:r>
            <a:r>
              <a:rPr lang="ja-JP" altLang="en-US" dirty="0" smtClean="0"/>
              <a:t>１８</a:t>
            </a:r>
            <a:r>
              <a:rPr kumimoji="1" lang="ja-JP" altLang="en-US" dirty="0" smtClean="0"/>
              <a:t>％に</a:t>
            </a:r>
            <a:r>
              <a:rPr lang="ja-JP" altLang="en-US" dirty="0" smtClean="0"/>
              <a:t>使用されている</a:t>
            </a:r>
            <a:r>
              <a:rPr kumimoji="1" lang="ja-JP" altLang="en-US" dirty="0" smtClean="0"/>
              <a:t>。</a:t>
            </a:r>
            <a:endParaRPr kumimoji="1" lang="en-US" altLang="ja-JP" dirty="0" smtClean="0"/>
          </a:p>
          <a:p>
            <a:r>
              <a:rPr lang="ja-JP" altLang="en-US" dirty="0" smtClean="0"/>
              <a:t>回復期病院のパス</a:t>
            </a:r>
            <a:r>
              <a:rPr lang="ja-JP" altLang="en-US" dirty="0" smtClean="0"/>
              <a:t>利用患者は全患者に対して</a:t>
            </a:r>
            <a:r>
              <a:rPr lang="en-US" altLang="ja-JP" dirty="0" smtClean="0"/>
              <a:t>4</a:t>
            </a:r>
            <a:r>
              <a:rPr lang="ja-JP" altLang="en-US" dirty="0" smtClean="0"/>
              <a:t>日間、在院日数</a:t>
            </a:r>
            <a:r>
              <a:rPr lang="ja-JP" altLang="en-US" dirty="0" smtClean="0"/>
              <a:t>が</a:t>
            </a:r>
            <a:r>
              <a:rPr lang="ja-JP" altLang="en-US" dirty="0" smtClean="0"/>
              <a:t>短縮。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対　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000100" y="1357298"/>
            <a:ext cx="8143900" cy="5429288"/>
          </a:xfrm>
        </p:spPr>
        <p:txBody>
          <a:bodyPr>
            <a:normAutofit fontScale="77500" lnSpcReduction="20000"/>
          </a:bodyPr>
          <a:lstStyle/>
          <a:p>
            <a:r>
              <a:rPr lang="ja-JP" altLang="en-US" dirty="0" smtClean="0"/>
              <a:t>平成</a:t>
            </a:r>
            <a:r>
              <a:rPr lang="en-US" altLang="ja-JP" dirty="0" smtClean="0"/>
              <a:t>22</a:t>
            </a:r>
            <a:r>
              <a:rPr lang="ja-JP" altLang="en-US" dirty="0" smtClean="0"/>
              <a:t>年</a:t>
            </a:r>
            <a:r>
              <a:rPr lang="en-US" altLang="ja-JP" dirty="0" smtClean="0"/>
              <a:t>11</a:t>
            </a:r>
            <a:r>
              <a:rPr lang="ja-JP" altLang="en-US" dirty="0" smtClean="0"/>
              <a:t>月～</a:t>
            </a:r>
            <a:r>
              <a:rPr lang="en-US" altLang="ja-JP" dirty="0" smtClean="0"/>
              <a:t>1</a:t>
            </a:r>
            <a:r>
              <a:rPr lang="ja-JP" altLang="en-US" dirty="0" smtClean="0"/>
              <a:t>月末日</a:t>
            </a:r>
            <a:r>
              <a:rPr lang="ja-JP" altLang="en-US" dirty="0" smtClean="0"/>
              <a:t>まで入院</a:t>
            </a:r>
            <a:r>
              <a:rPr lang="ja-JP" altLang="en-US" dirty="0" smtClean="0"/>
              <a:t>した脳卒中</a:t>
            </a:r>
            <a:r>
              <a:rPr lang="ja-JP" altLang="en-US" dirty="0" smtClean="0"/>
              <a:t>患者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u="sng" dirty="0" smtClean="0"/>
              <a:t>急性期病院</a:t>
            </a:r>
            <a:r>
              <a:rPr lang="ja-JP" altLang="en-US" u="sng" dirty="0" smtClean="0"/>
              <a:t>：</a:t>
            </a:r>
            <a:r>
              <a:rPr lang="en-US" altLang="ja-JP" u="sng" dirty="0" smtClean="0"/>
              <a:t>9</a:t>
            </a:r>
            <a:r>
              <a:rPr lang="ja-JP" altLang="en-US" u="sng" dirty="0" smtClean="0"/>
              <a:t>病院（前回</a:t>
            </a:r>
            <a:r>
              <a:rPr lang="en-US" altLang="ja-JP" u="sng" dirty="0" smtClean="0"/>
              <a:t>8</a:t>
            </a:r>
            <a:r>
              <a:rPr lang="ja-JP" altLang="en-US" u="sng" dirty="0" smtClean="0"/>
              <a:t>病院）</a:t>
            </a:r>
            <a:endParaRPr lang="en-US" altLang="ja-JP" u="sng" dirty="0" smtClean="0"/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ja-JP" altLang="en-US" dirty="0" smtClean="0"/>
              <a:t>岡山労災病院、岡山赤十字病院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ja-JP" altLang="en-US" dirty="0" smtClean="0"/>
              <a:t>岡山済生会病院、岡山市民病院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ja-JP" altLang="en-US" dirty="0" smtClean="0"/>
              <a:t>岡山医療センター、岡山旭東病院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ja-JP" altLang="en-US" dirty="0" smtClean="0"/>
              <a:t>岡山クリニック、東備クリニック、岡大神経内科</a:t>
            </a:r>
            <a:endParaRPr lang="en-US" altLang="ja-JP" dirty="0" smtClean="0"/>
          </a:p>
          <a:p>
            <a:r>
              <a:rPr lang="ja-JP" altLang="en-US" u="sng" dirty="0" smtClean="0"/>
              <a:t>回復期病院</a:t>
            </a:r>
            <a:r>
              <a:rPr lang="ja-JP" altLang="en-US" u="sng" dirty="0" smtClean="0"/>
              <a:t>：</a:t>
            </a:r>
            <a:r>
              <a:rPr lang="en-US" altLang="ja-JP" u="sng" dirty="0" smtClean="0"/>
              <a:t>11</a:t>
            </a:r>
            <a:r>
              <a:rPr lang="ja-JP" altLang="en-US" u="sng" dirty="0" smtClean="0"/>
              <a:t>病院（前回</a:t>
            </a:r>
            <a:r>
              <a:rPr lang="en-US" altLang="ja-JP" u="sng" dirty="0" smtClean="0"/>
              <a:t>8</a:t>
            </a:r>
            <a:r>
              <a:rPr lang="ja-JP" altLang="en-US" u="sng" dirty="0" smtClean="0"/>
              <a:t>病院）</a:t>
            </a:r>
            <a:endParaRPr lang="en-US" altLang="ja-JP" u="sng" dirty="0" smtClean="0"/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ja-JP" altLang="en-US" dirty="0" smtClean="0"/>
              <a:t>児島中央病院、岡山中央奉還町病院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ja-JP" altLang="en-US" dirty="0" smtClean="0"/>
              <a:t>済生会吉備病院、佐藤病院、梶木病院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ja-JP" altLang="en-US" dirty="0" smtClean="0"/>
              <a:t>重井医学研究所附属病院、吉備高原リハセンター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ja-JP" altLang="en-US" dirty="0" smtClean="0"/>
              <a:t>岡山光南病院、玉野市民病院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ja-JP" altLang="en-US" dirty="0" smtClean="0"/>
              <a:t>岡山協立病院、岡山リハビリテーション病院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						</a:t>
            </a:r>
            <a:r>
              <a:rPr lang="ja-JP" altLang="en-US" dirty="0" smtClean="0"/>
              <a:t>計</a:t>
            </a:r>
            <a:r>
              <a:rPr lang="en-US" altLang="ja-JP" dirty="0" smtClean="0"/>
              <a:t>20</a:t>
            </a:r>
            <a:r>
              <a:rPr lang="ja-JP" altLang="en-US" dirty="0" smtClean="0"/>
              <a:t>病院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コンテンツ プレースホルダ 8"/>
          <p:cNvGraphicFramePr>
            <a:graphicFrameLocks noGrp="1"/>
          </p:cNvGraphicFramePr>
          <p:nvPr>
            <p:ph idx="1"/>
          </p:nvPr>
        </p:nvGraphicFramePr>
        <p:xfrm>
          <a:off x="1071538" y="-71462"/>
          <a:ext cx="7858180" cy="6865241"/>
        </p:xfrm>
        <a:graphic>
          <a:graphicData uri="http://schemas.openxmlformats.org/drawingml/2006/table">
            <a:tbl>
              <a:tblPr/>
              <a:tblGrid>
                <a:gridCol w="5143536"/>
                <a:gridCol w="1214446"/>
                <a:gridCol w="1500198"/>
              </a:tblGrid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病院名：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全入院患者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パス利用患者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脳卒中入院患者数（人）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912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277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30%)</a:t>
                      </a:r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平均年齢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74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歳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74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歳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男性（人）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517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153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脳梗塞（人）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599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177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(30%)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4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脳内出血（人）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181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80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(44%)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くも膜下出血（人）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58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16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(28%)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一過性脳虚血発作（人）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66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平均在院日数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57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日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62(+5)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日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脳卒中連携情報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提供書利用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の退院時平均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ＭＳ Ｐゴシック"/>
                        </a:rPr>
                        <a:t>mRS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3.9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転帰：急性期病院・診療所へ転院数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44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17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(39%)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転帰：回復期病院へ転院数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133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144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(-%)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転帰：維持期病院へ転院数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42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14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(33%)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転帰：維持期診療所へ転所数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18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endParaRPr lang="en-US" altLang="ja-JP" sz="2400" b="0" i="0" u="none" strike="noStrike" dirty="0" smtClean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6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33%)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転帰：維持期老健へ転所数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20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10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(50%)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転帰：在宅復帰患者数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527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72(14%)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転帰：死亡数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53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2(4%)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3810182" y="142852"/>
            <a:ext cx="1261884" cy="52322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chemeClr val="bg1"/>
                </a:solidFill>
              </a:rPr>
              <a:t>全病院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500958" y="1071546"/>
            <a:ext cx="1423788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ja-JP" altLang="en-US" sz="2400" b="1" dirty="0" smtClean="0">
                <a:latin typeface="ＭＳ Ｐゴシック" pitchFamily="50" charset="-128"/>
                <a:ea typeface="ＭＳ Ｐゴシック" pitchFamily="50" charset="-128"/>
              </a:rPr>
              <a:t>前回</a:t>
            </a:r>
            <a:r>
              <a:rPr lang="en-US" altLang="ja-JP" sz="2400" b="1" dirty="0" smtClean="0">
                <a:latin typeface="ＭＳ Ｐゴシック" pitchFamily="50" charset="-128"/>
                <a:ea typeface="ＭＳ Ｐゴシック" pitchFamily="50" charset="-128"/>
              </a:rPr>
              <a:t>30</a:t>
            </a:r>
            <a:r>
              <a:rPr lang="ja-JP" altLang="en-US" sz="2400" b="1" dirty="0" smtClean="0">
                <a:latin typeface="ＭＳ Ｐゴシック" pitchFamily="50" charset="-128"/>
                <a:ea typeface="ＭＳ Ｐゴシック" pitchFamily="50" charset="-128"/>
              </a:rPr>
              <a:t>％</a:t>
            </a:r>
            <a:endParaRPr kumimoji="1"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072198" y="3743270"/>
            <a:ext cx="2999539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ja-JP" altLang="en-US" sz="2400" b="1" dirty="0" smtClean="0">
                <a:latin typeface="ＭＳ Ｐゴシック" pitchFamily="50" charset="-128"/>
                <a:ea typeface="ＭＳ Ｐゴシック" pitchFamily="50" charset="-128"/>
              </a:rPr>
              <a:t>前回</a:t>
            </a:r>
            <a:r>
              <a:rPr lang="en-US" altLang="ja-JP" sz="2400" b="1" dirty="0" smtClean="0">
                <a:latin typeface="ＭＳ Ｐゴシック" pitchFamily="50" charset="-128"/>
                <a:ea typeface="ＭＳ Ｐゴシック" pitchFamily="50" charset="-128"/>
              </a:rPr>
              <a:t>54</a:t>
            </a:r>
            <a:r>
              <a:rPr lang="ja-JP" altLang="en-US" sz="2400" b="1" dirty="0" smtClean="0">
                <a:latin typeface="ＭＳ Ｐゴシック" pitchFamily="50" charset="-128"/>
                <a:ea typeface="ＭＳ Ｐゴシック" pitchFamily="50" charset="-128"/>
              </a:rPr>
              <a:t>日　</a:t>
            </a:r>
            <a:r>
              <a:rPr lang="en-US" altLang="ja-JP" sz="2400" b="1" dirty="0" smtClean="0">
                <a:latin typeface="ＭＳ Ｐゴシック" pitchFamily="50" charset="-128"/>
                <a:ea typeface="ＭＳ Ｐゴシック" pitchFamily="50" charset="-128"/>
              </a:rPr>
              <a:t>64 (+10)</a:t>
            </a:r>
            <a:r>
              <a:rPr lang="ja-JP" altLang="en-US" sz="2400" b="1" dirty="0" smtClean="0">
                <a:latin typeface="ＭＳ Ｐゴシック" pitchFamily="50" charset="-128"/>
                <a:ea typeface="ＭＳ Ｐゴシック" pitchFamily="50" charset="-128"/>
              </a:rPr>
              <a:t>日</a:t>
            </a:r>
            <a:endParaRPr kumimoji="1"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429520" y="4857760"/>
            <a:ext cx="1423788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ja-JP" altLang="en-US" sz="2400" b="1" dirty="0" smtClean="0">
                <a:latin typeface="ＭＳ Ｐゴシック" pitchFamily="50" charset="-128"/>
                <a:ea typeface="ＭＳ Ｐゴシック" pitchFamily="50" charset="-128"/>
              </a:rPr>
              <a:t>前回</a:t>
            </a:r>
            <a:r>
              <a:rPr lang="en-US" altLang="ja-JP" sz="2400" b="1" dirty="0" smtClean="0">
                <a:latin typeface="ＭＳ Ｐゴシック" pitchFamily="50" charset="-128"/>
                <a:ea typeface="ＭＳ Ｐゴシック" pitchFamily="50" charset="-128"/>
              </a:rPr>
              <a:t>86</a:t>
            </a:r>
            <a:r>
              <a:rPr lang="ja-JP" altLang="en-US" sz="2400" b="1" dirty="0" smtClean="0">
                <a:latin typeface="ＭＳ Ｐゴシック" pitchFamily="50" charset="-128"/>
                <a:ea typeface="ＭＳ Ｐゴシック" pitchFamily="50" charset="-128"/>
              </a:rPr>
              <a:t>％</a:t>
            </a:r>
            <a:endParaRPr kumimoji="1"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コンテンツ プレースホルダ 8"/>
          <p:cNvGraphicFramePr>
            <a:graphicFrameLocks noGrp="1"/>
          </p:cNvGraphicFramePr>
          <p:nvPr>
            <p:ph idx="1"/>
          </p:nvPr>
        </p:nvGraphicFramePr>
        <p:xfrm>
          <a:off x="1071538" y="-71462"/>
          <a:ext cx="7858180" cy="6893010"/>
        </p:xfrm>
        <a:graphic>
          <a:graphicData uri="http://schemas.openxmlformats.org/drawingml/2006/table">
            <a:tbl>
              <a:tblPr/>
              <a:tblGrid>
                <a:gridCol w="5143536"/>
                <a:gridCol w="1214446"/>
                <a:gridCol w="1500198"/>
              </a:tblGrid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病院名：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全入院患者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パス利用患者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脳卒中入院患者数（人）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647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152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23%)</a:t>
                      </a:r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76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平均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年齢</a:t>
                      </a:r>
                      <a:endParaRPr lang="en-US" altLang="ja-JP" sz="1800" b="0" i="0" u="none" strike="noStrike" dirty="0" smtClean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71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歳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72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歳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男性（人）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384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86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脳梗塞（人）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421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89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21%)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4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脳内出血（人）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128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53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(41%)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くも膜下出血（人）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47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8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17%)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一過性脳虚血発作（人）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50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(4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％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)</a:t>
                      </a:r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平均在院日数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23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日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39(+16)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日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脳卒中連携情報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提供書利用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の退院時平均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ＭＳ Ｐゴシック"/>
                        </a:rPr>
                        <a:t>mRS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3.7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転帰：急性期病院・診療所へ転院数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14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0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転帰：回復期病院へ転院数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133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144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(-%)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転帰：維持期病院へ転院数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19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(10%)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転帰：維持期診療所へ転所数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12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endParaRPr lang="en-US" altLang="ja-JP" sz="2400" b="0" i="0" u="none" strike="noStrike" dirty="0" smtClean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25%)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転帰：維持期老健へ転所数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9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(22%)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転帰：在宅復帰患者数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373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1(0.2%)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転帰：死亡数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44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0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2928926" y="142852"/>
            <a:ext cx="3057247" cy="52322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ja-JP" altLang="en-US" sz="2800" b="1" dirty="0" smtClean="0">
                <a:solidFill>
                  <a:schemeClr val="bg1"/>
                </a:solidFill>
              </a:rPr>
              <a:t>急性期群</a:t>
            </a:r>
            <a:r>
              <a:rPr lang="ja-JP" altLang="en-US" sz="2800" b="1" dirty="0" smtClean="0">
                <a:solidFill>
                  <a:schemeClr val="bg1"/>
                </a:solidFill>
              </a:rPr>
              <a:t>：９病院</a:t>
            </a:r>
            <a:endParaRPr kumimoji="1" lang="ja-JP" altLang="en-US" sz="2800" b="1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072198" y="3743270"/>
            <a:ext cx="2999539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ja-JP" altLang="en-US" sz="2400" b="1" dirty="0" smtClean="0">
                <a:latin typeface="ＭＳ Ｐゴシック" pitchFamily="50" charset="-128"/>
                <a:ea typeface="ＭＳ Ｐゴシック" pitchFamily="50" charset="-128"/>
              </a:rPr>
              <a:t>前回</a:t>
            </a:r>
            <a:r>
              <a:rPr lang="en-US" altLang="ja-JP" sz="2400" b="1" dirty="0" smtClean="0">
                <a:latin typeface="ＭＳ Ｐゴシック" pitchFamily="50" charset="-128"/>
                <a:ea typeface="ＭＳ Ｐゴシック" pitchFamily="50" charset="-128"/>
              </a:rPr>
              <a:t>23</a:t>
            </a:r>
            <a:r>
              <a:rPr lang="ja-JP" altLang="en-US" sz="2400" b="1" dirty="0" smtClean="0">
                <a:latin typeface="ＭＳ Ｐゴシック" pitchFamily="50" charset="-128"/>
                <a:ea typeface="ＭＳ Ｐゴシック" pitchFamily="50" charset="-128"/>
              </a:rPr>
              <a:t>日　</a:t>
            </a:r>
            <a:r>
              <a:rPr lang="en-US" altLang="ja-JP" sz="2400" b="1" dirty="0" smtClean="0">
                <a:latin typeface="ＭＳ Ｐゴシック" pitchFamily="50" charset="-128"/>
                <a:ea typeface="ＭＳ Ｐゴシック" pitchFamily="50" charset="-128"/>
              </a:rPr>
              <a:t>40</a:t>
            </a:r>
            <a:r>
              <a:rPr lang="en-US" altLang="ja-JP" sz="2400" b="1" dirty="0" smtClean="0">
                <a:latin typeface="ＭＳ Ｐゴシック" pitchFamily="50" charset="-128"/>
                <a:ea typeface="ＭＳ Ｐゴシック" pitchFamily="50" charset="-128"/>
              </a:rPr>
              <a:t> (+17)</a:t>
            </a:r>
            <a:r>
              <a:rPr lang="ja-JP" altLang="en-US" sz="2400" b="1" dirty="0" smtClean="0">
                <a:latin typeface="ＭＳ Ｐゴシック" pitchFamily="50" charset="-128"/>
                <a:ea typeface="ＭＳ Ｐゴシック" pitchFamily="50" charset="-128"/>
              </a:rPr>
              <a:t>日</a:t>
            </a:r>
            <a:endParaRPr kumimoji="1"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00958" y="1071546"/>
            <a:ext cx="1423788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ja-JP" altLang="en-US" sz="2400" b="1" dirty="0" smtClean="0">
                <a:latin typeface="ＭＳ Ｐゴシック" pitchFamily="50" charset="-128"/>
                <a:ea typeface="ＭＳ Ｐゴシック" pitchFamily="50" charset="-128"/>
              </a:rPr>
              <a:t>前回</a:t>
            </a:r>
            <a:r>
              <a:rPr lang="en-US" altLang="ja-JP" sz="2400" b="1" dirty="0" smtClean="0">
                <a:latin typeface="ＭＳ Ｐゴシック" pitchFamily="50" charset="-128"/>
                <a:ea typeface="ＭＳ Ｐゴシック" pitchFamily="50" charset="-128"/>
              </a:rPr>
              <a:t>25</a:t>
            </a:r>
            <a:r>
              <a:rPr lang="ja-JP" altLang="en-US" sz="2400" b="1" dirty="0" smtClean="0">
                <a:latin typeface="ＭＳ Ｐゴシック" pitchFamily="50" charset="-128"/>
                <a:ea typeface="ＭＳ Ｐゴシック" pitchFamily="50" charset="-128"/>
              </a:rPr>
              <a:t>％</a:t>
            </a:r>
            <a:endParaRPr kumimoji="1"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コンテンツ プレースホルダ 8"/>
          <p:cNvGraphicFramePr>
            <a:graphicFrameLocks noGrp="1"/>
          </p:cNvGraphicFramePr>
          <p:nvPr>
            <p:ph idx="1"/>
          </p:nvPr>
        </p:nvGraphicFramePr>
        <p:xfrm>
          <a:off x="1071538" y="-71462"/>
          <a:ext cx="7858180" cy="6893010"/>
        </p:xfrm>
        <a:graphic>
          <a:graphicData uri="http://schemas.openxmlformats.org/drawingml/2006/table">
            <a:tbl>
              <a:tblPr/>
              <a:tblGrid>
                <a:gridCol w="5143536"/>
                <a:gridCol w="1214446"/>
                <a:gridCol w="1500198"/>
              </a:tblGrid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病院名：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全入院患者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パス利用患者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脳卒中入院患者数（人）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265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125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47%)</a:t>
                      </a:r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76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平均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年齢</a:t>
                      </a:r>
                      <a:endParaRPr lang="en-US" altLang="ja-JP" sz="1800" b="0" i="0" u="none" strike="noStrike" dirty="0" smtClean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76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歳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77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歳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男性（人）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133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67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脳梗塞（人）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178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88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(49%)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4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脳内出血（人）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53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27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(51%)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くも膜下出血（人）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11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8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(72%)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一過性脳虚血発作（人）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16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0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平均在院日数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90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日</a:t>
                      </a:r>
                      <a:r>
                        <a:rPr lang="ja-JP" altLang="en-US" sz="240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86(-4)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日</a:t>
                      </a:r>
                      <a:r>
                        <a:rPr lang="ja-JP" altLang="en-US" sz="240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脳卒中連携情報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提供書利用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の退院時平均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ＭＳ Ｐゴシック"/>
                        </a:rPr>
                        <a:t>mRS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4.0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転帰：急性期病院・診療所へ転院数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30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17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(57%)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転帰：回復期病院へ転院数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0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0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転帰：維持期病院へ転院数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23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12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(52%)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転帰：維持期診療所へ転所数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6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endParaRPr lang="en-US" altLang="ja-JP" sz="2400" b="0" i="0" u="none" strike="noStrike" dirty="0" smtClean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(50%)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転帰：維持期老健へ転所数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11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8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(72%)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84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転帰：在宅復帰患者数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154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71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(46%)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800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転帰：死亡数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9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  <a:r>
                        <a:rPr lang="ja-JP" altLang="en-US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人</a:t>
                      </a:r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(22%)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2928926" y="142852"/>
            <a:ext cx="3265638" cy="52322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ja-JP" altLang="en-US" sz="2800" b="1" dirty="0" smtClean="0">
                <a:solidFill>
                  <a:schemeClr val="bg1"/>
                </a:solidFill>
              </a:rPr>
              <a:t>回復期群</a:t>
            </a:r>
            <a:r>
              <a:rPr lang="ja-JP" altLang="en-US" sz="2800" b="1" dirty="0" smtClean="0">
                <a:solidFill>
                  <a:schemeClr val="bg1"/>
                </a:solidFill>
              </a:rPr>
              <a:t>：</a:t>
            </a:r>
            <a:r>
              <a:rPr lang="en-US" altLang="ja-JP" sz="2800" b="1" dirty="0" smtClean="0">
                <a:solidFill>
                  <a:schemeClr val="bg1"/>
                </a:solidFill>
              </a:rPr>
              <a:t>11</a:t>
            </a:r>
            <a:r>
              <a:rPr lang="ja-JP" altLang="en-US" sz="2800" b="1" dirty="0" smtClean="0">
                <a:solidFill>
                  <a:schemeClr val="bg1"/>
                </a:solidFill>
              </a:rPr>
              <a:t>病院</a:t>
            </a:r>
            <a:endParaRPr kumimoji="1" lang="ja-JP" altLang="en-US" sz="2800" b="1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500958" y="1071546"/>
            <a:ext cx="1423788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ja-JP" altLang="en-US" sz="2400" b="1" dirty="0" smtClean="0">
                <a:latin typeface="ＭＳ Ｐゴシック" pitchFamily="50" charset="-128"/>
                <a:ea typeface="ＭＳ Ｐゴシック" pitchFamily="50" charset="-128"/>
              </a:rPr>
              <a:t>前回</a:t>
            </a:r>
            <a:r>
              <a:rPr lang="en-US" altLang="ja-JP" sz="2400" b="1" dirty="0" smtClean="0">
                <a:latin typeface="ＭＳ Ｐゴシック" pitchFamily="50" charset="-128"/>
                <a:ea typeface="ＭＳ Ｐゴシック" pitchFamily="50" charset="-128"/>
              </a:rPr>
              <a:t>46</a:t>
            </a:r>
            <a:r>
              <a:rPr lang="ja-JP" altLang="en-US" sz="2400" b="1" dirty="0" smtClean="0">
                <a:latin typeface="ＭＳ Ｐゴシック" pitchFamily="50" charset="-128"/>
                <a:ea typeface="ＭＳ Ｐゴシック" pitchFamily="50" charset="-128"/>
              </a:rPr>
              <a:t>％</a:t>
            </a:r>
            <a:endParaRPr kumimoji="1"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072198" y="3743270"/>
            <a:ext cx="2954655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ja-JP" altLang="en-US" sz="2400" b="1" dirty="0" smtClean="0">
                <a:latin typeface="ＭＳ Ｐゴシック" pitchFamily="50" charset="-128"/>
                <a:ea typeface="ＭＳ Ｐゴシック" pitchFamily="50" charset="-128"/>
              </a:rPr>
              <a:t>前回</a:t>
            </a:r>
            <a:r>
              <a:rPr lang="en-US" altLang="ja-JP" sz="2400" b="1" dirty="0" smtClean="0">
                <a:latin typeface="ＭＳ Ｐゴシック" pitchFamily="50" charset="-128"/>
                <a:ea typeface="ＭＳ Ｐゴシック" pitchFamily="50" charset="-128"/>
              </a:rPr>
              <a:t>89</a:t>
            </a:r>
            <a:r>
              <a:rPr lang="ja-JP" altLang="en-US" sz="2400" b="1" dirty="0" smtClean="0">
                <a:latin typeface="ＭＳ Ｐゴシック" pitchFamily="50" charset="-128"/>
                <a:ea typeface="ＭＳ Ｐゴシック" pitchFamily="50" charset="-128"/>
              </a:rPr>
              <a:t>日　　</a:t>
            </a:r>
            <a:r>
              <a:rPr lang="en-US" altLang="ja-JP" sz="2400" b="1" dirty="0" smtClean="0">
                <a:latin typeface="ＭＳ Ｐゴシック" pitchFamily="50" charset="-128"/>
                <a:ea typeface="ＭＳ Ｐゴシック" pitchFamily="50" charset="-128"/>
              </a:rPr>
              <a:t>88(-1)</a:t>
            </a:r>
            <a:r>
              <a:rPr lang="ja-JP" altLang="en-US" sz="2400" b="1" dirty="0" smtClean="0">
                <a:latin typeface="ＭＳ Ｐゴシック" pitchFamily="50" charset="-128"/>
                <a:ea typeface="ＭＳ Ｐゴシック" pitchFamily="50" charset="-128"/>
              </a:rPr>
              <a:t>日</a:t>
            </a:r>
            <a:endParaRPr kumimoji="1"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 smtClean="0"/>
              <a:t>急性期病院群の疾患内訳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1428728" y="1714488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1"/>
          <p:cNvSpPr txBox="1"/>
          <p:nvPr/>
        </p:nvSpPr>
        <p:spPr>
          <a:xfrm>
            <a:off x="5572132" y="1142984"/>
            <a:ext cx="3428992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ｎ</a:t>
            </a:r>
            <a:r>
              <a:rPr lang="ja-JP" altLang="en-US" sz="3200" b="1" dirty="0" smtClean="0"/>
              <a:t>＝</a:t>
            </a:r>
            <a:r>
              <a:rPr lang="ja-JP" altLang="en-US" sz="3200" b="1" dirty="0" smtClean="0"/>
              <a:t>６４６</a:t>
            </a:r>
            <a:r>
              <a:rPr lang="ja-JP" altLang="en-US" sz="3200" b="1" dirty="0" smtClean="0"/>
              <a:t>人</a:t>
            </a:r>
            <a:endParaRPr lang="ja-JP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急性期病院群の転帰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1435100" y="1662114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1"/>
          <p:cNvSpPr txBox="1"/>
          <p:nvPr/>
        </p:nvSpPr>
        <p:spPr>
          <a:xfrm>
            <a:off x="5572132" y="1142984"/>
            <a:ext cx="3428992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ｎ</a:t>
            </a:r>
            <a:r>
              <a:rPr lang="ja-JP" altLang="en-US" sz="3200" b="1" dirty="0" smtClean="0"/>
              <a:t>＝</a:t>
            </a:r>
            <a:r>
              <a:rPr lang="ja-JP" altLang="en-US" sz="3200" b="1" dirty="0" smtClean="0"/>
              <a:t>６０４</a:t>
            </a:r>
            <a:r>
              <a:rPr lang="ja-JP" altLang="en-US" sz="3200" b="1" dirty="0" smtClean="0"/>
              <a:t>人</a:t>
            </a:r>
            <a:endParaRPr lang="ja-JP" altLang="en-US" sz="3200" b="1" dirty="0"/>
          </a:p>
        </p:txBody>
      </p:sp>
      <p:sp>
        <p:nvSpPr>
          <p:cNvPr id="6" name="テキスト ボックス 1"/>
          <p:cNvSpPr txBox="1"/>
          <p:nvPr/>
        </p:nvSpPr>
        <p:spPr>
          <a:xfrm>
            <a:off x="5286380" y="4500570"/>
            <a:ext cx="3143272" cy="642942"/>
          </a:xfrm>
          <a:prstGeom prst="rect">
            <a:avLst/>
          </a:prstGeom>
          <a:solidFill>
            <a:srgbClr val="00B0F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在宅復帰</a:t>
            </a:r>
            <a:r>
              <a:rPr lang="ja-JP" altLang="en-US" sz="3200" b="1" dirty="0" smtClean="0"/>
              <a:t>６２％</a:t>
            </a:r>
            <a:endParaRPr lang="ja-JP" altLang="en-US" sz="3200" b="1" dirty="0"/>
          </a:p>
        </p:txBody>
      </p:sp>
      <p:sp>
        <p:nvSpPr>
          <p:cNvPr id="7" name="テキスト ボックス 1"/>
          <p:cNvSpPr txBox="1"/>
          <p:nvPr/>
        </p:nvSpPr>
        <p:spPr>
          <a:xfrm>
            <a:off x="1500166" y="5929330"/>
            <a:ext cx="4500562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急性期病院・</a:t>
            </a:r>
            <a:r>
              <a:rPr lang="ja-JP" altLang="en-US" sz="3200" b="1" dirty="0" smtClean="0"/>
              <a:t>診療所</a:t>
            </a:r>
            <a:r>
              <a:rPr lang="en-US" altLang="ja-JP" sz="3200" b="1" dirty="0" smtClean="0"/>
              <a:t>2</a:t>
            </a:r>
            <a:r>
              <a:rPr lang="ja-JP" altLang="en-US" sz="3200" b="1" dirty="0" smtClean="0"/>
              <a:t>％</a:t>
            </a:r>
            <a:endParaRPr lang="ja-JP" altLang="en-US" sz="3200" b="1" dirty="0"/>
          </a:p>
        </p:txBody>
      </p:sp>
      <p:sp>
        <p:nvSpPr>
          <p:cNvPr id="8" name="テキスト ボックス 1"/>
          <p:cNvSpPr txBox="1"/>
          <p:nvPr/>
        </p:nvSpPr>
        <p:spPr>
          <a:xfrm>
            <a:off x="1357290" y="3786190"/>
            <a:ext cx="3357586" cy="642942"/>
          </a:xfrm>
          <a:prstGeom prst="rect">
            <a:avLst/>
          </a:prstGeom>
          <a:solidFill>
            <a:srgbClr val="FF000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回復期病院</a:t>
            </a:r>
            <a:r>
              <a:rPr lang="ja-JP" altLang="en-US" sz="3200" b="1" dirty="0" smtClean="0"/>
              <a:t>２２％</a:t>
            </a:r>
            <a:endParaRPr lang="ja-JP" altLang="en-US" sz="3200" b="1" dirty="0"/>
          </a:p>
        </p:txBody>
      </p:sp>
      <p:sp>
        <p:nvSpPr>
          <p:cNvPr id="9" name="テキスト ボックス 1"/>
          <p:cNvSpPr txBox="1"/>
          <p:nvPr/>
        </p:nvSpPr>
        <p:spPr>
          <a:xfrm>
            <a:off x="3286116" y="1357298"/>
            <a:ext cx="2214578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死亡</a:t>
            </a:r>
            <a:r>
              <a:rPr lang="en-US" altLang="ja-JP" sz="3200" b="1" dirty="0" smtClean="0"/>
              <a:t>7.3</a:t>
            </a:r>
            <a:r>
              <a:rPr lang="ja-JP" altLang="en-US" sz="3200" b="1" dirty="0" smtClean="0"/>
              <a:t>％</a:t>
            </a:r>
            <a:endParaRPr lang="ja-JP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急性期病院群パス利用の転帰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1"/>
          <p:cNvSpPr txBox="1"/>
          <p:nvPr/>
        </p:nvSpPr>
        <p:spPr>
          <a:xfrm>
            <a:off x="5572132" y="1142984"/>
            <a:ext cx="3428992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ｎ</a:t>
            </a:r>
            <a:r>
              <a:rPr lang="ja-JP" altLang="en-US" sz="3200" b="1" dirty="0" smtClean="0"/>
              <a:t>＝</a:t>
            </a:r>
            <a:r>
              <a:rPr lang="ja-JP" altLang="en-US" sz="3200" b="1" dirty="0" smtClean="0"/>
              <a:t>１５２</a:t>
            </a:r>
            <a:r>
              <a:rPr lang="ja-JP" altLang="en-US" sz="3200" b="1" dirty="0" smtClean="0"/>
              <a:t>人</a:t>
            </a:r>
            <a:endParaRPr lang="ja-JP" altLang="en-US" sz="3200" b="1" dirty="0"/>
          </a:p>
        </p:txBody>
      </p:sp>
      <p:sp>
        <p:nvSpPr>
          <p:cNvPr id="6" name="テキスト ボックス 1"/>
          <p:cNvSpPr txBox="1"/>
          <p:nvPr/>
        </p:nvSpPr>
        <p:spPr>
          <a:xfrm>
            <a:off x="3428992" y="4500570"/>
            <a:ext cx="3357586" cy="642942"/>
          </a:xfrm>
          <a:prstGeom prst="rect">
            <a:avLst/>
          </a:prstGeom>
          <a:solidFill>
            <a:srgbClr val="FF000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回復期</a:t>
            </a:r>
            <a:r>
              <a:rPr lang="ja-JP" altLang="en-US" sz="3200" b="1" dirty="0" smtClean="0"/>
              <a:t>病院</a:t>
            </a:r>
            <a:r>
              <a:rPr lang="ja-JP" altLang="en-US" sz="3200" b="1" dirty="0" smtClean="0"/>
              <a:t>９５</a:t>
            </a:r>
            <a:r>
              <a:rPr lang="ja-JP" altLang="en-US" sz="3200" b="1" dirty="0" smtClean="0"/>
              <a:t>％</a:t>
            </a:r>
            <a:endParaRPr lang="ja-JP" altLang="en-US" sz="3200" b="1" dirty="0"/>
          </a:p>
        </p:txBody>
      </p:sp>
      <p:sp>
        <p:nvSpPr>
          <p:cNvPr id="7" name="テキスト ボックス 1"/>
          <p:cNvSpPr txBox="1"/>
          <p:nvPr/>
        </p:nvSpPr>
        <p:spPr>
          <a:xfrm>
            <a:off x="1357290" y="2143116"/>
            <a:ext cx="3000396" cy="857256"/>
          </a:xfrm>
          <a:prstGeom prst="rect">
            <a:avLst/>
          </a:prstGeom>
          <a:solidFill>
            <a:srgbClr val="00B050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800" b="1" dirty="0" smtClean="0"/>
              <a:t>維持期病院</a:t>
            </a:r>
            <a:endParaRPr lang="en-US" altLang="ja-JP" sz="2800" b="1" dirty="0" smtClean="0"/>
          </a:p>
          <a:p>
            <a:pPr algn="r"/>
            <a:r>
              <a:rPr lang="ja-JP" altLang="en-US" sz="2800" b="1" dirty="0" smtClean="0"/>
              <a:t>診療所・</a:t>
            </a:r>
            <a:r>
              <a:rPr lang="ja-JP" altLang="en-US" sz="2800" b="1" dirty="0" smtClean="0"/>
              <a:t>老健</a:t>
            </a:r>
            <a:r>
              <a:rPr lang="ja-JP" altLang="en-US" sz="2800" b="1" dirty="0" smtClean="0"/>
              <a:t>５</a:t>
            </a:r>
            <a:r>
              <a:rPr lang="ja-JP" altLang="en-US" sz="2800" b="1" dirty="0" smtClean="0"/>
              <a:t>％</a:t>
            </a:r>
            <a:endParaRPr lang="ja-JP" altLang="en-US" sz="2800" b="1" dirty="0"/>
          </a:p>
        </p:txBody>
      </p:sp>
      <p:grpSp>
        <p:nvGrpSpPr>
          <p:cNvPr id="12" name="グループ化 11"/>
          <p:cNvGrpSpPr/>
          <p:nvPr/>
        </p:nvGrpSpPr>
        <p:grpSpPr>
          <a:xfrm>
            <a:off x="6057910" y="4344423"/>
            <a:ext cx="3086090" cy="2513577"/>
            <a:chOff x="6057910" y="4344423"/>
            <a:chExt cx="3086090" cy="2513577"/>
          </a:xfrm>
        </p:grpSpPr>
        <p:graphicFrame>
          <p:nvGraphicFramePr>
            <p:cNvPr id="8" name="コンテンツ プレースホルダ 3"/>
            <p:cNvGraphicFramePr>
              <a:graphicFrameLocks/>
            </p:cNvGraphicFramePr>
            <p:nvPr/>
          </p:nvGraphicFramePr>
          <p:xfrm>
            <a:off x="6057910" y="4672018"/>
            <a:ext cx="3086090" cy="218598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9" name="テキスト ボックス 8"/>
            <p:cNvSpPr txBox="1"/>
            <p:nvPr/>
          </p:nvSpPr>
          <p:spPr>
            <a:xfrm>
              <a:off x="7358082" y="6215082"/>
              <a:ext cx="1266693" cy="523220"/>
            </a:xfrm>
            <a:prstGeom prst="rect">
              <a:avLst/>
            </a:prstGeom>
            <a:solidFill>
              <a:srgbClr val="FF0000"/>
            </a:solidFill>
          </p:spPr>
          <p:txBody>
            <a:bodyPr wrap="none" rtlCol="0">
              <a:spAutoFit/>
            </a:bodyPr>
            <a:lstStyle/>
            <a:p>
              <a:r>
                <a:rPr lang="ja-JP" altLang="en-US" sz="2800" b="1" dirty="0" smtClean="0"/>
                <a:t>７８</a:t>
              </a:r>
              <a:r>
                <a:rPr kumimoji="1" lang="ja-JP" altLang="en-US" sz="2800" b="1" dirty="0" smtClean="0"/>
                <a:t>％</a:t>
              </a:r>
              <a:endParaRPr kumimoji="1" lang="ja-JP" altLang="en-US" sz="1200" b="1" dirty="0"/>
            </a:p>
          </p:txBody>
        </p:sp>
        <p:sp>
          <p:nvSpPr>
            <p:cNvPr id="10" name="テキスト ボックス 1"/>
            <p:cNvSpPr txBox="1"/>
            <p:nvPr/>
          </p:nvSpPr>
          <p:spPr>
            <a:xfrm>
              <a:off x="6286512" y="5214950"/>
              <a:ext cx="1285884" cy="500066"/>
            </a:xfrm>
            <a:prstGeom prst="rect">
              <a:avLst/>
            </a:prstGeom>
            <a:solidFill>
              <a:srgbClr val="00B050"/>
            </a:solidFill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2800" b="1" dirty="0" smtClean="0"/>
                <a:t>１７</a:t>
              </a:r>
              <a:r>
                <a:rPr lang="ja-JP" altLang="en-US" sz="2800" b="1" dirty="0" smtClean="0"/>
                <a:t>％</a:t>
              </a:r>
              <a:endParaRPr lang="ja-JP" altLang="en-US" sz="2800" b="1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7929586" y="4344423"/>
              <a:ext cx="100860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200" b="1" dirty="0" smtClean="0"/>
                <a:t>前回</a:t>
              </a:r>
              <a:endParaRPr kumimoji="1" lang="ja-JP" altLang="en-US" sz="32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回復期病院群の疾患内訳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1428728" y="1857364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1"/>
          <p:cNvSpPr txBox="1"/>
          <p:nvPr/>
        </p:nvSpPr>
        <p:spPr>
          <a:xfrm>
            <a:off x="4568814" y="4669633"/>
            <a:ext cx="2786082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脳梗塞</a:t>
            </a:r>
            <a:r>
              <a:rPr lang="ja-JP" altLang="en-US" sz="3200" b="1" dirty="0" smtClean="0"/>
              <a:t>６</a:t>
            </a:r>
            <a:r>
              <a:rPr lang="ja-JP" altLang="en-US" sz="3200" b="1" dirty="0" smtClean="0"/>
              <a:t>９</a:t>
            </a:r>
            <a:r>
              <a:rPr lang="ja-JP" altLang="en-US" sz="3200" b="1" dirty="0" smtClean="0"/>
              <a:t>％</a:t>
            </a:r>
            <a:endParaRPr lang="ja-JP" altLang="en-US" sz="3200" b="1" dirty="0"/>
          </a:p>
        </p:txBody>
      </p:sp>
      <p:sp>
        <p:nvSpPr>
          <p:cNvPr id="6" name="テキスト ボックス 1"/>
          <p:cNvSpPr txBox="1"/>
          <p:nvPr/>
        </p:nvSpPr>
        <p:spPr>
          <a:xfrm>
            <a:off x="1571604" y="3357562"/>
            <a:ext cx="3136900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脳内出血</a:t>
            </a:r>
            <a:r>
              <a:rPr lang="ja-JP" altLang="en-US" sz="3200" b="1" dirty="0" smtClean="0"/>
              <a:t>２１％</a:t>
            </a:r>
            <a:endParaRPr lang="ja-JP" altLang="en-US" sz="3200" b="1" dirty="0"/>
          </a:p>
        </p:txBody>
      </p:sp>
      <p:sp>
        <p:nvSpPr>
          <p:cNvPr id="7" name="テキスト ボックス 1"/>
          <p:cNvSpPr txBox="1"/>
          <p:nvPr/>
        </p:nvSpPr>
        <p:spPr>
          <a:xfrm>
            <a:off x="1357290" y="2285992"/>
            <a:ext cx="3494090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くも膜下出血</a:t>
            </a:r>
            <a:r>
              <a:rPr lang="en-US" altLang="ja-JP" sz="3200" b="1" dirty="0" smtClean="0"/>
              <a:t>4</a:t>
            </a:r>
            <a:r>
              <a:rPr lang="ja-JP" altLang="en-US" sz="3200" b="1" dirty="0" smtClean="0"/>
              <a:t>％</a:t>
            </a:r>
            <a:endParaRPr lang="ja-JP" altLang="en-US" sz="3200" b="1" dirty="0"/>
          </a:p>
        </p:txBody>
      </p:sp>
      <p:sp>
        <p:nvSpPr>
          <p:cNvPr id="8" name="テキスト ボックス 1"/>
          <p:cNvSpPr txBox="1"/>
          <p:nvPr/>
        </p:nvSpPr>
        <p:spPr>
          <a:xfrm>
            <a:off x="3786182" y="1571612"/>
            <a:ext cx="1636702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200" b="1" dirty="0" smtClean="0"/>
              <a:t>TIA</a:t>
            </a:r>
            <a:r>
              <a:rPr lang="en-US" altLang="ja-JP" sz="3200" b="1" dirty="0" smtClean="0"/>
              <a:t>6</a:t>
            </a:r>
            <a:r>
              <a:rPr lang="en-US" altLang="ja-JP" sz="3200" b="1" dirty="0" smtClean="0"/>
              <a:t>%</a:t>
            </a:r>
            <a:endParaRPr lang="ja-JP" altLang="en-US" sz="3200" b="1" dirty="0"/>
          </a:p>
        </p:txBody>
      </p:sp>
      <p:sp>
        <p:nvSpPr>
          <p:cNvPr id="9" name="テキスト ボックス 1"/>
          <p:cNvSpPr txBox="1"/>
          <p:nvPr/>
        </p:nvSpPr>
        <p:spPr>
          <a:xfrm>
            <a:off x="6215074" y="1142984"/>
            <a:ext cx="2500330" cy="71438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/>
              <a:t>ｎ</a:t>
            </a:r>
            <a:r>
              <a:rPr lang="ja-JP" altLang="en-US" sz="3200" b="1" dirty="0" smtClean="0"/>
              <a:t>＝</a:t>
            </a:r>
            <a:r>
              <a:rPr lang="ja-JP" altLang="en-US" sz="3200" b="1" dirty="0" smtClean="0"/>
              <a:t>２５８</a:t>
            </a:r>
            <a:r>
              <a:rPr lang="ja-JP" altLang="en-US" sz="3200" b="1" dirty="0" smtClean="0"/>
              <a:t>人</a:t>
            </a:r>
            <a:endParaRPr lang="ja-JP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フレッシュ">
  <a:themeElements>
    <a:clrScheme name="フレッシュ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フレッシュ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フレッシュ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1272</TotalTime>
  <Words>736</Words>
  <Application>Microsoft Office PowerPoint</Application>
  <PresentationFormat>画面に合わせる (4:3)</PresentationFormat>
  <Paragraphs>232</Paragraphs>
  <Slides>12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フレッシュ</vt:lpstr>
      <vt:lpstr>平成22年3月17日もも脳ネット  脳卒中連携パス結果報告</vt:lpstr>
      <vt:lpstr>対　象</vt:lpstr>
      <vt:lpstr>スライド 3</vt:lpstr>
      <vt:lpstr>スライド 4</vt:lpstr>
      <vt:lpstr>スライド 5</vt:lpstr>
      <vt:lpstr>急性期病院群の疾患内訳</vt:lpstr>
      <vt:lpstr>急性期病院群の転帰</vt:lpstr>
      <vt:lpstr>急性期病院群パス利用の転帰</vt:lpstr>
      <vt:lpstr>回復期病院群の疾患内訳</vt:lpstr>
      <vt:lpstr>回復期病院群の転帰</vt:lpstr>
      <vt:lpstr>回復期病院群パス利用の転帰</vt:lpstr>
      <vt:lpstr>まとめ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平成21年12月16日もも脳ネット  脳卒中連携パス結果報告</dc:title>
  <dc:creator>井上</dc:creator>
  <cp:lastModifiedBy>井上剛</cp:lastModifiedBy>
  <cp:revision>110</cp:revision>
  <dcterms:created xsi:type="dcterms:W3CDTF">2009-12-15T15:11:47Z</dcterms:created>
  <dcterms:modified xsi:type="dcterms:W3CDTF">2010-03-17T08:25:54Z</dcterms:modified>
</cp:coreProperties>
</file>