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 varScale="1">
        <p:scale>
          <a:sx n="84" d="100"/>
          <a:sy n="84" d="100"/>
        </p:scale>
        <p:origin x="-259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421</c:v>
                </c:pt>
                <c:pt idx="1">
                  <c:v>128</c:v>
                </c:pt>
                <c:pt idx="2">
                  <c:v>47</c:v>
                </c:pt>
                <c:pt idx="3">
                  <c:v>50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373</c:v>
                </c:pt>
                <c:pt idx="1">
                  <c:v>14</c:v>
                </c:pt>
                <c:pt idx="2">
                  <c:v>133</c:v>
                </c:pt>
                <c:pt idx="3">
                  <c:v>40</c:v>
                </c:pt>
                <c:pt idx="4">
                  <c:v>44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144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</c:ser>
        <c:firstSliceAng val="0"/>
      </c:pieChart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66659523825398337"/>
          <c:y val="0.12992334291546903"/>
          <c:w val="0.3164699607299305"/>
          <c:h val="0.4121109861267343"/>
        </c:manualLayout>
      </c:layout>
      <c:txPr>
        <a:bodyPr/>
        <a:lstStyle/>
        <a:p>
          <a:pPr>
            <a:defRPr sz="20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185</c:v>
                </c:pt>
                <c:pt idx="3">
                  <c:v>40</c:v>
                </c:pt>
                <c:pt idx="4">
                  <c:v>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178</c:v>
                </c:pt>
                <c:pt idx="1">
                  <c:v>53</c:v>
                </c:pt>
                <c:pt idx="2">
                  <c:v>11</c:v>
                </c:pt>
                <c:pt idx="3">
                  <c:v>16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154</c:v>
                </c:pt>
                <c:pt idx="1">
                  <c:v>30</c:v>
                </c:pt>
                <c:pt idx="2">
                  <c:v>0</c:v>
                </c:pt>
                <c:pt idx="3">
                  <c:v>23</c:v>
                </c:pt>
                <c:pt idx="4">
                  <c:v>6</c:v>
                </c:pt>
                <c:pt idx="5">
                  <c:v>11</c:v>
                </c:pt>
                <c:pt idx="6">
                  <c:v>9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0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66674431784088095"/>
          <c:y val="5.7321584801899819E-2"/>
          <c:w val="0.33325562638829331"/>
          <c:h val="0.30393909094696497"/>
        </c:manualLayout>
      </c:layout>
      <c:txPr>
        <a:bodyPr/>
        <a:lstStyle/>
        <a:p>
          <a:pPr>
            <a:defRPr sz="20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71</c:v>
                </c:pt>
                <c:pt idx="1">
                  <c:v>17</c:v>
                </c:pt>
                <c:pt idx="2">
                  <c:v>0</c:v>
                </c:pt>
                <c:pt idx="3">
                  <c:v>12</c:v>
                </c:pt>
                <c:pt idx="4">
                  <c:v>3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64626893830644172"/>
          <c:y val="7.5510977794442408E-2"/>
          <c:w val="0.3144086275772125"/>
          <c:h val="0.26628233970753656"/>
        </c:manualLayout>
      </c:layout>
      <c:txPr>
        <a:bodyPr/>
        <a:lstStyle/>
        <a:p>
          <a:pPr>
            <a:defRPr sz="24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0.37066</cdr:x>
      <cdr:y>0.66568</cdr:y>
    </cdr:from>
    <cdr:to>
      <cdr:x>0.74217</cdr:x>
      <cdr:y>0.81449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779710" y="3195646"/>
          <a:ext cx="278608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3200" b="1" dirty="0" smtClean="0"/>
            <a:t>脳梗塞</a:t>
          </a:r>
          <a:r>
            <a:rPr lang="ja-JP" altLang="en-US" sz="3200" b="1" dirty="0" smtClean="0"/>
            <a:t>６５％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0.00953</cdr:x>
      <cdr:y>0.43155</cdr:y>
    </cdr:from>
    <cdr:to>
      <cdr:x>0.42782</cdr:x>
      <cdr:y>0.58036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71438" y="2071702"/>
          <a:ext cx="313690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脳内</a:t>
          </a:r>
          <a:r>
            <a:rPr lang="ja-JP" altLang="en-US" sz="3200" b="1" dirty="0" smtClean="0"/>
            <a:t>出血</a:t>
          </a:r>
          <a:r>
            <a:rPr lang="ja-JP" altLang="en-US" sz="3200" b="1" dirty="0" smtClean="0"/>
            <a:t>２０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0.00868</cdr:x>
      <cdr:y>0.1002</cdr:y>
    </cdr:from>
    <cdr:to>
      <cdr:x>0.4746</cdr:x>
      <cdr:y>0.24901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65066" y="481002"/>
          <a:ext cx="3494090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くも膜下出血</a:t>
          </a:r>
          <a:r>
            <a:rPr lang="en-US" altLang="ja-JP" sz="3200" b="1" dirty="0" smtClean="0"/>
            <a:t>7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0.36198</cdr:x>
      <cdr:y>0</cdr:y>
    </cdr:from>
    <cdr:to>
      <cdr:x>0.58023</cdr:x>
      <cdr:y>0.14881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2714615" y="0"/>
          <a:ext cx="163673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en-US" altLang="ja-JP" sz="3200" b="1" dirty="0" smtClean="0"/>
            <a:t>TIA</a:t>
          </a:r>
          <a:r>
            <a:rPr lang="ja-JP" altLang="en-US" sz="3200" b="1" dirty="0" smtClean="0"/>
            <a:t>８</a:t>
          </a:r>
          <a:r>
            <a:rPr lang="en-US" altLang="ja-JP" sz="3200" b="1" dirty="0" smtClean="0"/>
            <a:t>%</a:t>
          </a:r>
          <a:endParaRPr lang="ja-JP" altLang="en-US" sz="3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0.12299</cdr:x>
      <cdr:y>0.07043</cdr:y>
    </cdr:from>
    <cdr:to>
      <cdr:x>0.43734</cdr:x>
      <cdr:y>0.35317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22322" y="338106"/>
          <a:ext cx="2357453" cy="1357322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r"/>
          <a:r>
            <a:rPr lang="ja-JP" altLang="en-US" sz="2800" b="1" dirty="0" smtClean="0"/>
            <a:t>維持期病院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診療所・</a:t>
          </a:r>
          <a:r>
            <a:rPr lang="ja-JP" altLang="en-US" sz="2800" b="1" dirty="0" smtClean="0"/>
            <a:t>老健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７</a:t>
          </a:r>
          <a:r>
            <a:rPr lang="ja-JP" altLang="en-US" sz="2800" b="1" dirty="0" smtClean="0"/>
            <a:t>％</a:t>
          </a:r>
          <a:endParaRPr lang="ja-JP" altLang="en-US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0132" y="1571612"/>
            <a:ext cx="8429652" cy="235745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22</a:t>
            </a:r>
            <a:r>
              <a:rPr kumimoji="1"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17</a:t>
            </a:r>
            <a:r>
              <a:rPr kumimoji="1" lang="ja-JP" altLang="en-US" dirty="0" err="1" smtClean="0"/>
              <a:t>日</a:t>
            </a:r>
            <a:r>
              <a:rPr lang="ja-JP" altLang="en-US" dirty="0" err="1" smtClean="0"/>
              <a:t>もも脳</a:t>
            </a:r>
            <a:r>
              <a:rPr lang="ja-JP" altLang="en-US" dirty="0" smtClean="0"/>
              <a:t>ネット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脳卒中連携パス結果報告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14546" y="5143512"/>
            <a:ext cx="6400800" cy="1285884"/>
          </a:xfrm>
        </p:spPr>
        <p:txBody>
          <a:bodyPr/>
          <a:lstStyle/>
          <a:p>
            <a:pPr algn="r"/>
            <a:r>
              <a:rPr kumimoji="1" lang="ja-JP" altLang="en-US" dirty="0" smtClean="0"/>
              <a:t>担当　岡山赤十字病院</a:t>
            </a:r>
            <a:endParaRPr kumimoji="1" lang="en-US" altLang="ja-JP" dirty="0" smtClean="0"/>
          </a:p>
          <a:p>
            <a:pPr algn="r"/>
            <a:r>
              <a:rPr lang="ja-JP" altLang="en-US" dirty="0"/>
              <a:t>脳</a:t>
            </a:r>
            <a:r>
              <a:rPr lang="ja-JP" altLang="en-US" dirty="0" smtClean="0"/>
              <a:t>卒中科　</a:t>
            </a:r>
            <a:r>
              <a:rPr kumimoji="1" lang="ja-JP" altLang="en-US" dirty="0" smtClean="0"/>
              <a:t>井上剛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回復期病院群の転帰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363794" y="1771672"/>
          <a:ext cx="649448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000628" y="4538690"/>
            <a:ext cx="3643338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ja-JP" altLang="en-US" sz="3200" b="1" dirty="0" smtClean="0"/>
              <a:t>６６％→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285720" y="4071942"/>
            <a:ext cx="3071834" cy="962012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診療所１３％↑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214282" y="2928934"/>
            <a:ext cx="3961591" cy="928694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3200" b="1" dirty="0" smtClean="0"/>
              <a:t>維持期病院</a:t>
            </a:r>
            <a:r>
              <a:rPr lang="ja-JP" altLang="en-US" sz="3200" b="1" dirty="0" smtClean="0"/>
              <a:t>１０％↓</a:t>
            </a:r>
            <a:endParaRPr lang="en-US" altLang="ja-JP" sz="3200" b="1" dirty="0" smtClean="0"/>
          </a:p>
          <a:p>
            <a:pPr algn="r"/>
            <a:r>
              <a:rPr lang="ja-JP" altLang="en-US" sz="3200" b="1" dirty="0" smtClean="0"/>
              <a:t>（前回１４％）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428728" y="1428736"/>
            <a:ext cx="2961491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施設７％↑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２３３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 10"/>
          <p:cNvGraphicFramePr>
            <a:graphicFrameLocks noGrp="1"/>
          </p:cNvGraphicFramePr>
          <p:nvPr>
            <p:ph idx="1"/>
          </p:nvPr>
        </p:nvGraphicFramePr>
        <p:xfrm>
          <a:off x="2787690" y="1857364"/>
          <a:ext cx="707072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/>
              <a:t>回復期病院群パス利用の転帰</a:t>
            </a:r>
            <a:endParaRPr kumimoji="1" lang="ja-JP" altLang="en-US" dirty="0"/>
          </a:p>
        </p:txBody>
      </p:sp>
      <p:sp>
        <p:nvSpPr>
          <p:cNvPr id="5" name="テキスト ボックス 1"/>
          <p:cNvSpPr txBox="1"/>
          <p:nvPr/>
        </p:nvSpPr>
        <p:spPr>
          <a:xfrm>
            <a:off x="5500694" y="4786322"/>
            <a:ext cx="2963617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ja-JP" altLang="en-US" sz="3200" b="1" dirty="0" smtClean="0"/>
              <a:t>６３％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14480" y="4286256"/>
            <a:ext cx="2928958" cy="1143008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診療所１５％↑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071538" y="3464719"/>
            <a:ext cx="3422271" cy="535785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r>
              <a:rPr lang="ja-JP" altLang="en-US" sz="2800" b="1" dirty="0" smtClean="0"/>
              <a:t>１１％↓</a:t>
            </a:r>
            <a:endParaRPr lang="ja-JP" altLang="en-US" sz="28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2143108" y="1750207"/>
            <a:ext cx="24336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老健施設７％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１１３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85852" y="1928802"/>
            <a:ext cx="7498080" cy="376715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連携パスの利用率は</a:t>
            </a:r>
            <a:r>
              <a:rPr lang="ja-JP" altLang="en-US" dirty="0" smtClean="0"/>
              <a:t>急性期</a:t>
            </a:r>
            <a:r>
              <a:rPr lang="ja-JP" altLang="en-US" dirty="0" smtClean="0"/>
              <a:t>２３</a:t>
            </a:r>
            <a:r>
              <a:rPr lang="ja-JP" altLang="en-US" dirty="0" smtClean="0"/>
              <a:t>％</a:t>
            </a:r>
            <a:r>
              <a:rPr lang="ja-JP" altLang="en-US" dirty="0" smtClean="0"/>
              <a:t>、</a:t>
            </a:r>
            <a:r>
              <a:rPr lang="ja-JP" altLang="en-US" dirty="0" smtClean="0"/>
              <a:t>回復期</a:t>
            </a:r>
            <a:r>
              <a:rPr lang="ja-JP" altLang="en-US" dirty="0" smtClean="0"/>
              <a:t>４７</a:t>
            </a:r>
            <a:r>
              <a:rPr lang="ja-JP" altLang="en-US" dirty="0" smtClean="0"/>
              <a:t>％</a:t>
            </a:r>
            <a:endParaRPr lang="en-US" altLang="ja-JP" dirty="0" smtClean="0"/>
          </a:p>
          <a:p>
            <a:r>
              <a:rPr kumimoji="1" lang="ja-JP" altLang="en-US" dirty="0" smtClean="0"/>
              <a:t>連携パスは急性期</a:t>
            </a:r>
            <a:r>
              <a:rPr kumimoji="1" lang="ja-JP" altLang="en-US" dirty="0" smtClean="0"/>
              <a:t>病院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転院先の回復期病院の</a:t>
            </a:r>
            <a:r>
              <a:rPr lang="ja-JP" altLang="en-US" dirty="0" smtClean="0"/>
              <a:t>大多数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/>
              <a:t>維持期転院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１８</a:t>
            </a:r>
            <a:r>
              <a:rPr kumimoji="1" lang="ja-JP" altLang="en-US" dirty="0" smtClean="0"/>
              <a:t>％に</a:t>
            </a:r>
            <a:r>
              <a:rPr lang="ja-JP" altLang="en-US" dirty="0" smtClean="0"/>
              <a:t>使用されている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lang="ja-JP" altLang="en-US" dirty="0" smtClean="0"/>
              <a:t>回復期病院のパス</a:t>
            </a:r>
            <a:r>
              <a:rPr lang="ja-JP" altLang="en-US" dirty="0" smtClean="0"/>
              <a:t>利用患者は全患者に対して</a:t>
            </a:r>
            <a:r>
              <a:rPr lang="en-US" altLang="ja-JP" dirty="0" smtClean="0"/>
              <a:t>4</a:t>
            </a:r>
            <a:r>
              <a:rPr lang="ja-JP" altLang="en-US" dirty="0" smtClean="0"/>
              <a:t>日間、在院日数</a:t>
            </a:r>
            <a:r>
              <a:rPr lang="ja-JP" altLang="en-US" dirty="0" smtClean="0"/>
              <a:t>が</a:t>
            </a:r>
            <a:r>
              <a:rPr lang="ja-JP" altLang="en-US" dirty="0" smtClean="0"/>
              <a:t>短縮。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対　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00100" y="1357298"/>
            <a:ext cx="8143900" cy="5429288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月～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月末日</a:t>
            </a:r>
            <a:r>
              <a:rPr lang="ja-JP" altLang="en-US" dirty="0" smtClean="0"/>
              <a:t>まで入院</a:t>
            </a:r>
            <a:r>
              <a:rPr lang="ja-JP" altLang="en-US" dirty="0" smtClean="0"/>
              <a:t>した脳卒中</a:t>
            </a:r>
            <a:r>
              <a:rPr lang="ja-JP" altLang="en-US" dirty="0" smtClean="0"/>
              <a:t>患者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u="sng" dirty="0" smtClean="0"/>
              <a:t>急性期病院</a:t>
            </a:r>
            <a:r>
              <a:rPr lang="ja-JP" altLang="en-US" u="sng" dirty="0" smtClean="0"/>
              <a:t>：</a:t>
            </a:r>
            <a:r>
              <a:rPr lang="en-US" altLang="ja-JP" u="sng" dirty="0" smtClean="0"/>
              <a:t>9</a:t>
            </a:r>
            <a:r>
              <a:rPr lang="ja-JP" altLang="en-US" u="sng" dirty="0" smtClean="0"/>
              <a:t>病院（前回</a:t>
            </a:r>
            <a:r>
              <a:rPr lang="en-US" altLang="ja-JP" u="sng" dirty="0" smtClean="0"/>
              <a:t>8</a:t>
            </a:r>
            <a:r>
              <a:rPr lang="ja-JP" altLang="en-US" u="sng" dirty="0" smtClean="0"/>
              <a:t>病院）</a:t>
            </a:r>
            <a:endParaRPr lang="en-US" altLang="ja-JP" u="sng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岡山労災病院、岡山赤十字病院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岡山済生会病院、岡山市民病院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岡山医療センター、岡山旭東病院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岡山クリニック、東備クリニック、岡大神経内科</a:t>
            </a:r>
            <a:endParaRPr lang="en-US" altLang="ja-JP" dirty="0" smtClean="0"/>
          </a:p>
          <a:p>
            <a:r>
              <a:rPr lang="ja-JP" altLang="en-US" u="sng" dirty="0" smtClean="0"/>
              <a:t>回復期病院</a:t>
            </a:r>
            <a:r>
              <a:rPr lang="ja-JP" altLang="en-US" u="sng" dirty="0" smtClean="0"/>
              <a:t>：</a:t>
            </a:r>
            <a:r>
              <a:rPr lang="en-US" altLang="ja-JP" u="sng" dirty="0" smtClean="0"/>
              <a:t>11</a:t>
            </a:r>
            <a:r>
              <a:rPr lang="ja-JP" altLang="en-US" u="sng" dirty="0" smtClean="0"/>
              <a:t>病院（前回</a:t>
            </a:r>
            <a:r>
              <a:rPr lang="en-US" altLang="ja-JP" u="sng" dirty="0" smtClean="0"/>
              <a:t>8</a:t>
            </a:r>
            <a:r>
              <a:rPr lang="ja-JP" altLang="en-US" u="sng" dirty="0" smtClean="0"/>
              <a:t>病院）</a:t>
            </a:r>
            <a:endParaRPr lang="en-US" altLang="ja-JP" u="sng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児島中央病院、岡山中央奉還町病院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済生会吉備病院、佐藤病院、梶木病院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重井医学研究所附属病院、吉備高原リハセンター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岡山光南病院、玉野市民病院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岡山協立病院、岡山リハビリテーション病院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	</a:t>
            </a:r>
            <a:r>
              <a:rPr lang="ja-JP" altLang="en-US" dirty="0" smtClean="0"/>
              <a:t>計</a:t>
            </a:r>
            <a:r>
              <a:rPr lang="en-US" altLang="ja-JP" dirty="0" smtClean="0"/>
              <a:t>20</a:t>
            </a:r>
            <a:r>
              <a:rPr lang="ja-JP" altLang="en-US" dirty="0" smtClean="0"/>
              <a:t>病院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65241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912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277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30%)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平均年齢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517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153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599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62(+5)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3.9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(-%)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(33%)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33%)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72(14%)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2(4%)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810182" y="142852"/>
            <a:ext cx="1261884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全病院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00958" y="1071546"/>
            <a:ext cx="1423788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30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％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72198" y="3743270"/>
            <a:ext cx="2999539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54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　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64 (+10)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29520" y="4857760"/>
            <a:ext cx="1423788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86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％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647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152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23%)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384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421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％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39(+16)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3.7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(-%)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1(0.2%)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3057247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急性期群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：９病院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72198" y="3743270"/>
            <a:ext cx="2999539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23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　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40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 (+17)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00958" y="1071546"/>
            <a:ext cx="1423788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25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％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265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47%)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(72%)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90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86(-4)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4.0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(72%)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154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3265638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回復期群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：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00958" y="1071546"/>
            <a:ext cx="1423788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46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％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72198" y="3743270"/>
            <a:ext cx="295465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89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　　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88(-1)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急性期病院群の疾患内訳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714488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６４６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急性期病院群の転帰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66211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６０４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5286380" y="4500570"/>
            <a:ext cx="3143272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ja-JP" altLang="en-US" sz="3200" b="1" dirty="0" smtClean="0"/>
              <a:t>６２％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500166" y="5929330"/>
            <a:ext cx="450056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急性期病院・</a:t>
            </a:r>
            <a:r>
              <a:rPr lang="ja-JP" altLang="en-US" sz="3200" b="1" dirty="0" smtClean="0"/>
              <a:t>診療所</a:t>
            </a:r>
            <a:r>
              <a:rPr lang="en-US" altLang="ja-JP" sz="3200" b="1" dirty="0" smtClean="0"/>
              <a:t>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357290" y="378619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回復期病院</a:t>
            </a:r>
            <a:r>
              <a:rPr lang="ja-JP" altLang="en-US" sz="3200" b="1" dirty="0" smtClean="0"/>
              <a:t>２２％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3286116" y="1357298"/>
            <a:ext cx="2214578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死亡</a:t>
            </a:r>
            <a:r>
              <a:rPr lang="en-US" altLang="ja-JP" sz="3200" b="1" dirty="0" smtClean="0"/>
              <a:t>7.3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急性期病院群パス利用の転帰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１５２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428992" y="450057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</a:t>
            </a:r>
            <a:r>
              <a:rPr lang="ja-JP" altLang="en-US" sz="3200" b="1" dirty="0" smtClean="0"/>
              <a:t>病院</a:t>
            </a:r>
            <a:r>
              <a:rPr lang="ja-JP" altLang="en-US" sz="3200" b="1" dirty="0" smtClean="0"/>
              <a:t>９５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357290" y="2143116"/>
            <a:ext cx="3000396" cy="857256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endParaRPr lang="en-US" altLang="ja-JP" sz="2800" b="1" dirty="0" smtClean="0"/>
          </a:p>
          <a:p>
            <a:pPr algn="r"/>
            <a:r>
              <a:rPr lang="ja-JP" altLang="en-US" sz="2800" b="1" dirty="0" smtClean="0"/>
              <a:t>診療所・</a:t>
            </a:r>
            <a:r>
              <a:rPr lang="ja-JP" altLang="en-US" sz="2800" b="1" dirty="0" smtClean="0"/>
              <a:t>老健</a:t>
            </a:r>
            <a:r>
              <a:rPr lang="ja-JP" altLang="en-US" sz="2800" b="1" dirty="0" smtClean="0"/>
              <a:t>５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6057910" y="4344423"/>
            <a:ext cx="3086090" cy="2513577"/>
            <a:chOff x="6057910" y="4344423"/>
            <a:chExt cx="3086090" cy="2513577"/>
          </a:xfrm>
        </p:grpSpPr>
        <p:graphicFrame>
          <p:nvGraphicFramePr>
            <p:cNvPr id="8" name="コンテンツ プレースホルダ 3"/>
            <p:cNvGraphicFramePr>
              <a:graphicFrameLocks/>
            </p:cNvGraphicFramePr>
            <p:nvPr/>
          </p:nvGraphicFramePr>
          <p:xfrm>
            <a:off x="6057910" y="4672018"/>
            <a:ext cx="3086090" cy="21859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テキスト ボックス 8"/>
            <p:cNvSpPr txBox="1"/>
            <p:nvPr/>
          </p:nvSpPr>
          <p:spPr>
            <a:xfrm>
              <a:off x="7358082" y="6215082"/>
              <a:ext cx="1266693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 smtClean="0"/>
                <a:t>７８</a:t>
              </a:r>
              <a:r>
                <a:rPr kumimoji="1" lang="ja-JP" altLang="en-US" sz="2800" b="1" dirty="0" smtClean="0"/>
                <a:t>％</a:t>
              </a:r>
              <a:endParaRPr kumimoji="1" lang="ja-JP" altLang="en-US" sz="1200" b="1" dirty="0"/>
            </a:p>
          </p:txBody>
        </p:sp>
        <p:sp>
          <p:nvSpPr>
            <p:cNvPr id="10" name="テキスト ボックス 1"/>
            <p:cNvSpPr txBox="1"/>
            <p:nvPr/>
          </p:nvSpPr>
          <p:spPr>
            <a:xfrm>
              <a:off x="6286512" y="5214950"/>
              <a:ext cx="1285884" cy="500066"/>
            </a:xfrm>
            <a:prstGeom prst="rect">
              <a:avLst/>
            </a:prstGeom>
            <a:solidFill>
              <a:srgbClr val="00B050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800" b="1" dirty="0" smtClean="0"/>
                <a:t>１７</a:t>
              </a:r>
              <a:r>
                <a:rPr lang="ja-JP" altLang="en-US" sz="2800" b="1" dirty="0" smtClean="0"/>
                <a:t>％</a:t>
              </a:r>
              <a:endParaRPr lang="ja-JP" altLang="en-US" sz="2800" b="1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929586" y="4344423"/>
              <a:ext cx="10086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b="1" dirty="0" smtClean="0"/>
                <a:t>前回</a:t>
              </a:r>
              <a:endParaRPr kumimoji="1" lang="ja-JP" altLang="en-US" sz="3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回復期病院群の疾患内訳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4568814" y="4669633"/>
            <a:ext cx="278608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脳梗塞</a:t>
            </a:r>
            <a:r>
              <a:rPr lang="ja-JP" altLang="en-US" sz="3200" b="1" dirty="0" smtClean="0"/>
              <a:t>６</a:t>
            </a:r>
            <a:r>
              <a:rPr lang="ja-JP" altLang="en-US" sz="3200" b="1" dirty="0" smtClean="0"/>
              <a:t>９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571604" y="3357562"/>
            <a:ext cx="313690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脳内出血</a:t>
            </a:r>
            <a:r>
              <a:rPr lang="ja-JP" altLang="en-US" sz="3200" b="1" dirty="0" smtClean="0"/>
              <a:t>２１％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357290" y="2285992"/>
            <a:ext cx="349409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くも膜下出血</a:t>
            </a:r>
            <a:r>
              <a:rPr lang="en-US" altLang="ja-JP" sz="3200" b="1" dirty="0" smtClean="0"/>
              <a:t>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3786182" y="1571612"/>
            <a:ext cx="163670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 smtClean="0"/>
              <a:t>TIA</a:t>
            </a:r>
            <a:r>
              <a:rPr lang="en-US" altLang="ja-JP" sz="3200" b="1" dirty="0" smtClean="0"/>
              <a:t>6</a:t>
            </a:r>
            <a:r>
              <a:rPr lang="en-US" altLang="ja-JP" sz="3200" b="1" dirty="0" smtClean="0"/>
              <a:t>%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6215074" y="1142984"/>
            <a:ext cx="250033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ja-JP" altLang="en-US" sz="3200" b="1" dirty="0" smtClean="0"/>
              <a:t>２５８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1272</TotalTime>
  <Words>736</Words>
  <Application>Microsoft Office PowerPoint</Application>
  <PresentationFormat>画面に合わせる (4:3)</PresentationFormat>
  <Paragraphs>232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フレッシュ</vt:lpstr>
      <vt:lpstr>平成22年3月17日もも脳ネット  脳卒中連携パス結果報告</vt:lpstr>
      <vt:lpstr>対　象</vt:lpstr>
      <vt:lpstr>スライド 3</vt:lpstr>
      <vt:lpstr>スライド 4</vt:lpstr>
      <vt:lpstr>スライド 5</vt:lpstr>
      <vt:lpstr>急性期病院群の疾患内訳</vt:lpstr>
      <vt:lpstr>急性期病院群の転帰</vt:lpstr>
      <vt:lpstr>急性期病院群パス利用の転帰</vt:lpstr>
      <vt:lpstr>回復期病院群の疾患内訳</vt:lpstr>
      <vt:lpstr>回復期病院群の転帰</vt:lpstr>
      <vt:lpstr>回復期病院群パス利用の転帰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平成21年12月16日もも脳ネット  脳卒中連携パス結果報告</dc:title>
  <dc:creator>井上</dc:creator>
  <cp:lastModifiedBy>井上剛</cp:lastModifiedBy>
  <cp:revision>110</cp:revision>
  <dcterms:created xsi:type="dcterms:W3CDTF">2009-12-15T15:11:47Z</dcterms:created>
  <dcterms:modified xsi:type="dcterms:W3CDTF">2010-03-17T08:25:54Z</dcterms:modified>
</cp:coreProperties>
</file>