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74" r:id="rId5"/>
    <p:sldId id="273" r:id="rId6"/>
    <p:sldId id="275" r:id="rId7"/>
    <p:sldId id="264" r:id="rId8"/>
    <p:sldId id="26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独歩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受傷前</c:v>
                </c:pt>
                <c:pt idx="1">
                  <c:v>転院時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80.0</c:v>
                </c:pt>
                <c:pt idx="1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杖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受傷前</c:v>
                </c:pt>
                <c:pt idx="1">
                  <c:v>転院時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27.0</c:v>
                </c:pt>
                <c:pt idx="1">
                  <c:v>21.0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歩行器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受傷前</c:v>
                </c:pt>
                <c:pt idx="1">
                  <c:v>転院時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18.0</c:v>
                </c:pt>
                <c:pt idx="1">
                  <c:v>42.0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車いす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受傷前</c:v>
                </c:pt>
                <c:pt idx="1">
                  <c:v>転院時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13.0</c:v>
                </c:pt>
                <c:pt idx="1">
                  <c:v>74.0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ベッド上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受傷前</c:v>
                </c:pt>
                <c:pt idx="1">
                  <c:v>転院時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</c:v>
                </c:pt>
                <c:pt idx="1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1108968"/>
        <c:axId val="2141112024"/>
      </c:barChart>
      <c:catAx>
        <c:axId val="21411089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112024"/>
        <c:crosses val="autoZero"/>
        <c:auto val="1"/>
        <c:lblAlgn val="ctr"/>
        <c:lblOffset val="100"/>
        <c:noMultiLvlLbl val="0"/>
      </c:catAx>
      <c:valAx>
        <c:axId val="214111202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141108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9042158792651"/>
          <c:y val="0.065"/>
          <c:w val="0.698523458005249"/>
          <c:h val="0.893052165354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独歩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杖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28.0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歩行器</c:v>
                </c:pt>
              </c:strCache>
            </c:strRef>
          </c:tx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40.0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車いす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1"/>
        <c:axId val="2143354648"/>
        <c:axId val="2143345944"/>
      </c:barChart>
      <c:catAx>
        <c:axId val="2143354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3345944"/>
        <c:crosses val="autoZero"/>
        <c:auto val="1"/>
        <c:lblAlgn val="ctr"/>
        <c:lblOffset val="100"/>
        <c:noMultiLvlLbl val="0"/>
      </c:catAx>
      <c:valAx>
        <c:axId val="2143345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354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D684C-F9BB-4A4C-B36E-0D34BA7B2B81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BEA39-86E7-B845-BB87-D24104BF2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06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BEA39-86E7-B845-BB87-D24104BF2E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30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7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0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47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79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4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25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8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18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5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4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79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5C2D-C0F9-4AE6-A71E-52692A2B2567}" type="datetimeFigureOut">
              <a:rPr kumimoji="1" lang="ja-JP" altLang="en-US" smtClean="0"/>
              <a:t>15/03/24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56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38</a:t>
            </a:r>
            <a:r>
              <a:rPr lang="ja-JP" altLang="en-US" dirty="0" smtClean="0"/>
              <a:t>回岡山ももネット運用会議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於；岡山赤十字病院</a:t>
            </a:r>
          </a:p>
        </p:txBody>
      </p:sp>
    </p:spTree>
    <p:extLst>
      <p:ext uri="{BB962C8B-B14F-4D97-AF65-F5344CB8AC3E}">
        <p14:creationId xmlns:p14="http://schemas.microsoft.com/office/powerpoint/2010/main" val="73461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9776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平均在院日数とリハビリテーション単位数</a:t>
            </a:r>
            <a:r>
              <a:rPr lang="en-US" altLang="ja-JP" sz="2800" dirty="0" smtClean="0"/>
              <a:t> 2</a:t>
            </a:r>
            <a:endParaRPr lang="ja-JP" altLang="en-US" sz="2800" dirty="0" smtClean="0"/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146261"/>
              </p:ext>
            </p:extLst>
          </p:nvPr>
        </p:nvGraphicFramePr>
        <p:xfrm>
          <a:off x="971600" y="836712"/>
          <a:ext cx="7200800" cy="5611576"/>
        </p:xfrm>
        <a:graphic>
          <a:graphicData uri="http://schemas.openxmlformats.org/drawingml/2006/table">
            <a:tbl>
              <a:tblPr/>
              <a:tblGrid>
                <a:gridCol w="2396006"/>
                <a:gridCol w="1601598"/>
                <a:gridCol w="1601598"/>
                <a:gridCol w="1601598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パス使用（日）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パス非使用（日）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パス使用群の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/>
                      </a:r>
                      <a:b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</a:b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リハ単位数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津山第一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44.4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児島中央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5.56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吉備リハ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近藤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赤磐医師会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35.75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45.42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瀬戸内市民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日赤玉野分院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9054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9776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最終退院先（パス使用群）　</a:t>
            </a:r>
            <a:r>
              <a:rPr lang="en-US" altLang="ja-JP" sz="2800" dirty="0" smtClean="0"/>
              <a:t>1</a:t>
            </a:r>
            <a:endParaRPr lang="ja-JP" altLang="en-US" sz="2800" dirty="0" smtClean="0"/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629435"/>
              </p:ext>
            </p:extLst>
          </p:nvPr>
        </p:nvGraphicFramePr>
        <p:xfrm>
          <a:off x="971600" y="836712"/>
          <a:ext cx="7200800" cy="5489952"/>
        </p:xfrm>
        <a:graphic>
          <a:graphicData uri="http://schemas.openxmlformats.org/drawingml/2006/table">
            <a:tbl>
              <a:tblPr/>
              <a:tblGrid>
                <a:gridCol w="1960052"/>
                <a:gridCol w="1310187"/>
                <a:gridCol w="1310187"/>
                <a:gridCol w="1310187"/>
                <a:gridCol w="1310187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病院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その他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岡山西大寺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光南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佐藤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高梁中央</a:t>
                      </a:r>
                      <a:endParaRPr kumimoji="1" lang="ja-JP" altLang="en-US" sz="16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川崎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大杉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849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9776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最終退院先（パス使用群）　</a:t>
            </a:r>
            <a:r>
              <a:rPr lang="en-US" altLang="ja-JP" sz="2800" dirty="0" smtClean="0"/>
              <a:t>2</a:t>
            </a:r>
            <a:endParaRPr lang="ja-JP" altLang="en-US" sz="2800" dirty="0" smtClean="0"/>
          </a:p>
        </p:txBody>
      </p:sp>
      <p:graphicFrame>
        <p:nvGraphicFramePr>
          <p:cNvPr id="6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521221"/>
              </p:ext>
            </p:extLst>
          </p:nvPr>
        </p:nvGraphicFramePr>
        <p:xfrm>
          <a:off x="971600" y="836712"/>
          <a:ext cx="7200800" cy="5489952"/>
        </p:xfrm>
        <a:graphic>
          <a:graphicData uri="http://schemas.openxmlformats.org/drawingml/2006/table">
            <a:tbl>
              <a:tblPr/>
              <a:tblGrid>
                <a:gridCol w="1960052"/>
                <a:gridCol w="1310187"/>
                <a:gridCol w="1310187"/>
                <a:gridCol w="1310187"/>
                <a:gridCol w="1310187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病院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その他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津山第一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児島中央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吉備リハ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近藤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赤磐医師会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瀬戸内市民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日赤玉野分院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2504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9776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最終歩行能力（パス使用群）　</a:t>
            </a:r>
            <a:r>
              <a:rPr lang="en-US" altLang="ja-JP" sz="2800" dirty="0" smtClean="0"/>
              <a:t>1</a:t>
            </a:r>
            <a:endParaRPr lang="ja-JP" altLang="en-US" sz="2800" dirty="0" smtClean="0"/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6782928"/>
              </p:ext>
            </p:extLst>
          </p:nvPr>
        </p:nvGraphicFramePr>
        <p:xfrm>
          <a:off x="971600" y="836712"/>
          <a:ext cx="7200800" cy="5489952"/>
        </p:xfrm>
        <a:graphic>
          <a:graphicData uri="http://schemas.openxmlformats.org/drawingml/2006/table">
            <a:tbl>
              <a:tblPr/>
              <a:tblGrid>
                <a:gridCol w="1960052"/>
                <a:gridCol w="1310187"/>
                <a:gridCol w="1310187"/>
                <a:gridCol w="1310187"/>
                <a:gridCol w="1310187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独歩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歩行器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車いす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岡山西大寺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光南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佐藤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高梁中央</a:t>
                      </a:r>
                      <a:endParaRPr kumimoji="1" lang="ja-JP" altLang="en-US" sz="16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川崎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大杉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5038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128469"/>
              </p:ext>
            </p:extLst>
          </p:nvPr>
        </p:nvGraphicFramePr>
        <p:xfrm>
          <a:off x="971600" y="836712"/>
          <a:ext cx="7200800" cy="5489952"/>
        </p:xfrm>
        <a:graphic>
          <a:graphicData uri="http://schemas.openxmlformats.org/drawingml/2006/table">
            <a:tbl>
              <a:tblPr/>
              <a:tblGrid>
                <a:gridCol w="1960052"/>
                <a:gridCol w="1310187"/>
                <a:gridCol w="1310187"/>
                <a:gridCol w="1310187"/>
                <a:gridCol w="1310187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独歩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歩行器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車いす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津山第一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児島中央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吉備リハ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近藤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赤磐医師会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瀬戸内市民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日赤玉野分院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9776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最終歩行能力（パス使用群）　</a:t>
            </a:r>
            <a:r>
              <a:rPr lang="en-US" altLang="ja-JP" sz="2800" dirty="0" smtClean="0"/>
              <a:t>2</a:t>
            </a:r>
            <a:endParaRPr lang="ja-JP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130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899592" y="980728"/>
            <a:ext cx="7344816" cy="54726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74848" y="269775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最終歩行能力（回復期病院退院時集計）　</a:t>
            </a:r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250051351"/>
              </p:ext>
            </p:extLst>
          </p:nvPr>
        </p:nvGraphicFramePr>
        <p:xfrm>
          <a:off x="1187624" y="1556792"/>
          <a:ext cx="6648400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6804248" y="1340768"/>
            <a:ext cx="967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n=130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19672" y="14847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（人）</a:t>
            </a:r>
            <a:endParaRPr kumimoji="1" lang="ja-JP" altLang="en-US" dirty="0"/>
          </a:p>
        </p:txBody>
      </p:sp>
      <p:sp>
        <p:nvSpPr>
          <p:cNvPr id="7" name="左中かっこ 6"/>
          <p:cNvSpPr/>
          <p:nvPr/>
        </p:nvSpPr>
        <p:spPr>
          <a:xfrm rot="5400000">
            <a:off x="4067944" y="620688"/>
            <a:ext cx="360040" cy="252028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43808" y="1196752"/>
            <a:ext cx="3061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79.3</a:t>
            </a:r>
            <a:r>
              <a:rPr kumimoji="1" lang="en-US" altLang="ja-JP" sz="2000" dirty="0" smtClean="0"/>
              <a:t>%</a:t>
            </a:r>
            <a:r>
              <a:rPr kumimoji="1" lang="ja-JP" altLang="en-US" sz="2000" dirty="0" smtClean="0"/>
              <a:t>（急性期退院時</a:t>
            </a:r>
            <a:r>
              <a:rPr kumimoji="1" lang="en-US" altLang="ja-JP" sz="2000" dirty="0" smtClean="0"/>
              <a:t>46%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96240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74848" y="413791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お詫びとお願い　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1340768"/>
            <a:ext cx="8303475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kumimoji="1" lang="ja-JP" altLang="en-US" sz="2400" dirty="0" smtClean="0"/>
              <a:t>回復期病院様宛の集計項目が誤って修正途中の集計項目が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送られていました．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 smtClean="0"/>
              <a:t>次回から最終決定の集計項目をお送りいたしますのでよろしく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お願い致します．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endParaRPr lang="en-US" altLang="ja-JP" sz="2400" dirty="0" smtClean="0"/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kumimoji="1" lang="ja-JP" altLang="en-US" sz="2400" dirty="0" smtClean="0"/>
              <a:t>地域連携診療計画管理料を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算定した患者数＋しなかった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2400" dirty="0" smtClean="0">
                <a:solidFill>
                  <a:srgbClr val="FF0000"/>
                </a:solidFill>
              </a:rPr>
            </a:br>
            <a:r>
              <a:rPr kumimoji="1" lang="ja-JP" altLang="en-US" sz="2400" dirty="0" smtClean="0">
                <a:solidFill>
                  <a:srgbClr val="FF0000"/>
                </a:solidFill>
              </a:rPr>
              <a:t>患者数＝全症例数</a:t>
            </a:r>
            <a:r>
              <a:rPr kumimoji="1" lang="ja-JP" altLang="en-US" sz="2400" dirty="0" smtClean="0"/>
              <a:t>に</a:t>
            </a:r>
            <a:r>
              <a:rPr lang="ja-JP" altLang="en-US" sz="2400" dirty="0" smtClean="0"/>
              <a:t>なりますのでよろしくお願い致します．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　　　　　　　　　　　　　　　（急性期病院，回復期病院とも）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43988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H27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5" name="Group 2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5853884"/>
              </p:ext>
            </p:extLst>
          </p:nvPr>
        </p:nvGraphicFramePr>
        <p:xfrm>
          <a:off x="467544" y="764704"/>
          <a:ext cx="8358245" cy="5747377"/>
        </p:xfrm>
        <a:graphic>
          <a:graphicData uri="http://schemas.openxmlformats.org/drawingml/2006/table">
            <a:tbl>
              <a:tblPr/>
              <a:tblGrid>
                <a:gridCol w="1785949"/>
                <a:gridCol w="1022363"/>
                <a:gridCol w="2304256"/>
                <a:gridCol w="1574028"/>
                <a:gridCol w="1671649"/>
              </a:tblGrid>
              <a:tr h="420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地域連携診療計画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/>
                      </a:r>
                      <a:b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管理料算定症例（男女）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平均年齢（歳）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平均在院日数（日）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32(10/22)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 pitchFamily="50" charset="-128"/>
                          <a:cs typeface="Arial Unicode MS"/>
                        </a:rPr>
                        <a:t>82.7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/>
                        <a:ea typeface="Arial Unicode MS" pitchFamily="50" charset="-128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医療センター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24(10/14)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15(5/10)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26(3/23)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13(1/12)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78.6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8(2/6)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82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17(3/14)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83.3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3(0/3)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92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latin typeface="Arial Unicode MS"/>
                          <a:cs typeface="Arial Unicode MS"/>
                        </a:rPr>
                        <a:t>　　　　</a:t>
                      </a:r>
                      <a:r>
                        <a:rPr lang="ja-JP" altLang="ja-JP" dirty="0" smtClean="0">
                          <a:latin typeface="Arial Unicode MS"/>
                          <a:cs typeface="Arial Unicode MS"/>
                        </a:rPr>
                        <a:t>　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岡村一心堂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32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H27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7" name="Group 2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4340048"/>
              </p:ext>
            </p:extLst>
          </p:nvPr>
        </p:nvGraphicFramePr>
        <p:xfrm>
          <a:off x="179513" y="764704"/>
          <a:ext cx="8646276" cy="5747377"/>
        </p:xfrm>
        <a:graphic>
          <a:graphicData uri="http://schemas.openxmlformats.org/drawingml/2006/table">
            <a:tbl>
              <a:tblPr/>
              <a:tblGrid>
                <a:gridCol w="1728191"/>
                <a:gridCol w="1080120"/>
                <a:gridCol w="2304256"/>
                <a:gridCol w="1804454"/>
                <a:gridCol w="1729255"/>
              </a:tblGrid>
              <a:tr h="420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地域連携診療計画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/>
                      </a:r>
                      <a:b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管理料非算定症例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平均在院日数（日）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管理料算定患者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平均在院日数（日）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 pitchFamily="50" charset="-128"/>
                          <a:cs typeface="Arial Unicode MS"/>
                        </a:rPr>
                        <a:t>22.2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/>
                        <a:ea typeface="Arial Unicode MS" pitchFamily="50" charset="-128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医療センター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37.3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44.2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26.5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31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28.8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15.5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50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latin typeface="Arial Unicode MS"/>
                          <a:cs typeface="Arial Unicode MS"/>
                        </a:rPr>
                        <a:t>　　　　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33.2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岡村一心堂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74.3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9309302" y="49495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35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dirty="0" smtClean="0"/>
              <a:t>管理料非算定患者の退院先</a:t>
            </a:r>
          </a:p>
        </p:txBody>
      </p:sp>
      <p:graphicFrame>
        <p:nvGraphicFramePr>
          <p:cNvPr id="8" name="Group 2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71716698"/>
              </p:ext>
            </p:extLst>
          </p:nvPr>
        </p:nvGraphicFramePr>
        <p:xfrm>
          <a:off x="179513" y="764704"/>
          <a:ext cx="8646275" cy="5625457"/>
        </p:xfrm>
        <a:graphic>
          <a:graphicData uri="http://schemas.openxmlformats.org/drawingml/2006/table">
            <a:tbl>
              <a:tblPr/>
              <a:tblGrid>
                <a:gridCol w="1728191"/>
                <a:gridCol w="1729521"/>
                <a:gridCol w="1729521"/>
                <a:gridCol w="1729521"/>
                <a:gridCol w="1729521"/>
              </a:tblGrid>
              <a:tr h="420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その他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 pitchFamily="50" charset="-128"/>
                          <a:cs typeface="Arial Unicode MS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/>
                        <a:ea typeface="Arial Unicode MS" pitchFamily="50" charset="-128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医療センター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5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0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岡村一心堂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9309302" y="49495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462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980728"/>
            <a:ext cx="7416824" cy="5472608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移動能力の変化（</a:t>
            </a:r>
            <a:r>
              <a:rPr lang="ja-JP" altLang="en-US" sz="3600" dirty="0">
                <a:latin typeface="Arial" charset="0"/>
                <a:ea typeface="ＭＳ Ｐゴシック" charset="-128"/>
              </a:rPr>
              <a:t>管理料算定症例</a:t>
            </a:r>
            <a:r>
              <a:rPr lang="ja-JP" altLang="en-US" sz="3600" dirty="0" smtClean="0"/>
              <a:t>）</a:t>
            </a:r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2521045488"/>
              </p:ext>
            </p:extLst>
          </p:nvPr>
        </p:nvGraphicFramePr>
        <p:xfrm>
          <a:off x="1187624" y="1484784"/>
          <a:ext cx="6504384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660232" y="1484784"/>
            <a:ext cx="1098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n=138</a:t>
            </a:r>
            <a:endParaRPr kumimoji="1" lang="ja-JP" altLang="en-US" sz="28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3491880" y="2060848"/>
            <a:ext cx="1296144" cy="172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491880" y="1700808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91%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11960" y="3789040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46%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7579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520" y="18864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管理料算定別のリハビリテーション単位数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405566"/>
              </p:ext>
            </p:extLst>
          </p:nvPr>
        </p:nvGraphicFramePr>
        <p:xfrm>
          <a:off x="1547664" y="908720"/>
          <a:ext cx="5187233" cy="5625457"/>
        </p:xfrm>
        <a:graphic>
          <a:graphicData uri="http://schemas.openxmlformats.org/drawingml/2006/table">
            <a:tbl>
              <a:tblPr/>
              <a:tblGrid>
                <a:gridCol w="1728191"/>
                <a:gridCol w="1729521"/>
                <a:gridCol w="1729521"/>
              </a:tblGrid>
              <a:tr h="420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管理料算定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管理料非算定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医療センター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1.61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1.42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2.05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岡村一心堂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9309302" y="51567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40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-1825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H27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314906"/>
              </p:ext>
            </p:extLst>
          </p:nvPr>
        </p:nvGraphicFramePr>
        <p:xfrm>
          <a:off x="755576" y="1035392"/>
          <a:ext cx="6950006" cy="5611576"/>
        </p:xfrm>
        <a:graphic>
          <a:graphicData uri="http://schemas.openxmlformats.org/drawingml/2006/table">
            <a:tbl>
              <a:tblPr/>
              <a:tblGrid>
                <a:gridCol w="1891786"/>
                <a:gridCol w="1264555"/>
                <a:gridCol w="1264555"/>
                <a:gridCol w="1264555"/>
                <a:gridCol w="1264555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男女比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平均年齢（歳）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5/18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岡山西大寺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0/1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2/20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光南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4/11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佐藤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2/1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1/7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0/3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高梁中央</a:t>
                      </a:r>
                      <a:endParaRPr kumimoji="1" lang="ja-JP" altLang="en-US" sz="16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1/5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3/2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川崎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3/5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大杉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61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-27384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/>
              <a:t>H26</a:t>
            </a:r>
            <a:r>
              <a:rPr lang="ja-JP" altLang="en-US" sz="2800" dirty="0"/>
              <a:t>年</a:t>
            </a:r>
            <a:r>
              <a:rPr lang="en-US" altLang="ja-JP" sz="2800" dirty="0"/>
              <a:t>12</a:t>
            </a:r>
            <a:r>
              <a:rPr lang="ja-JP" altLang="en-US" sz="2800" dirty="0"/>
              <a:t>月から</a:t>
            </a:r>
            <a:r>
              <a:rPr lang="en-US" altLang="ja-JP" sz="2800" dirty="0"/>
              <a:t>H27</a:t>
            </a:r>
            <a:r>
              <a:rPr lang="ja-JP" altLang="en-US" sz="2800" dirty="0"/>
              <a:t>年</a:t>
            </a:r>
            <a:r>
              <a:rPr lang="en-US" altLang="ja-JP" sz="2800" dirty="0"/>
              <a:t>2</a:t>
            </a:r>
            <a:r>
              <a:rPr lang="ja-JP" altLang="en-US" sz="2800" dirty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602402"/>
              </p:ext>
            </p:extLst>
          </p:nvPr>
        </p:nvGraphicFramePr>
        <p:xfrm>
          <a:off x="755577" y="804651"/>
          <a:ext cx="6984776" cy="5867766"/>
        </p:xfrm>
        <a:graphic>
          <a:graphicData uri="http://schemas.openxmlformats.org/drawingml/2006/table">
            <a:tbl>
              <a:tblPr/>
              <a:tblGrid>
                <a:gridCol w="1464324"/>
                <a:gridCol w="1380113"/>
                <a:gridCol w="1380113"/>
                <a:gridCol w="1380113"/>
                <a:gridCol w="1380113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男女比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平均年齢（歳）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津山第一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0/4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1/3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児島中央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4/13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吉備リハ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0/1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近藤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赤磐医師会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2/2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瀬戸内市民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1/0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日赤玉野分院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1/7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85.6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9776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平均在院日数とリハビリテーション単位数</a:t>
            </a:r>
            <a:r>
              <a:rPr lang="en-US" altLang="ja-JP" sz="2800" dirty="0" smtClean="0"/>
              <a:t> 1</a:t>
            </a:r>
            <a:endParaRPr lang="ja-JP" altLang="en-US" sz="2800" dirty="0" smtClean="0"/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089918"/>
              </p:ext>
            </p:extLst>
          </p:nvPr>
        </p:nvGraphicFramePr>
        <p:xfrm>
          <a:off x="971600" y="836712"/>
          <a:ext cx="7200800" cy="5611576"/>
        </p:xfrm>
        <a:graphic>
          <a:graphicData uri="http://schemas.openxmlformats.org/drawingml/2006/table">
            <a:tbl>
              <a:tblPr/>
              <a:tblGrid>
                <a:gridCol w="2396006"/>
                <a:gridCol w="1601598"/>
                <a:gridCol w="1601598"/>
                <a:gridCol w="1601598"/>
              </a:tblGrid>
              <a:tr h="457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パス使用（日）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パス非使用（日）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パス使用群の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/>
                      </a:r>
                      <a:b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</a:b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リハ単位数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64.2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81.5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岡山西大寺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5.35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光南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56.1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佐藤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高梁中央</a:t>
                      </a:r>
                      <a:endParaRPr kumimoji="1" lang="ja-JP" altLang="en-US" sz="16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90.5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66.0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川崎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31.0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大杉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39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</TotalTime>
  <Words>1048</Words>
  <Application>Microsoft Macintosh PowerPoint</Application>
  <PresentationFormat>画面に合わせる (4:3)</PresentationFormat>
  <Paragraphs>671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第38回岡山ももネット運用会議</vt:lpstr>
      <vt:lpstr>運用状況（H26年12月からH27年2月末）</vt:lpstr>
      <vt:lpstr>運用状況（H26年12月からH27年2月末）</vt:lpstr>
      <vt:lpstr>管理料非算定患者の退院先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第35回岡山ももネット運用会議</dc:title>
  <dc:creator>高木徹</dc:creator>
  <cp:lastModifiedBy>高木 徹</cp:lastModifiedBy>
  <cp:revision>120</cp:revision>
  <dcterms:created xsi:type="dcterms:W3CDTF">2014-06-23T09:22:12Z</dcterms:created>
  <dcterms:modified xsi:type="dcterms:W3CDTF">2015-03-23T22:26:25Z</dcterms:modified>
</cp:coreProperties>
</file>