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49879702537183"/>
          <c:y val="0.0404068703168806"/>
          <c:w val="0.752390760182755"/>
          <c:h val="0.91027721614162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日赤</c:v>
                </c:pt>
              </c:strCache>
            </c:strRef>
          </c:tx>
          <c:spPr>
            <a:ln w="50800" cmpd="sng"/>
          </c:spPr>
          <c:marker>
            <c:spPr>
              <a:ln>
                <a:solidFill>
                  <a:srgbClr val="FF0000"/>
                </a:solidFill>
              </a:ln>
            </c:spPr>
          </c:marker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Sheet1!$B$2:$H$2</c:f>
              <c:numCache>
                <c:formatCode>General</c:formatCode>
                <c:ptCount val="7"/>
                <c:pt idx="0">
                  <c:v>20.6</c:v>
                </c:pt>
                <c:pt idx="1">
                  <c:v>31.5</c:v>
                </c:pt>
                <c:pt idx="2">
                  <c:v>34.9</c:v>
                </c:pt>
                <c:pt idx="3">
                  <c:v>39.4</c:v>
                </c:pt>
                <c:pt idx="4">
                  <c:v>21.4</c:v>
                </c:pt>
                <c:pt idx="5">
                  <c:v>21.3</c:v>
                </c:pt>
                <c:pt idx="6">
                  <c:v>19.6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岡山中央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Sheet1!$B$3:$H$3</c:f>
              <c:numCache>
                <c:formatCode>General</c:formatCode>
                <c:ptCount val="7"/>
                <c:pt idx="0">
                  <c:v>22.0</c:v>
                </c:pt>
                <c:pt idx="1">
                  <c:v>23.0</c:v>
                </c:pt>
                <c:pt idx="3">
                  <c:v>19.5</c:v>
                </c:pt>
                <c:pt idx="4">
                  <c:v>33.0</c:v>
                </c:pt>
                <c:pt idx="5">
                  <c:v>22.0</c:v>
                </c:pt>
                <c:pt idx="6">
                  <c:v>24.7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岡山市民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Sheet1!$B$4:$H$4</c:f>
              <c:numCache>
                <c:formatCode>General</c:formatCode>
                <c:ptCount val="7"/>
                <c:pt idx="0">
                  <c:v>35.9</c:v>
                </c:pt>
                <c:pt idx="1">
                  <c:v>35.9</c:v>
                </c:pt>
                <c:pt idx="2">
                  <c:v>31.3</c:v>
                </c:pt>
                <c:pt idx="3">
                  <c:v>27.4</c:v>
                </c:pt>
                <c:pt idx="4">
                  <c:v>36.0</c:v>
                </c:pt>
                <c:pt idx="5">
                  <c:v>26.7</c:v>
                </c:pt>
                <c:pt idx="6">
                  <c:v>34.8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岡山医療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Sheet1!$B$5:$H$5</c:f>
              <c:numCache>
                <c:formatCode>General</c:formatCode>
                <c:ptCount val="7"/>
                <c:pt idx="0">
                  <c:v>19.2</c:v>
                </c:pt>
                <c:pt idx="1">
                  <c:v>19.6</c:v>
                </c:pt>
                <c:pt idx="2">
                  <c:v>21.0</c:v>
                </c:pt>
                <c:pt idx="3">
                  <c:v>19.9</c:v>
                </c:pt>
                <c:pt idx="4">
                  <c:v>18.0</c:v>
                </c:pt>
                <c:pt idx="5">
                  <c:v>29.5</c:v>
                </c:pt>
                <c:pt idx="6">
                  <c:v>21.6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済生会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Sheet1!$B$6:$H$6</c:f>
              <c:numCache>
                <c:formatCode>General</c:formatCode>
                <c:ptCount val="7"/>
                <c:pt idx="0">
                  <c:v>31.8</c:v>
                </c:pt>
                <c:pt idx="1">
                  <c:v>30.0</c:v>
                </c:pt>
                <c:pt idx="2">
                  <c:v>28.7</c:v>
                </c:pt>
                <c:pt idx="3">
                  <c:v>34.7</c:v>
                </c:pt>
                <c:pt idx="4">
                  <c:v>32.4</c:v>
                </c:pt>
                <c:pt idx="5">
                  <c:v>33.9</c:v>
                </c:pt>
                <c:pt idx="6">
                  <c:v>35.6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旭東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Sheet1!$B$7:$H$7</c:f>
              <c:numCache>
                <c:formatCode>General</c:formatCode>
                <c:ptCount val="7"/>
                <c:pt idx="0">
                  <c:v>33.1</c:v>
                </c:pt>
                <c:pt idx="1">
                  <c:v>31.8</c:v>
                </c:pt>
                <c:pt idx="3">
                  <c:v>29.3</c:v>
                </c:pt>
                <c:pt idx="4">
                  <c:v>28.1</c:v>
                </c:pt>
                <c:pt idx="5">
                  <c:v>24.4</c:v>
                </c:pt>
                <c:pt idx="6">
                  <c:v>20.1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労災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Sheet1!$B$8:$H$8</c:f>
              <c:numCache>
                <c:formatCode>General</c:formatCode>
                <c:ptCount val="7"/>
                <c:pt idx="0">
                  <c:v>31.0</c:v>
                </c:pt>
                <c:pt idx="1">
                  <c:v>32.9</c:v>
                </c:pt>
                <c:pt idx="2">
                  <c:v>36.0</c:v>
                </c:pt>
                <c:pt idx="3">
                  <c:v>30.9</c:v>
                </c:pt>
                <c:pt idx="4">
                  <c:v>35.5</c:v>
                </c:pt>
                <c:pt idx="5">
                  <c:v>32.19</c:v>
                </c:pt>
                <c:pt idx="6">
                  <c:v>31.3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川崎</c:v>
                </c:pt>
              </c:strCache>
            </c:strRef>
          </c:tx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Sheet1!$B$9:$H$9</c:f>
              <c:numCache>
                <c:formatCode>General</c:formatCode>
                <c:ptCount val="7"/>
                <c:pt idx="0">
                  <c:v>17.8</c:v>
                </c:pt>
                <c:pt idx="1">
                  <c:v>21.0</c:v>
                </c:pt>
                <c:pt idx="2">
                  <c:v>20.0</c:v>
                </c:pt>
                <c:pt idx="3">
                  <c:v>17.6</c:v>
                </c:pt>
                <c:pt idx="4">
                  <c:v>20.6</c:v>
                </c:pt>
                <c:pt idx="5">
                  <c:v>15.5</c:v>
                </c:pt>
                <c:pt idx="6">
                  <c:v>14.4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平均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xVal>
            <c:strRef>
              <c:f>Sheet1!$B$1:$H$1</c:f>
              <c:strCache>
                <c:ptCount val="7"/>
                <c:pt idx="0">
                  <c:v>H23年中</c:v>
                </c:pt>
                <c:pt idx="1">
                  <c:v>下2</c:v>
                </c:pt>
                <c:pt idx="2">
                  <c:v>H24上</c:v>
                </c:pt>
                <c:pt idx="3">
                  <c:v>下3</c:v>
                </c:pt>
                <c:pt idx="4">
                  <c:v>H26年</c:v>
                </c:pt>
                <c:pt idx="5">
                  <c:v>H26　6〜8</c:v>
                </c:pt>
                <c:pt idx="6">
                  <c:v>H26 9〜11</c:v>
                </c:pt>
              </c:strCache>
            </c:strRef>
          </c:xVal>
          <c:yVal>
            <c:numRef>
              <c:f>Sheet1!$B$10:$H$10</c:f>
              <c:numCache>
                <c:formatCode>0.0_ </c:formatCode>
                <c:ptCount val="7"/>
                <c:pt idx="0">
                  <c:v>26.425</c:v>
                </c:pt>
                <c:pt idx="1">
                  <c:v>28.2125</c:v>
                </c:pt>
                <c:pt idx="2">
                  <c:v>28.65</c:v>
                </c:pt>
                <c:pt idx="3">
                  <c:v>27.3375</c:v>
                </c:pt>
                <c:pt idx="4" formatCode="General">
                  <c:v>29.4</c:v>
                </c:pt>
                <c:pt idx="5">
                  <c:v>25.68625</c:v>
                </c:pt>
                <c:pt idx="6">
                  <c:v>25.26249999999996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0573896"/>
        <c:axId val="-2140571336"/>
      </c:scatterChart>
      <c:valAx>
        <c:axId val="-2140573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2140571336"/>
        <c:crosses val="autoZero"/>
        <c:crossBetween val="midCat"/>
      </c:valAx>
      <c:valAx>
        <c:axId val="-2140571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405738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4753086419753"/>
          <c:y val="0.0397875546044013"/>
          <c:w val="0.197530864197531"/>
          <c:h val="0.9153159228212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日赤28</c:v>
                </c:pt>
                <c:pt idx="1">
                  <c:v>国立25</c:v>
                </c:pt>
                <c:pt idx="2">
                  <c:v>労災34</c:v>
                </c:pt>
                <c:pt idx="3">
                  <c:v>済生会18</c:v>
                </c:pt>
                <c:pt idx="4">
                  <c:v>旭東28</c:v>
                </c:pt>
                <c:pt idx="5">
                  <c:v>岡山中央4</c:v>
                </c:pt>
                <c:pt idx="6">
                  <c:v>岡山市民19</c:v>
                </c:pt>
                <c:pt idx="7">
                  <c:v>川崎9</c:v>
                </c:pt>
                <c:pt idx="8">
                  <c:v>合計164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28.0</c:v>
                </c:pt>
                <c:pt idx="1">
                  <c:v>16.0</c:v>
                </c:pt>
                <c:pt idx="2">
                  <c:v>22.0</c:v>
                </c:pt>
                <c:pt idx="3">
                  <c:v>18.0</c:v>
                </c:pt>
                <c:pt idx="4">
                  <c:v>20.0</c:v>
                </c:pt>
                <c:pt idx="5">
                  <c:v>2.0</c:v>
                </c:pt>
                <c:pt idx="6">
                  <c:v>14.0</c:v>
                </c:pt>
                <c:pt idx="7">
                  <c:v>1.0</c:v>
                </c:pt>
                <c:pt idx="8">
                  <c:v>121.0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日赤28</c:v>
                </c:pt>
                <c:pt idx="1">
                  <c:v>国立25</c:v>
                </c:pt>
                <c:pt idx="2">
                  <c:v>労災34</c:v>
                </c:pt>
                <c:pt idx="3">
                  <c:v>済生会18</c:v>
                </c:pt>
                <c:pt idx="4">
                  <c:v>旭東28</c:v>
                </c:pt>
                <c:pt idx="5">
                  <c:v>岡山中央4</c:v>
                </c:pt>
                <c:pt idx="6">
                  <c:v>岡山市民19</c:v>
                </c:pt>
                <c:pt idx="7">
                  <c:v>川崎9</c:v>
                </c:pt>
                <c:pt idx="8">
                  <c:v>合計164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0.0</c:v>
                </c:pt>
                <c:pt idx="1">
                  <c:v>7.0</c:v>
                </c:pt>
                <c:pt idx="2">
                  <c:v>2.0</c:v>
                </c:pt>
                <c:pt idx="3">
                  <c:v>0.0</c:v>
                </c:pt>
                <c:pt idx="4">
                  <c:v>3.0</c:v>
                </c:pt>
                <c:pt idx="5">
                  <c:v>2.0</c:v>
                </c:pt>
                <c:pt idx="6">
                  <c:v>1.0</c:v>
                </c:pt>
                <c:pt idx="7">
                  <c:v>8.0</c:v>
                </c:pt>
                <c:pt idx="8">
                  <c:v>23.0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日赤28</c:v>
                </c:pt>
                <c:pt idx="1">
                  <c:v>国立25</c:v>
                </c:pt>
                <c:pt idx="2">
                  <c:v>労災34</c:v>
                </c:pt>
                <c:pt idx="3">
                  <c:v>済生会18</c:v>
                </c:pt>
                <c:pt idx="4">
                  <c:v>旭東28</c:v>
                </c:pt>
                <c:pt idx="5">
                  <c:v>岡山中央4</c:v>
                </c:pt>
                <c:pt idx="6">
                  <c:v>岡山市民19</c:v>
                </c:pt>
                <c:pt idx="7">
                  <c:v>川崎9</c:v>
                </c:pt>
                <c:pt idx="8">
                  <c:v>合計164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0.0</c:v>
                </c:pt>
                <c:pt idx="1">
                  <c:v>0.0</c:v>
                </c:pt>
                <c:pt idx="2">
                  <c:v>5.0</c:v>
                </c:pt>
                <c:pt idx="3">
                  <c:v>0.0</c:v>
                </c:pt>
                <c:pt idx="4">
                  <c:v>3.0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8.0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日赤28</c:v>
                </c:pt>
                <c:pt idx="1">
                  <c:v>国立25</c:v>
                </c:pt>
                <c:pt idx="2">
                  <c:v>労災34</c:v>
                </c:pt>
                <c:pt idx="3">
                  <c:v>済生会18</c:v>
                </c:pt>
                <c:pt idx="4">
                  <c:v>旭東28</c:v>
                </c:pt>
                <c:pt idx="5">
                  <c:v>岡山中央4</c:v>
                </c:pt>
                <c:pt idx="6">
                  <c:v>岡山市民19</c:v>
                </c:pt>
                <c:pt idx="7">
                  <c:v>川崎9</c:v>
                </c:pt>
                <c:pt idx="8">
                  <c:v>合計164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0.0</c:v>
                </c:pt>
                <c:pt idx="1">
                  <c:v>2.0</c:v>
                </c:pt>
                <c:pt idx="2">
                  <c:v>4.0</c:v>
                </c:pt>
                <c:pt idx="3">
                  <c:v>0.0</c:v>
                </c:pt>
                <c:pt idx="4">
                  <c:v>2.0</c:v>
                </c:pt>
                <c:pt idx="5">
                  <c:v>0.0</c:v>
                </c:pt>
                <c:pt idx="6">
                  <c:v>4.0</c:v>
                </c:pt>
                <c:pt idx="7">
                  <c:v>0.0</c:v>
                </c:pt>
                <c:pt idx="8">
                  <c:v>12.0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列1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日赤28</c:v>
                </c:pt>
                <c:pt idx="1">
                  <c:v>国立25</c:v>
                </c:pt>
                <c:pt idx="2">
                  <c:v>労災34</c:v>
                </c:pt>
                <c:pt idx="3">
                  <c:v>済生会18</c:v>
                </c:pt>
                <c:pt idx="4">
                  <c:v>旭東28</c:v>
                </c:pt>
                <c:pt idx="5">
                  <c:v>岡山中央4</c:v>
                </c:pt>
                <c:pt idx="6">
                  <c:v>岡山市民19</c:v>
                </c:pt>
                <c:pt idx="7">
                  <c:v>川崎9</c:v>
                </c:pt>
                <c:pt idx="8">
                  <c:v>合計164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12577752"/>
        <c:axId val="-2112668760"/>
      </c:barChart>
      <c:catAx>
        <c:axId val="-2112577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2112668760"/>
        <c:crosses val="autoZero"/>
        <c:auto val="1"/>
        <c:lblAlgn val="ctr"/>
        <c:lblOffset val="100"/>
        <c:noMultiLvlLbl val="0"/>
      </c:catAx>
      <c:valAx>
        <c:axId val="-211266876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-2112577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6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9139489411175"/>
          <c:y val="0.00455326878074575"/>
          <c:w val="0.711111111111111"/>
          <c:h val="0.886021505376344"/>
        </c:manualLayout>
      </c:layout>
      <c:bar3D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川崎１</c:v>
                </c:pt>
                <c:pt idx="8">
                  <c:v>合計44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3.0</c:v>
                </c:pt>
                <c:pt idx="1">
                  <c:v>4.0</c:v>
                </c:pt>
                <c:pt idx="2">
                  <c:v>2.0</c:v>
                </c:pt>
                <c:pt idx="3">
                  <c:v>8.0</c:v>
                </c:pt>
                <c:pt idx="4">
                  <c:v>5.0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25.0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施設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川崎１</c:v>
                </c:pt>
                <c:pt idx="8">
                  <c:v>合計44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0.0</c:v>
                </c:pt>
                <c:pt idx="8">
                  <c:v>5.0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病院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川崎１</c:v>
                </c:pt>
                <c:pt idx="8">
                  <c:v>合計44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6.0</c:v>
                </c:pt>
                <c:pt idx="1">
                  <c:v>2.0</c:v>
                </c:pt>
                <c:pt idx="2">
                  <c:v>1.0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1.0</c:v>
                </c:pt>
                <c:pt idx="7">
                  <c:v>0.0</c:v>
                </c:pt>
                <c:pt idx="8">
                  <c:v>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-2139616776"/>
        <c:axId val="-2139253864"/>
        <c:axId val="0"/>
      </c:bar3DChart>
      <c:catAx>
        <c:axId val="-213961677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-2139253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139253864"/>
        <c:scaling>
          <c:orientation val="minMax"/>
        </c:scaling>
        <c:delete val="0"/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minorTickMark val="none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-213961677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2"/>
          <c:y val="0.395698932030051"/>
          <c:w val="0.0747911343446825"/>
          <c:h val="0.168980434832209"/>
        </c:manualLayout>
      </c:layout>
      <c:overlay val="0"/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6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6"/>
          <c:y val="0.0"/>
          <c:w val="0.68187134502924"/>
          <c:h val="0.886021505376344"/>
        </c:manualLayout>
      </c:layout>
      <c:bar3D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合計40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3.0</c:v>
                </c:pt>
                <c:pt idx="1">
                  <c:v>2.0</c:v>
                </c:pt>
                <c:pt idx="2">
                  <c:v>0.0</c:v>
                </c:pt>
                <c:pt idx="3">
                  <c:v>5.0</c:v>
                </c:pt>
                <c:pt idx="4">
                  <c:v>0.0</c:v>
                </c:pt>
                <c:pt idx="5">
                  <c:v>0.0</c:v>
                </c:pt>
                <c:pt idx="6">
                  <c:v>2.0</c:v>
                </c:pt>
                <c:pt idx="7">
                  <c:v>0.0</c:v>
                </c:pt>
                <c:pt idx="8">
                  <c:v>12.0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合計40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1.0</c:v>
                </c:pt>
                <c:pt idx="1">
                  <c:v>3.0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0.0</c:v>
                </c:pt>
                <c:pt idx="6">
                  <c:v>0.0</c:v>
                </c:pt>
                <c:pt idx="7">
                  <c:v>1.0</c:v>
                </c:pt>
                <c:pt idx="8">
                  <c:v>8.0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合計40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3.0</c:v>
                </c:pt>
                <c:pt idx="1">
                  <c:v>0.0</c:v>
                </c:pt>
                <c:pt idx="2">
                  <c:v>1.0</c:v>
                </c:pt>
                <c:pt idx="3">
                  <c:v>2.0</c:v>
                </c:pt>
                <c:pt idx="4">
                  <c:v>2.0</c:v>
                </c:pt>
                <c:pt idx="5">
                  <c:v>0.0</c:v>
                </c:pt>
                <c:pt idx="6">
                  <c:v>1.0</c:v>
                </c:pt>
                <c:pt idx="7">
                  <c:v>0.0</c:v>
                </c:pt>
                <c:pt idx="8">
                  <c:v>9.0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日赤11</c:v>
                </c:pt>
                <c:pt idx="1">
                  <c:v>国立6</c:v>
                </c:pt>
                <c:pt idx="2">
                  <c:v>労災3</c:v>
                </c:pt>
                <c:pt idx="3">
                  <c:v>済生会8</c:v>
                </c:pt>
                <c:pt idx="4">
                  <c:v>旭東6</c:v>
                </c:pt>
                <c:pt idx="5">
                  <c:v>岡山中央2</c:v>
                </c:pt>
                <c:pt idx="6">
                  <c:v>岡山市民3</c:v>
                </c:pt>
                <c:pt idx="7">
                  <c:v>川崎1</c:v>
                </c:pt>
                <c:pt idx="8">
                  <c:v>合計40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4.0</c:v>
                </c:pt>
                <c:pt idx="1">
                  <c:v>1.0</c:v>
                </c:pt>
                <c:pt idx="2">
                  <c:v>1.0</c:v>
                </c:pt>
                <c:pt idx="3">
                  <c:v>0.0</c:v>
                </c:pt>
                <c:pt idx="4">
                  <c:v>3.0</c:v>
                </c:pt>
                <c:pt idx="5">
                  <c:v>2.0</c:v>
                </c:pt>
                <c:pt idx="6">
                  <c:v>0.0</c:v>
                </c:pt>
                <c:pt idx="7">
                  <c:v>0.0</c:v>
                </c:pt>
                <c:pt idx="8">
                  <c:v>11.0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44656392"/>
        <c:axId val="2144586312"/>
        <c:axId val="0"/>
      </c:bar3DChart>
      <c:catAx>
        <c:axId val="214465639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144586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44586312"/>
        <c:scaling>
          <c:orientation val="minMax"/>
        </c:scaling>
        <c:delete val="0"/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minorTickMark val="none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214465639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8"/>
          <c:y val="0.10558240564757"/>
          <c:w val="0.0982956292159166"/>
          <c:h val="0.226624373101628"/>
        </c:manualLayout>
      </c:layout>
      <c:overlay val="0"/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D684C-F9BB-4A4C-B36E-0D34BA7B2B81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BEA39-86E7-B845-BB87-D24104BF2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06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BEA39-86E7-B845-BB87-D24104BF2E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30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7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30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47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79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4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25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8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18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5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4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79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5C2D-C0F9-4AE6-A71E-52692A2B2567}" type="datetimeFigureOut">
              <a:rPr kumimoji="1" lang="ja-JP" altLang="en-US" smtClean="0"/>
              <a:t>14/12/16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2588C-49D7-4A67-9805-1BBC7CD32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56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37</a:t>
            </a:r>
            <a:r>
              <a:rPr lang="ja-JP" altLang="en-US" dirty="0" smtClean="0"/>
              <a:t>回</a:t>
            </a:r>
            <a:r>
              <a:rPr lang="ja-JP" altLang="en-US" dirty="0" smtClean="0"/>
              <a:t>岡山ももネット運用会議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於；岡山医療センター</a:t>
            </a:r>
          </a:p>
        </p:txBody>
      </p:sp>
    </p:spTree>
    <p:extLst>
      <p:ext uri="{BB962C8B-B14F-4D97-AF65-F5344CB8AC3E}">
        <p14:creationId xmlns:p14="http://schemas.microsoft.com/office/powerpoint/2010/main" val="73461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53751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11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345785"/>
              </p:ext>
            </p:extLst>
          </p:nvPr>
        </p:nvGraphicFramePr>
        <p:xfrm>
          <a:off x="107504" y="764704"/>
          <a:ext cx="8965627" cy="6034860"/>
        </p:xfrm>
        <a:graphic>
          <a:graphicData uri="http://schemas.openxmlformats.org/drawingml/2006/table">
            <a:tbl>
              <a:tblPr/>
              <a:tblGrid>
                <a:gridCol w="1347808"/>
                <a:gridCol w="1080372"/>
                <a:gridCol w="1245234"/>
                <a:gridCol w="1245234"/>
                <a:gridCol w="1307495"/>
                <a:gridCol w="1307495"/>
                <a:gridCol w="1431989"/>
              </a:tblGrid>
              <a:tr h="602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</a:t>
                      </a: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時間</a:t>
                      </a:r>
                      <a:r>
                        <a:rPr kumimoji="1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単</a:t>
                      </a:r>
                      <a:r>
                        <a:rPr kumimoji="1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パス使用患者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リハ時間</a:t>
                      </a:r>
                      <a:r>
                        <a:rPr kumimoji="1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単</a:t>
                      </a:r>
                      <a:r>
                        <a:rPr kumimoji="1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パス非使用患者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9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津山第一</a:t>
                      </a: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14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58.3(35.2)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73(55)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児島中央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中央奉還町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58.6(-)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しげい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51(42.9)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近藤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10(0)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赤磐医師会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宮本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47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日赤玉野分院</a:t>
                      </a:r>
                      <a:endParaRPr lang="ja-JP" altLang="en-US" sz="16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退院先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月から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697658"/>
              </p:ext>
            </p:extLst>
          </p:nvPr>
        </p:nvGraphicFramePr>
        <p:xfrm>
          <a:off x="457200" y="823272"/>
          <a:ext cx="8358246" cy="5630064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（急性期）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50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16(10)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岡山西大寺</a:t>
                      </a:r>
                      <a:endParaRPr lang="ja-JP" altLang="en-US" sz="24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-(-)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5(6)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光南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7(7)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佐藤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2(3)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3(9)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 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  <a:endParaRPr lang="ja-JP" altLang="en-US" sz="24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 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-(2)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高梁中央</a:t>
                      </a:r>
                      <a:endParaRPr kumimoji="1" lang="ja-JP" altLang="en-US" sz="24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0(2)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藤田</a:t>
                      </a:r>
                      <a:endParaRPr kumimoji="1" lang="ja-JP" altLang="en-US" sz="24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1(1)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749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宮本</a:t>
                      </a:r>
                      <a:endParaRPr kumimoji="1" lang="ja-JP" altLang="en-US" sz="24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925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7141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退院先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月から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793747"/>
              </p:ext>
            </p:extLst>
          </p:nvPr>
        </p:nvGraphicFramePr>
        <p:xfrm>
          <a:off x="323528" y="620687"/>
          <a:ext cx="8715404" cy="6156959"/>
        </p:xfrm>
        <a:graphic>
          <a:graphicData uri="http://schemas.openxmlformats.org/drawingml/2006/table">
            <a:tbl>
              <a:tblPr/>
              <a:tblGrid>
                <a:gridCol w="1980779"/>
                <a:gridCol w="1721340"/>
                <a:gridCol w="1773930"/>
                <a:gridCol w="1497005"/>
                <a:gridCol w="1742350"/>
              </a:tblGrid>
              <a:tr h="2769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  <a:endParaRPr kumimoji="1" lang="ja-JP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梶木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5(4)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草加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　</a:t>
                      </a:r>
                      <a:endParaRPr kumimoji="1" lang="en-US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 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玉野市民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 </a:t>
                      </a: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2(1)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児島中央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8(1)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/>
                        <a:t>しげい</a:t>
                      </a:r>
                      <a:endParaRPr lang="ja-JP" altLang="en-US" sz="24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8(10)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/>
                        <a:t>近藤</a:t>
                      </a:r>
                      <a:endParaRPr lang="ja-JP" altLang="en-US" sz="24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1(1)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/>
                        <a:t>赤磐医師会</a:t>
                      </a:r>
                      <a:endParaRPr lang="ja-JP" altLang="en-US" sz="24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/>
                        <a:t>日赤玉野分院</a:t>
                      </a:r>
                      <a:endParaRPr lang="ja-JP" altLang="en-US" sz="2400" dirty="0"/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047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岡村一心堂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493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57242" y="5375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回復状況（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月から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45981"/>
              </p:ext>
            </p:extLst>
          </p:nvPr>
        </p:nvGraphicFramePr>
        <p:xfrm>
          <a:off x="438881" y="620688"/>
          <a:ext cx="8466321" cy="5936032"/>
        </p:xfrm>
        <a:graphic>
          <a:graphicData uri="http://schemas.openxmlformats.org/drawingml/2006/table">
            <a:tbl>
              <a:tblPr/>
              <a:tblGrid>
                <a:gridCol w="1783233"/>
                <a:gridCol w="1603296"/>
                <a:gridCol w="1693264"/>
                <a:gridCol w="1693264"/>
                <a:gridCol w="1693264"/>
              </a:tblGrid>
              <a:tr h="895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岡山リハ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岡山西大寺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岡山光南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佐藤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協立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竜操整形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高梁中央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藤田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966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57242" y="5375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回復状況（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月から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328382"/>
              </p:ext>
            </p:extLst>
          </p:nvPr>
        </p:nvGraphicFramePr>
        <p:xfrm>
          <a:off x="395537" y="700319"/>
          <a:ext cx="8628027" cy="5969041"/>
        </p:xfrm>
        <a:graphic>
          <a:graphicData uri="http://schemas.openxmlformats.org/drawingml/2006/table">
            <a:tbl>
              <a:tblPr/>
              <a:tblGrid>
                <a:gridCol w="1944215"/>
                <a:gridCol w="1604020"/>
                <a:gridCol w="1693264"/>
                <a:gridCol w="1693264"/>
                <a:gridCol w="1693264"/>
              </a:tblGrid>
              <a:tr h="821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津山第一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梶木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玉野市民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児島中央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宮本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しげい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10.2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近藤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赤磐医師会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日赤玉野分院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岡村一心堂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48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5194" y="53752"/>
            <a:ext cx="8839294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回復状況　パス以外（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月から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</a:p>
        </p:txBody>
      </p:sp>
      <p:graphicFrame>
        <p:nvGraphicFramePr>
          <p:cNvPr id="6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839619"/>
              </p:ext>
            </p:extLst>
          </p:nvPr>
        </p:nvGraphicFramePr>
        <p:xfrm>
          <a:off x="438881" y="620688"/>
          <a:ext cx="8466321" cy="5936032"/>
        </p:xfrm>
        <a:graphic>
          <a:graphicData uri="http://schemas.openxmlformats.org/drawingml/2006/table">
            <a:tbl>
              <a:tblPr/>
              <a:tblGrid>
                <a:gridCol w="1783233"/>
                <a:gridCol w="1603296"/>
                <a:gridCol w="1693264"/>
                <a:gridCol w="1693264"/>
                <a:gridCol w="1693264"/>
              </a:tblGrid>
              <a:tr h="895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岡山リハ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岡山西大寺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岡山光南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佐藤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協立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竜操整形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高梁中央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藤田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中央奉還町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52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9512" y="116632"/>
            <a:ext cx="9199334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回復状況　パス以外（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月から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</a:p>
        </p:txBody>
      </p:sp>
      <p:graphicFrame>
        <p:nvGraphicFramePr>
          <p:cNvPr id="7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538587"/>
              </p:ext>
            </p:extLst>
          </p:nvPr>
        </p:nvGraphicFramePr>
        <p:xfrm>
          <a:off x="395537" y="700319"/>
          <a:ext cx="8628027" cy="5969041"/>
        </p:xfrm>
        <a:graphic>
          <a:graphicData uri="http://schemas.openxmlformats.org/drawingml/2006/table">
            <a:tbl>
              <a:tblPr/>
              <a:tblGrid>
                <a:gridCol w="1944215"/>
                <a:gridCol w="1604020"/>
                <a:gridCol w="1693264"/>
                <a:gridCol w="1693264"/>
                <a:gridCol w="1693264"/>
              </a:tblGrid>
              <a:tr h="821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津山第一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梶木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草加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玉野市民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児島中央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宮本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24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しげい</a:t>
                      </a:r>
                      <a:endParaRPr kumimoji="1" lang="ja-JP" altLang="en-US" sz="24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近藤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赤磐医師会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日赤玉野分院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岡村一心堂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16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5" name="Group 2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8577537"/>
              </p:ext>
            </p:extLst>
          </p:nvPr>
        </p:nvGraphicFramePr>
        <p:xfrm>
          <a:off x="467544" y="1000567"/>
          <a:ext cx="8358245" cy="5283601"/>
        </p:xfrm>
        <a:graphic>
          <a:graphicData uri="http://schemas.openxmlformats.org/drawingml/2006/table">
            <a:tbl>
              <a:tblPr/>
              <a:tblGrid>
                <a:gridCol w="1785949"/>
                <a:gridCol w="1214446"/>
                <a:gridCol w="2014552"/>
                <a:gridCol w="1671649"/>
                <a:gridCol w="1671649"/>
              </a:tblGrid>
              <a:tr h="420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平均年齢（歳）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81.4(79.9)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平均在院日数（日）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25.3(25.6)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28(7/21)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 pitchFamily="50" charset="-128"/>
                          <a:cs typeface="Arial Unicode MS"/>
                        </a:rPr>
                        <a:t>82.9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/>
                        <a:ea typeface="Arial Unicode MS" pitchFamily="50" charset="-128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19.6(21.3)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25(7/18)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82.0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21.6(29.5)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34(15/19)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84.2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31.2(32.1)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18(3/15)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35.6(33.9)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28(11/17)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79.7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20.1(24.4)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4(2/2)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82.5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24.7(22)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13(5/8)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75.4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34.8(26.7)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9(2/7)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80.6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14.4(15.5)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>
                          <a:latin typeface="Arial Unicode MS"/>
                          <a:cs typeface="Arial Unicode MS"/>
                        </a:rPr>
                        <a:t>　　　　</a:t>
                      </a:r>
                      <a:r>
                        <a:rPr lang="ja-JP" altLang="ja-JP" dirty="0" smtClean="0">
                          <a:latin typeface="Arial Unicode MS"/>
                          <a:cs typeface="Arial Unicode MS"/>
                        </a:rPr>
                        <a:t>　</a:t>
                      </a:r>
                      <a:r>
                        <a:rPr lang="en-US" altLang="ja-JP" dirty="0" smtClean="0">
                          <a:latin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32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平均在院日数の推移</a:t>
            </a:r>
            <a:endParaRPr lang="ja-JP" altLang="en-US" sz="3600" dirty="0"/>
          </a:p>
        </p:txBody>
      </p:sp>
      <p:graphicFrame>
        <p:nvGraphicFramePr>
          <p:cNvPr id="3" name="コンテンツ 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357861"/>
              </p:ext>
            </p:extLst>
          </p:nvPr>
        </p:nvGraphicFramePr>
        <p:xfrm>
          <a:off x="457200" y="138694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131840" y="573325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2013</a:t>
            </a:r>
            <a:r>
              <a:rPr kumimoji="1" lang="ja-JP" altLang="en-US" sz="1400" dirty="0" smtClean="0"/>
              <a:t>年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67744" y="5733256"/>
            <a:ext cx="728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2012</a:t>
            </a:r>
            <a:r>
              <a:rPr kumimoji="1" lang="ja-JP" altLang="en-US" sz="1400" dirty="0" smtClean="0"/>
              <a:t>年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5656" y="5733256"/>
            <a:ext cx="728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2011</a:t>
            </a:r>
            <a:r>
              <a:rPr kumimoji="1" lang="ja-JP" altLang="en-US" sz="1400" dirty="0" smtClean="0"/>
              <a:t>年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5813" y="10159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（日）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08104" y="573325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6〜</a:t>
            </a:r>
            <a:r>
              <a:rPr lang="en-US" altLang="ja-JP" sz="1400" dirty="0" smtClean="0"/>
              <a:t>8</a:t>
            </a:r>
            <a:r>
              <a:rPr lang="ja-JP" altLang="en-US" sz="1400" dirty="0" smtClean="0"/>
              <a:t>月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00192" y="573325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9〜</a:t>
            </a:r>
            <a:r>
              <a:rPr lang="en-US" altLang="ja-JP" sz="1400" dirty="0" smtClean="0"/>
              <a:t>11</a:t>
            </a:r>
            <a:r>
              <a:rPr lang="ja-JP" altLang="en-US" sz="1400" dirty="0" smtClean="0"/>
              <a:t>月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55976" y="573325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2014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3〜6</a:t>
            </a:r>
            <a:r>
              <a:rPr kumimoji="1" lang="ja-JP" altLang="en-US" sz="1400" dirty="0" smtClean="0"/>
              <a:t>月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49504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79512" y="26064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退院先</a:t>
            </a:r>
            <a:endParaRPr lang="ja-JP" altLang="en-US" dirty="0"/>
          </a:p>
        </p:txBody>
      </p:sp>
      <p:graphicFrame>
        <p:nvGraphicFramePr>
          <p:cNvPr id="3" name="コンテンツ プレースホル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690915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21613" y="144878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14437" y="990557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75%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2553" y="980728"/>
            <a:ext cx="58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13%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44208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 smtClean="0"/>
              <a:t>%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76256" y="99034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8%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84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運用状況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月～</a:t>
            </a:r>
            <a:r>
              <a:rPr lang="en-US" altLang="ja-JP" sz="3200" dirty="0" smtClean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月末）</a:t>
            </a:r>
            <a:endParaRPr lang="ja-JP" altLang="en-US" sz="3200" dirty="0"/>
          </a:p>
          <a:p>
            <a:endParaRPr lang="ja-JP" altLang="en-US" dirty="0" smtClean="0"/>
          </a:p>
        </p:txBody>
      </p:sp>
      <p:graphicFrame>
        <p:nvGraphicFramePr>
          <p:cNvPr id="3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56539"/>
              </p:ext>
            </p:extLst>
          </p:nvPr>
        </p:nvGraphicFramePr>
        <p:xfrm>
          <a:off x="35496" y="1139911"/>
          <a:ext cx="9071991" cy="5457441"/>
        </p:xfrm>
        <a:graphic>
          <a:graphicData uri="http://schemas.openxmlformats.org/drawingml/2006/table">
            <a:tbl>
              <a:tblPr/>
              <a:tblGrid>
                <a:gridCol w="1757763"/>
                <a:gridCol w="1828152"/>
                <a:gridCol w="1828153"/>
                <a:gridCol w="1828152"/>
                <a:gridCol w="1829771"/>
              </a:tblGrid>
              <a:tr h="829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46.4(50)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4.0(3.8)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1.6(1.6)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20.9(22.3)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 smtClean="0"/>
                        <a:t>　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16.3(18.6)</a:t>
                      </a:r>
                      <a:endParaRPr lang="ja-JP" altLang="en-US" sz="2400" dirty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　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15.3(23.9)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5.0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/>
                        <a:t>　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27.1(32.4)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4.7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/>
                        <a:t>　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29(28.3)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18.3(24.9)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5.5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20.2(19)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29.1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(24.7)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50" charset="-128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1.3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50" charset="-128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12.1</a:t>
                      </a:r>
                      <a:r>
                        <a:rPr lang="en-US" altLang="ja-JP" sz="2400" dirty="0" smtClean="0">
                          <a:latin typeface="Arial Unicode MS"/>
                          <a:cs typeface="Arial Unicode MS"/>
                        </a:rPr>
                        <a:t>(11.5)</a:t>
                      </a:r>
                      <a:endParaRPr lang="ja-JP" altLang="en-US" sz="24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54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528" y="260648"/>
            <a:ext cx="8579296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最終</a:t>
            </a:r>
            <a:r>
              <a:rPr lang="ja-JP" altLang="en-US" dirty="0"/>
              <a:t>退院先</a:t>
            </a:r>
            <a:r>
              <a:rPr lang="ja-JP" altLang="en-US" sz="3600" dirty="0"/>
              <a:t>（</a:t>
            </a:r>
            <a:r>
              <a:rPr lang="en-US" altLang="ja-JP" sz="3600" dirty="0"/>
              <a:t>H26</a:t>
            </a:r>
            <a:r>
              <a:rPr lang="ja-JP" altLang="en-US" sz="3600" dirty="0" smtClean="0"/>
              <a:t>年</a:t>
            </a:r>
            <a:r>
              <a:rPr lang="en-US" altLang="ja-JP" sz="3600" dirty="0" smtClean="0"/>
              <a:t>9</a:t>
            </a:r>
            <a:r>
              <a:rPr lang="ja-JP" altLang="en-US" sz="3600" dirty="0" smtClean="0"/>
              <a:t>月</a:t>
            </a:r>
            <a:r>
              <a:rPr lang="ja-JP" altLang="en-US" sz="3600" dirty="0"/>
              <a:t>～</a:t>
            </a:r>
            <a:r>
              <a:rPr lang="en-US" altLang="ja-JP" sz="3600" dirty="0"/>
              <a:t>H26</a:t>
            </a:r>
            <a:r>
              <a:rPr lang="ja-JP" altLang="en-US" sz="3600" dirty="0" smtClean="0"/>
              <a:t>年</a:t>
            </a:r>
            <a:r>
              <a:rPr lang="en-US" altLang="ja-JP" sz="3600" dirty="0" smtClean="0"/>
              <a:t>11</a:t>
            </a:r>
            <a:r>
              <a:rPr lang="ja-JP" altLang="en-US" sz="3600" dirty="0" smtClean="0"/>
              <a:t>月</a:t>
            </a:r>
            <a:r>
              <a:rPr lang="ja-JP" altLang="en-US" sz="3600" dirty="0"/>
              <a:t>末）</a:t>
            </a:r>
          </a:p>
          <a:p>
            <a:endParaRPr lang="ja-JP" altLang="en-US" dirty="0" smtClean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62500"/>
              </p:ext>
            </p:extLst>
          </p:nvPr>
        </p:nvGraphicFramePr>
        <p:xfrm>
          <a:off x="-44473" y="1340768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800800" y="6194186"/>
            <a:ext cx="388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全体では</a:t>
            </a:r>
            <a:r>
              <a:rPr kumimoji="1" lang="en-US" altLang="ja-JP" dirty="0" smtClean="0"/>
              <a:t>62%</a:t>
            </a:r>
            <a:r>
              <a:rPr kumimoji="1" lang="ja-JP" altLang="en-US" dirty="0" smtClean="0"/>
              <a:t>が自宅に退院できている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448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13184" y="258331"/>
            <a:ext cx="8830816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連携病院の</a:t>
            </a:r>
            <a:r>
              <a:rPr lang="ja-JP" altLang="en-US" sz="3200" dirty="0"/>
              <a:t>在院日数</a:t>
            </a:r>
            <a:r>
              <a:rPr lang="ja-JP" altLang="en-US" sz="3200" dirty="0" smtClean="0"/>
              <a:t>（</a:t>
            </a:r>
            <a:r>
              <a:rPr lang="en-US" altLang="ja-JP" sz="3200" dirty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</a:t>
            </a:r>
            <a:r>
              <a:rPr lang="ja-JP" altLang="en-US" sz="3200" dirty="0"/>
              <a:t>～</a:t>
            </a:r>
            <a:r>
              <a:rPr lang="en-US" altLang="ja-JP" sz="3200" dirty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</a:t>
            </a:r>
            <a:r>
              <a:rPr lang="ja-JP" altLang="en-US" sz="3200" dirty="0"/>
              <a:t>末）</a:t>
            </a:r>
          </a:p>
          <a:p>
            <a:endParaRPr lang="ja-JP" altLang="en-US" sz="3200" dirty="0"/>
          </a:p>
          <a:p>
            <a:r>
              <a:rPr lang="ja-JP" altLang="en-US" sz="3200" dirty="0" smtClean="0"/>
              <a:t/>
            </a:r>
            <a:br>
              <a:rPr lang="ja-JP" altLang="en-US" sz="3200" dirty="0" smtClean="0"/>
            </a:br>
            <a:endParaRPr lang="ja-JP" altLang="en-US" sz="3200" dirty="0" smtClean="0"/>
          </a:p>
        </p:txBody>
      </p:sp>
      <p:graphicFrame>
        <p:nvGraphicFramePr>
          <p:cNvPr id="3" name="Group 8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359723"/>
              </p:ext>
            </p:extLst>
          </p:nvPr>
        </p:nvGraphicFramePr>
        <p:xfrm>
          <a:off x="785786" y="1040008"/>
          <a:ext cx="7715303" cy="5766580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39.7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42.6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38(48.2)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39(27.5)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57(31)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42.1(36.5)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40.6(70)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34(75)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56(43.3)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11(52.0)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14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50728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最終移動能力</a:t>
            </a:r>
            <a:r>
              <a:rPr lang="ja-JP" altLang="en-US" sz="3200" dirty="0" smtClean="0"/>
              <a:t>（</a:t>
            </a:r>
            <a:r>
              <a:rPr lang="en-US" altLang="ja-JP" sz="3200" dirty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月</a:t>
            </a:r>
            <a:r>
              <a:rPr lang="ja-JP" altLang="en-US" sz="3200" dirty="0"/>
              <a:t>～</a:t>
            </a:r>
            <a:r>
              <a:rPr lang="en-US" altLang="ja-JP" sz="3200" dirty="0"/>
              <a:t>H26</a:t>
            </a:r>
            <a:r>
              <a:rPr lang="ja-JP" altLang="en-US" sz="3200" dirty="0" smtClean="0"/>
              <a:t>年</a:t>
            </a:r>
            <a:r>
              <a:rPr lang="en-US" altLang="ja-JP" sz="3200" dirty="0" smtClean="0"/>
              <a:t>11</a:t>
            </a:r>
            <a:r>
              <a:rPr lang="ja-JP" altLang="en-US" sz="3200" dirty="0" smtClean="0"/>
              <a:t>月</a:t>
            </a:r>
            <a:r>
              <a:rPr lang="ja-JP" altLang="en-US" sz="3200" dirty="0"/>
              <a:t>末）</a:t>
            </a:r>
          </a:p>
          <a:p>
            <a:endParaRPr lang="ja-JP" altLang="en-US" dirty="0"/>
          </a:p>
          <a:p>
            <a:endParaRPr lang="ja-JP" altLang="en-US" dirty="0" smtClean="0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309239"/>
              </p:ext>
            </p:extLst>
          </p:nvPr>
        </p:nvGraphicFramePr>
        <p:xfrm>
          <a:off x="42884" y="1268760"/>
          <a:ext cx="9114566" cy="500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716016" y="6072038"/>
            <a:ext cx="3679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72%</a:t>
            </a:r>
            <a:r>
              <a:rPr kumimoji="1" lang="ja-JP" altLang="en-US" sz="2000" dirty="0" smtClean="0"/>
              <a:t>が歩行器以上で歩行が可能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74217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-18257"/>
            <a:ext cx="8229600" cy="11430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11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231537"/>
              </p:ext>
            </p:extLst>
          </p:nvPr>
        </p:nvGraphicFramePr>
        <p:xfrm>
          <a:off x="214282" y="764702"/>
          <a:ext cx="8715436" cy="5832650"/>
        </p:xfrm>
        <a:graphic>
          <a:graphicData uri="http://schemas.openxmlformats.org/drawingml/2006/table">
            <a:tbl>
              <a:tblPr/>
              <a:tblGrid>
                <a:gridCol w="1653950"/>
                <a:gridCol w="935593"/>
                <a:gridCol w="1031645"/>
                <a:gridCol w="1227530"/>
                <a:gridCol w="1288906"/>
                <a:gridCol w="1288906"/>
                <a:gridCol w="1288906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リハ時間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単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パス使用患者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リハ時間</a:t>
                      </a:r>
                      <a:r>
                        <a:rPr kumimoji="1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単</a:t>
                      </a:r>
                      <a:r>
                        <a:rPr kumimoji="1" lang="en-US" altLang="ja-JP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パス非使用患者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前回）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岡山リハ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60.9(61.5)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岡山西大寺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63(-)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済生会吉備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55.1(58.8)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光南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85.8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6.39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74.7(58.4)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D0D0D"/>
                          </a:solidFill>
                          <a:latin typeface="+mj-ea"/>
                          <a:ea typeface="+mn-ea"/>
                          <a:cs typeface="+mn-cs"/>
                        </a:rPr>
                        <a:t>佐藤</a:t>
                      </a:r>
                      <a:endParaRPr kumimoji="1" lang="ja-JP" altLang="en-US" sz="1600" b="0" i="0" u="none" strike="noStrike" kern="1200" dirty="0">
                        <a:solidFill>
                          <a:srgbClr val="0D0D0D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52(62)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協立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3.28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3.38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68.2(47.5)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D0D0D"/>
                          </a:solidFill>
                          <a:latin typeface="+mj-ea"/>
                          <a:ea typeface="+mj-ea"/>
                        </a:rPr>
                        <a:t>竜操整形</a:t>
                      </a:r>
                      <a:endParaRPr lang="ja-JP" altLang="en-US" sz="1600" b="0" i="0" u="none" strike="noStrike" dirty="0">
                        <a:solidFill>
                          <a:srgbClr val="0D0D0D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39(28)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j-ea"/>
                          <a:ea typeface="+mn-ea"/>
                          <a:cs typeface="+mn-cs"/>
                        </a:rPr>
                        <a:t>高梁中央</a:t>
                      </a:r>
                      <a:endParaRPr kumimoji="1" lang="ja-JP" altLang="en-US" sz="1600" b="0" i="0" u="none" strike="noStrike" kern="1200" dirty="0">
                        <a:solidFill>
                          <a:srgbClr val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25.7(40.8)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藤田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55.6(51)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3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岡村一心堂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smtClean="0">
                          <a:solidFill>
                            <a:srgbClr val="000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79912" y="65039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615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</TotalTime>
  <Words>1322</Words>
  <Application>Microsoft Macintosh PowerPoint</Application>
  <PresentationFormat>画面に合わせる (4:3)</PresentationFormat>
  <Paragraphs>694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第37回岡山ももネット運用会議</vt:lpstr>
      <vt:lpstr>運用状況（H26年6月からH26年8月末） 自宅、独歩・杖・老人車使用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第35回岡山ももネット運用会議</dc:title>
  <dc:creator>高木徹</dc:creator>
  <cp:lastModifiedBy>高木 徹</cp:lastModifiedBy>
  <cp:revision>100</cp:revision>
  <dcterms:created xsi:type="dcterms:W3CDTF">2014-06-23T09:22:12Z</dcterms:created>
  <dcterms:modified xsi:type="dcterms:W3CDTF">2014-12-16T07:31:54Z</dcterms:modified>
</cp:coreProperties>
</file>