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65" r:id="rId4"/>
    <p:sldId id="281" r:id="rId5"/>
    <p:sldId id="262" r:id="rId6"/>
    <p:sldId id="268" r:id="rId7"/>
    <p:sldId id="275" r:id="rId8"/>
    <p:sldId id="270" r:id="rId9"/>
    <p:sldId id="277" r:id="rId10"/>
    <p:sldId id="271" r:id="rId11"/>
    <p:sldId id="278" r:id="rId12"/>
    <p:sldId id="272" r:id="rId13"/>
    <p:sldId id="279" r:id="rId14"/>
    <p:sldId id="276" r:id="rId15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4" autoAdjust="0"/>
    <p:restoredTop sz="87324" autoAdjust="0"/>
  </p:normalViewPr>
  <p:slideViewPr>
    <p:cSldViewPr>
      <p:cViewPr varScale="1">
        <p:scale>
          <a:sx n="65" d="100"/>
          <a:sy n="65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合計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25</c:v>
                </c:pt>
                <c:pt idx="1">
                  <c:v>13</c:v>
                </c:pt>
                <c:pt idx="2">
                  <c:v>19</c:v>
                </c:pt>
                <c:pt idx="3">
                  <c:v>19</c:v>
                </c:pt>
                <c:pt idx="4">
                  <c:v>21</c:v>
                </c:pt>
                <c:pt idx="5">
                  <c:v>5</c:v>
                </c:pt>
                <c:pt idx="6">
                  <c:v>19</c:v>
                </c:pt>
                <c:pt idx="7">
                  <c:v>4</c:v>
                </c:pt>
                <c:pt idx="8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合計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7</c:v>
                </c:pt>
                <c:pt idx="4">
                  <c:v>4</c:v>
                </c:pt>
                <c:pt idx="5">
                  <c:v>0</c:v>
                </c:pt>
                <c:pt idx="6">
                  <c:v>6</c:v>
                </c:pt>
                <c:pt idx="7">
                  <c:v>14</c:v>
                </c:pt>
                <c:pt idx="8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合計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合計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10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4.4000000000000004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パス外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合計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14</c:v>
                </c:pt>
                <c:pt idx="1">
                  <c:v>0</c:v>
                </c:pt>
                <c:pt idx="2">
                  <c:v>16</c:v>
                </c:pt>
                <c:pt idx="3">
                  <c:v>7</c:v>
                </c:pt>
                <c:pt idx="4">
                  <c:v>12</c:v>
                </c:pt>
                <c:pt idx="5">
                  <c:v>8</c:v>
                </c:pt>
                <c:pt idx="6">
                  <c:v>6</c:v>
                </c:pt>
                <c:pt idx="7">
                  <c:v>0</c:v>
                </c:pt>
                <c:pt idx="8">
                  <c:v>12.6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418368"/>
        <c:axId val="230418760"/>
        <c:axId val="0"/>
      </c:bar3DChart>
      <c:catAx>
        <c:axId val="230418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0418760"/>
        <c:crosses val="autoZero"/>
        <c:auto val="1"/>
        <c:lblAlgn val="ctr"/>
        <c:lblOffset val="100"/>
        <c:noMultiLvlLbl val="0"/>
      </c:catAx>
      <c:valAx>
        <c:axId val="2304187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041836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6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91394894111752"/>
          <c:y val="4.5532687807457476E-3"/>
          <c:w val="0.71111111111111114"/>
          <c:h val="0.8860215053763435"/>
        </c:manualLayout>
      </c:layout>
      <c:bar3D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日赤16</c:v>
                </c:pt>
                <c:pt idx="1">
                  <c:v>国立6</c:v>
                </c:pt>
                <c:pt idx="2">
                  <c:v>労災7</c:v>
                </c:pt>
                <c:pt idx="3">
                  <c:v>済生会4</c:v>
                </c:pt>
                <c:pt idx="4">
                  <c:v>旭東23</c:v>
                </c:pt>
                <c:pt idx="5">
                  <c:v>岡山中央1</c:v>
                </c:pt>
                <c:pt idx="6">
                  <c:v>岡山市民5</c:v>
                </c:pt>
                <c:pt idx="7">
                  <c:v>川崎3</c:v>
                </c:pt>
                <c:pt idx="8">
                  <c:v>合計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13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  <c:pt idx="4">
                  <c:v>16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52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施設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日赤16</c:v>
                </c:pt>
                <c:pt idx="1">
                  <c:v>国立6</c:v>
                </c:pt>
                <c:pt idx="2">
                  <c:v>労災7</c:v>
                </c:pt>
                <c:pt idx="3">
                  <c:v>済生会4</c:v>
                </c:pt>
                <c:pt idx="4">
                  <c:v>旭東23</c:v>
                </c:pt>
                <c:pt idx="5">
                  <c:v>岡山中央1</c:v>
                </c:pt>
                <c:pt idx="6">
                  <c:v>岡山市民5</c:v>
                </c:pt>
                <c:pt idx="7">
                  <c:v>川崎3</c:v>
                </c:pt>
                <c:pt idx="8">
                  <c:v>合計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病院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日赤16</c:v>
                </c:pt>
                <c:pt idx="1">
                  <c:v>国立6</c:v>
                </c:pt>
                <c:pt idx="2">
                  <c:v>労災7</c:v>
                </c:pt>
                <c:pt idx="3">
                  <c:v>済生会4</c:v>
                </c:pt>
                <c:pt idx="4">
                  <c:v>旭東23</c:v>
                </c:pt>
                <c:pt idx="5">
                  <c:v>岡山中央1</c:v>
                </c:pt>
                <c:pt idx="6">
                  <c:v>岡山市民5</c:v>
                </c:pt>
                <c:pt idx="7">
                  <c:v>川崎3</c:v>
                </c:pt>
                <c:pt idx="8">
                  <c:v>合計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0419152"/>
        <c:axId val="230419544"/>
        <c:axId val="0"/>
      </c:bar3DChart>
      <c:catAx>
        <c:axId val="23041915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30419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0419544"/>
        <c:scaling>
          <c:orientation val="minMax"/>
        </c:scaling>
        <c:delete val="0"/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3041915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5074"/>
          <c:w val="7.4791134344682458E-2"/>
          <c:h val="0.16898043483220859"/>
        </c:manualLayout>
      </c:layout>
      <c:overlay val="0"/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986"/>
          <c:y val="0"/>
          <c:w val="0.68187134502923952"/>
          <c:h val="0.8860215053763435"/>
        </c:manualLayout>
      </c:layout>
      <c:bar3D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日赤13</c:v>
                </c:pt>
                <c:pt idx="1">
                  <c:v>国立6</c:v>
                </c:pt>
                <c:pt idx="2">
                  <c:v>労災7</c:v>
                </c:pt>
                <c:pt idx="3">
                  <c:v>済生会4</c:v>
                </c:pt>
                <c:pt idx="4">
                  <c:v>旭東15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川崎1</c:v>
                </c:pt>
                <c:pt idx="8">
                  <c:v>合計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13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日赤13</c:v>
                </c:pt>
                <c:pt idx="1">
                  <c:v>国立6</c:v>
                </c:pt>
                <c:pt idx="2">
                  <c:v>労災7</c:v>
                </c:pt>
                <c:pt idx="3">
                  <c:v>済生会4</c:v>
                </c:pt>
                <c:pt idx="4">
                  <c:v>旭東15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川崎1</c:v>
                </c:pt>
                <c:pt idx="8">
                  <c:v>合計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16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日赤13</c:v>
                </c:pt>
                <c:pt idx="1">
                  <c:v>国立6</c:v>
                </c:pt>
                <c:pt idx="2">
                  <c:v>労災7</c:v>
                </c:pt>
                <c:pt idx="3">
                  <c:v>済生会4</c:v>
                </c:pt>
                <c:pt idx="4">
                  <c:v>旭東15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川崎1</c:v>
                </c:pt>
                <c:pt idx="8">
                  <c:v>合計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8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13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日赤13</c:v>
                </c:pt>
                <c:pt idx="1">
                  <c:v>国立6</c:v>
                </c:pt>
                <c:pt idx="2">
                  <c:v>労災7</c:v>
                </c:pt>
                <c:pt idx="3">
                  <c:v>済生会4</c:v>
                </c:pt>
                <c:pt idx="4">
                  <c:v>旭東15</c:v>
                </c:pt>
                <c:pt idx="5">
                  <c:v>岡山中央2</c:v>
                </c:pt>
                <c:pt idx="6">
                  <c:v>岡山市民3</c:v>
                </c:pt>
                <c:pt idx="7">
                  <c:v>川崎1</c:v>
                </c:pt>
                <c:pt idx="8">
                  <c:v>合計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6">
                  <c:v>1</c:v>
                </c:pt>
                <c:pt idx="7">
                  <c:v>0</c:v>
                </c:pt>
                <c:pt idx="8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75633152"/>
        <c:axId val="275638248"/>
        <c:axId val="0"/>
      </c:bar3DChart>
      <c:catAx>
        <c:axId val="27563315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75638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5638248"/>
        <c:scaling>
          <c:orientation val="minMax"/>
        </c:scaling>
        <c:delete val="0"/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27563315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976"/>
          <c:y val="0.10558240564756992"/>
          <c:w val="9.82956292159166E-2"/>
          <c:h val="0.2266243731016282"/>
        </c:manualLayout>
      </c:layout>
      <c:overlay val="0"/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32F8A-FCB0-4FAA-8B7F-71433CE1BFC5}" type="datetimeFigureOut">
              <a:rPr kumimoji="1" lang="ja-JP" altLang="en-US" smtClean="0"/>
              <a:pPr/>
              <a:t>2013/8/20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E0C44-071D-4B99-8AD3-07D4F1CC3F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869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E0C44-071D-4B99-8AD3-07D4F1CC3F3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0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0A1-90F9-4B7B-AE4A-8FA990BE5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34B-4DB5-4615-8B20-823641F2F8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0BC3-AAB9-44D8-8A45-C7A8FCBD2E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95EC-F548-46CF-A681-272170A94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D12-A0E3-406F-89C2-4802CE2E13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DBB4-1AEE-4CE7-9031-A5D0D0E6B4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FE40-4A05-4C29-A246-8788A2DF9A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22E-CD10-415D-AB72-EF43D43A96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FCEC-43DB-41E1-9CF6-D00C059538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D84-F623-4E92-88B8-CB0B199270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E612-A6F7-4C23-B628-29478D722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E80E2-789C-4F76-8E2F-92FE6E2E50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smtClean="0"/>
              <a:t>31</a:t>
            </a:r>
            <a:r>
              <a:rPr lang="ja-JP" altLang="en-US" smtClean="0"/>
              <a:t>回</a:t>
            </a:r>
            <a:r>
              <a:rPr lang="ja-JP" altLang="en-US" dirty="0" err="1" smtClean="0"/>
              <a:t>岡山ももネット</a:t>
            </a:r>
            <a:r>
              <a:rPr lang="ja-JP" altLang="en-US" dirty="0" smtClean="0"/>
              <a:t>運用会議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19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於；岡山医療センター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214438"/>
          <a:ext cx="8358246" cy="4685359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6"/>
                <a:gridCol w="1435656"/>
                <a:gridCol w="1670948"/>
              </a:tblGrid>
              <a:tr h="44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（急性期）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中央奉還町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8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重井病院</a:t>
                      </a:r>
                      <a:endParaRPr kumimoji="1" lang="ja-JP" altLang="en-US" sz="28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済生会吉備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光南病院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8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高梁中央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佐藤病院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梶木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1000108"/>
          <a:ext cx="8715404" cy="3682287"/>
        </p:xfrm>
        <a:graphic>
          <a:graphicData uri="http://schemas.openxmlformats.org/drawingml/2006/table">
            <a:tbl>
              <a:tblPr/>
              <a:tblGrid>
                <a:gridCol w="1980779"/>
                <a:gridCol w="1721340"/>
                <a:gridCol w="1773930"/>
                <a:gridCol w="1497005"/>
                <a:gridCol w="1742350"/>
              </a:tblGrid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吉備ﾘﾊ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竜操整形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協立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藤田病院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西大寺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42" y="-7145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49083" y="1021360"/>
          <a:ext cx="8715405" cy="4458100"/>
        </p:xfrm>
        <a:graphic>
          <a:graphicData uri="http://schemas.openxmlformats.org/drawingml/2006/table">
            <a:tbl>
              <a:tblPr/>
              <a:tblGrid>
                <a:gridCol w="1835696"/>
                <a:gridCol w="1650466"/>
                <a:gridCol w="1743081"/>
                <a:gridCol w="1743081"/>
                <a:gridCol w="1743081"/>
              </a:tblGrid>
              <a:tr h="90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中央奉還町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重井病院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済生会吉備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光南病院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高梁中央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佐藤病院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15082"/>
            <a:ext cx="40479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歩行で</a:t>
            </a:r>
            <a:r>
              <a:rPr lang="en-US" altLang="ja-JP" dirty="0" smtClean="0"/>
              <a:t>1-2</a:t>
            </a:r>
            <a:r>
              <a:rPr lang="ja-JP" altLang="en-US" dirty="0" smtClean="0"/>
              <a:t>回復、移乗で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回復している。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20" y="1071546"/>
          <a:ext cx="8572560" cy="4417248"/>
        </p:xfrm>
        <a:graphic>
          <a:graphicData uri="http://schemas.openxmlformats.org/drawingml/2006/table">
            <a:tbl>
              <a:tblPr/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892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梶木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吉備ﾘﾊ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協立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藤田病院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西大寺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86520"/>
            <a:ext cx="62600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施設により差がある。回復期病院は点数が全般に高めである。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</a:t>
            </a:r>
            <a:r>
              <a:rPr lang="en-US" altLang="ja-JP" sz="2800" dirty="0" smtClean="0"/>
              <a:t>pas</a:t>
            </a:r>
            <a:r>
              <a:rPr lang="ja-JP" altLang="en-US" sz="2800" dirty="0" smtClean="0"/>
              <a:t>外（</a:t>
            </a:r>
            <a:r>
              <a:rPr lang="en-US" altLang="ja-JP" sz="2800" dirty="0" smtClean="0"/>
              <a:t>H2</a:t>
            </a:r>
            <a:r>
              <a:rPr lang="en-US" altLang="ja-JP" sz="2800" dirty="0"/>
              <a:t>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</a:t>
            </a:r>
            <a:r>
              <a:rPr lang="ja-JP" altLang="en-US" sz="2800" dirty="0" smtClean="0"/>
              <a:t>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0" y="928670"/>
          <a:ext cx="9144000" cy="5508732"/>
        </p:xfrm>
        <a:graphic>
          <a:graphicData uri="http://schemas.openxmlformats.org/drawingml/2006/table">
            <a:tbl>
              <a:tblPr/>
              <a:tblGrid>
                <a:gridCol w="2014990"/>
                <a:gridCol w="1642610"/>
                <a:gridCol w="1828800"/>
                <a:gridCol w="1828800"/>
                <a:gridCol w="1828800"/>
              </a:tblGrid>
              <a:tr h="628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入院時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退院時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入院時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（移乗）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退院時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8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重井病院</a:t>
                      </a:r>
                      <a:endParaRPr kumimoji="1" lang="ja-JP" altLang="en-US" sz="2800" b="0" i="0" u="none" strike="noStrike" kern="12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D0D0D"/>
                          </a:solidFill>
                          <a:latin typeface="+mn-ea"/>
                          <a:ea typeface="+mn-ea"/>
                        </a:rPr>
                        <a:t>光南病院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高梁中央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梶木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吉備ﾘﾊ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協立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藤田病院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西大寺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津山第一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児島中央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1071538" y="6211693"/>
            <a:ext cx="8028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パス外の患者の</a:t>
            </a:r>
            <a:r>
              <a:rPr lang="ja-JP" altLang="en-US" dirty="0" smtClean="0"/>
              <a:t>ほうがかなり点数が</a:t>
            </a:r>
            <a:r>
              <a:rPr lang="ja-JP" altLang="en-US" dirty="0"/>
              <a:t>低い</a:t>
            </a:r>
            <a:r>
              <a:rPr lang="ja-JP" altLang="en-US" dirty="0" smtClean="0"/>
              <a:t>。手術した患者または状態の悪い患者。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357159" y="1412877"/>
          <a:ext cx="8358245" cy="4771057"/>
        </p:xfrm>
        <a:graphic>
          <a:graphicData uri="http://schemas.openxmlformats.org/drawingml/2006/table">
            <a:tbl>
              <a:tblPr/>
              <a:tblGrid>
                <a:gridCol w="1785949"/>
                <a:gridCol w="1214446"/>
                <a:gridCol w="2014552"/>
                <a:gridCol w="1671649"/>
                <a:gridCol w="1671649"/>
              </a:tblGrid>
              <a:tr h="158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82.2(82.5)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27.9(32.5)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29(5/24)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23(2/21)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29(5/24)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19(3/16)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21(2/19)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5(1/4)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19(5/14)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19(7/12)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5141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076056" y="1448780"/>
            <a:ext cx="671979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ja-JP" dirty="0" smtClean="0"/>
              <a:t>1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％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0" y="1448780"/>
            <a:ext cx="543739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1760" y="1448780"/>
            <a:ext cx="671979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％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00021" y="1448780"/>
            <a:ext cx="671979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96136" y="1448780"/>
            <a:ext cx="671979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ja-JP" dirty="0" smtClean="0"/>
              <a:t>15</a:t>
            </a:r>
            <a:r>
              <a:rPr kumimoji="1" lang="ja-JP" altLang="en-US" dirty="0" smtClean="0"/>
              <a:t>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ph sz="half" idx="1"/>
          </p:nvPr>
        </p:nvGraphicFramePr>
        <p:xfrm>
          <a:off x="0" y="1397029"/>
          <a:ext cx="9143999" cy="5342168"/>
        </p:xfrm>
        <a:graphic>
          <a:graphicData uri="http://schemas.openxmlformats.org/drawingml/2006/table">
            <a:tbl>
              <a:tblPr/>
              <a:tblGrid>
                <a:gridCol w="1829771"/>
                <a:gridCol w="1828152"/>
                <a:gridCol w="1828153"/>
                <a:gridCol w="1828152"/>
                <a:gridCol w="1829771"/>
              </a:tblGrid>
              <a:tr h="829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（分）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45.5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手術から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24.5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連携病院の退院先</a:t>
            </a:r>
            <a:br>
              <a:rPr lang="ja-JP" altLang="en-US" dirty="0" smtClean="0"/>
            </a:br>
            <a:endParaRPr lang="ja-JP" altLang="en-US" sz="1800" dirty="0" smtClean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sz="half" idx="1"/>
          </p:nvPr>
        </p:nvGraphicFramePr>
        <p:xfrm>
          <a:off x="785786" y="1040008"/>
          <a:ext cx="7715303" cy="5635424"/>
        </p:xfrm>
        <a:graphic>
          <a:graphicData uri="http://schemas.openxmlformats.org/drawingml/2006/table">
            <a:tbl>
              <a:tblPr/>
              <a:tblGrid>
                <a:gridCol w="1544051"/>
                <a:gridCol w="1542400"/>
                <a:gridCol w="1542400"/>
                <a:gridCol w="1528555"/>
                <a:gridCol w="1557897"/>
              </a:tblGrid>
              <a:tr h="783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47.5 (60)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最終退院先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63014" y="1603375"/>
          <a:ext cx="9175994" cy="504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最終移動能力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9434" y="1603375"/>
          <a:ext cx="9114566" cy="500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857232"/>
          <a:ext cx="8715436" cy="5040630"/>
        </p:xfrm>
        <a:graphic>
          <a:graphicData uri="http://schemas.openxmlformats.org/drawingml/2006/table">
            <a:tbl>
              <a:tblPr/>
              <a:tblGrid>
                <a:gridCol w="1909446"/>
                <a:gridCol w="1080120"/>
                <a:gridCol w="1191009"/>
                <a:gridCol w="1417154"/>
                <a:gridCol w="1488012"/>
                <a:gridCol w="1629695"/>
              </a:tblGrid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岡山リハ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中央奉還町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800" b="0" i="0" u="none" strike="noStrike" kern="12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+mn-cs"/>
                        </a:rPr>
                        <a:t>重井病院</a:t>
                      </a:r>
                      <a:endParaRPr kumimoji="1" lang="ja-JP" altLang="en-US" sz="2800" b="0" i="0" u="none" strike="noStrike" kern="1200" dirty="0">
                        <a:solidFill>
                          <a:srgbClr val="00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済生会吉備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光南病院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高梁中央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>
                          <a:solidFill>
                            <a:srgbClr val="0D0D0D"/>
                          </a:solidFill>
                          <a:latin typeface="+mj-ea"/>
                          <a:ea typeface="+mj-ea"/>
                        </a:rPr>
                        <a:t>佐藤病院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梶木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90.3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396359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751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35496" y="1433867"/>
          <a:ext cx="9001156" cy="4214048"/>
        </p:xfrm>
        <a:graphic>
          <a:graphicData uri="http://schemas.openxmlformats.org/drawingml/2006/table">
            <a:tbl>
              <a:tblPr/>
              <a:tblGrid>
                <a:gridCol w="1609944"/>
                <a:gridCol w="1244071"/>
                <a:gridCol w="1463613"/>
                <a:gridCol w="1463613"/>
                <a:gridCol w="1536794"/>
                <a:gridCol w="1683121"/>
              </a:tblGrid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リハ時間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単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吉備ﾘﾊ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竜操整形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協立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玉野市民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藤田病院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西大寺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草加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429396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9861</TotalTime>
  <Words>830</Words>
  <Application>Microsoft Office PowerPoint</Application>
  <PresentationFormat>画面に合わせる (4:3)</PresentationFormat>
  <Paragraphs>459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Arial Unicode MS</vt:lpstr>
      <vt:lpstr>ＭＳ Ｐゴシック</vt:lpstr>
      <vt:lpstr>Arial</vt:lpstr>
      <vt:lpstr>Calibri</vt:lpstr>
      <vt:lpstr>Office テーマ</vt:lpstr>
      <vt:lpstr>第31回岡山ももネット運用会議</vt:lpstr>
      <vt:lpstr>運用状況（H25年2月からH25年5月末） 自宅、独歩・杖・老人車使用</vt:lpstr>
      <vt:lpstr>退院先</vt:lpstr>
      <vt:lpstr>運用状況</vt:lpstr>
      <vt:lpstr>連携病院の退院先 </vt:lpstr>
      <vt:lpstr>最終退院先</vt:lpstr>
      <vt:lpstr>最終移動能力</vt:lpstr>
      <vt:lpstr>運用状況1（H25年2月からH25年5月末）</vt:lpstr>
      <vt:lpstr>運用状況2（H25年2月からH25年5月末）</vt:lpstr>
      <vt:lpstr>退院先1（H25年2月からH25年5月末）</vt:lpstr>
      <vt:lpstr>退院先2（H25年2月からH25年5月末）</vt:lpstr>
      <vt:lpstr>回復状況1（H25年2月からH25年5月末）</vt:lpstr>
      <vt:lpstr>回復状況2（H25年2月からH25年5月末）</vt:lpstr>
      <vt:lpstr>回復pas外（H25年2月からH25年5月末）</vt:lpstr>
    </vt:vector>
  </TitlesOfParts>
  <Company>片岡家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第13回岡山ももネット運用会議</dc:title>
  <dc:creator>まさき</dc:creator>
  <cp:lastModifiedBy>片岡昌樹</cp:lastModifiedBy>
  <cp:revision>486</cp:revision>
  <dcterms:created xsi:type="dcterms:W3CDTF">2008-09-18T14:41:00Z</dcterms:created>
  <dcterms:modified xsi:type="dcterms:W3CDTF">2013-08-20T04:43:56Z</dcterms:modified>
</cp:coreProperties>
</file>