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sldIdLst>
    <p:sldId id="256" r:id="rId2"/>
    <p:sldId id="257" r:id="rId3"/>
    <p:sldId id="265" r:id="rId4"/>
    <p:sldId id="281" r:id="rId5"/>
    <p:sldId id="259" r:id="rId6"/>
    <p:sldId id="260" r:id="rId7"/>
    <p:sldId id="269" r:id="rId8"/>
    <p:sldId id="280" r:id="rId9"/>
    <p:sldId id="262" r:id="rId10"/>
    <p:sldId id="266" r:id="rId11"/>
    <p:sldId id="268" r:id="rId12"/>
    <p:sldId id="275" r:id="rId13"/>
    <p:sldId id="270" r:id="rId14"/>
    <p:sldId id="277" r:id="rId15"/>
    <p:sldId id="271" r:id="rId16"/>
    <p:sldId id="278" r:id="rId17"/>
    <p:sldId id="272" r:id="rId18"/>
    <p:sldId id="276" r:id="rId19"/>
  </p:sldIdLst>
  <p:sldSz cx="9144000" cy="6858000" type="screen4x3"/>
  <p:notesSz cx="6888163" cy="100203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7414" autoAdjust="0"/>
    <p:restoredTop sz="87324" autoAdjust="0"/>
  </p:normalViewPr>
  <p:slideViewPr>
    <p:cSldViewPr>
      <p:cViewPr varScale="1">
        <p:scale>
          <a:sx n="63" d="100"/>
          <a:sy n="63" d="100"/>
        </p:scale>
        <p:origin x="-114" y="-75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74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______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______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______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______4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ja-JP"/>
  <c:chart>
    <c:view3D>
      <c:depthPercent val="100"/>
      <c:rAngAx val="1"/>
    </c:view3D>
    <c:plotArea>
      <c:layout/>
      <c:bar3DChart>
        <c:barDir val="bar"/>
        <c:grouping val="stacked"/>
        <c:ser>
          <c:idx val="0"/>
          <c:order val="0"/>
          <c:tx>
            <c:strRef>
              <c:f>Sheet1!$B$1</c:f>
              <c:strCache>
                <c:ptCount val="1"/>
                <c:pt idx="0">
                  <c:v>連携</c:v>
                </c:pt>
              </c:strCache>
            </c:strRef>
          </c:tx>
          <c:cat>
            <c:strRef>
              <c:f>Sheet1!$A$2:$A$7</c:f>
              <c:strCache>
                <c:ptCount val="6"/>
                <c:pt idx="0">
                  <c:v>岡山中央</c:v>
                </c:pt>
                <c:pt idx="1">
                  <c:v>岡山医療</c:v>
                </c:pt>
                <c:pt idx="2">
                  <c:v>日赤</c:v>
                </c:pt>
                <c:pt idx="3">
                  <c:v>旭東</c:v>
                </c:pt>
                <c:pt idx="4">
                  <c:v>済生会</c:v>
                </c:pt>
                <c:pt idx="5">
                  <c:v>労災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3</c:v>
                </c:pt>
                <c:pt idx="1">
                  <c:v>8</c:v>
                </c:pt>
                <c:pt idx="2">
                  <c:v>9</c:v>
                </c:pt>
                <c:pt idx="3">
                  <c:v>15</c:v>
                </c:pt>
                <c:pt idx="4">
                  <c:v>29</c:v>
                </c:pt>
                <c:pt idx="5">
                  <c:v>28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連携外</c:v>
                </c:pt>
              </c:strCache>
            </c:strRef>
          </c:tx>
          <c:cat>
            <c:strRef>
              <c:f>Sheet1!$A$2:$A$7</c:f>
              <c:strCache>
                <c:ptCount val="6"/>
                <c:pt idx="0">
                  <c:v>岡山中央</c:v>
                </c:pt>
                <c:pt idx="1">
                  <c:v>岡山医療</c:v>
                </c:pt>
                <c:pt idx="2">
                  <c:v>日赤</c:v>
                </c:pt>
                <c:pt idx="3">
                  <c:v>旭東</c:v>
                </c:pt>
                <c:pt idx="4">
                  <c:v>済生会</c:v>
                </c:pt>
                <c:pt idx="5">
                  <c:v>労災</c:v>
                </c:pt>
              </c:strCache>
            </c:strRef>
          </c:cat>
          <c:val>
            <c:numRef>
              <c:f>Sheet1!$C$2:$C$7</c:f>
              <c:numCache>
                <c:formatCode>General</c:formatCode>
                <c:ptCount val="6"/>
                <c:pt idx="0">
                  <c:v>4</c:v>
                </c:pt>
                <c:pt idx="1">
                  <c:v>5</c:v>
                </c:pt>
                <c:pt idx="2">
                  <c:v>2</c:v>
                </c:pt>
                <c:pt idx="3">
                  <c:v>1</c:v>
                </c:pt>
                <c:pt idx="4">
                  <c:v>7</c:v>
                </c:pt>
                <c:pt idx="5">
                  <c:v>25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施設</c:v>
                </c:pt>
              </c:strCache>
            </c:strRef>
          </c:tx>
          <c:cat>
            <c:strRef>
              <c:f>Sheet1!$A$2:$A$7</c:f>
              <c:strCache>
                <c:ptCount val="6"/>
                <c:pt idx="0">
                  <c:v>岡山中央</c:v>
                </c:pt>
                <c:pt idx="1">
                  <c:v>岡山医療</c:v>
                </c:pt>
                <c:pt idx="2">
                  <c:v>日赤</c:v>
                </c:pt>
                <c:pt idx="3">
                  <c:v>旭東</c:v>
                </c:pt>
                <c:pt idx="4">
                  <c:v>済生会</c:v>
                </c:pt>
                <c:pt idx="5">
                  <c:v>労災</c:v>
                </c:pt>
              </c:strCache>
            </c:strRef>
          </c:cat>
          <c:val>
            <c:numRef>
              <c:f>Sheet1!$D$2:$D$7</c:f>
              <c:numCache>
                <c:formatCode>General</c:formatCode>
                <c:ptCount val="6"/>
                <c:pt idx="2">
                  <c:v>1</c:v>
                </c:pt>
                <c:pt idx="3">
                  <c:v>5</c:v>
                </c:pt>
                <c:pt idx="5">
                  <c:v>1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自宅</c:v>
                </c:pt>
              </c:strCache>
            </c:strRef>
          </c:tx>
          <c:cat>
            <c:strRef>
              <c:f>Sheet1!$A$2:$A$7</c:f>
              <c:strCache>
                <c:ptCount val="6"/>
                <c:pt idx="0">
                  <c:v>岡山中央</c:v>
                </c:pt>
                <c:pt idx="1">
                  <c:v>岡山医療</c:v>
                </c:pt>
                <c:pt idx="2">
                  <c:v>日赤</c:v>
                </c:pt>
                <c:pt idx="3">
                  <c:v>旭東</c:v>
                </c:pt>
                <c:pt idx="4">
                  <c:v>済生会</c:v>
                </c:pt>
                <c:pt idx="5">
                  <c:v>労災</c:v>
                </c:pt>
              </c:strCache>
            </c:strRef>
          </c:cat>
          <c:val>
            <c:numRef>
              <c:f>Sheet1!$E$2:$E$7</c:f>
              <c:numCache>
                <c:formatCode>General</c:formatCode>
                <c:ptCount val="6"/>
                <c:pt idx="1">
                  <c:v>0</c:v>
                </c:pt>
                <c:pt idx="2">
                  <c:v>6</c:v>
                </c:pt>
                <c:pt idx="3">
                  <c:v>3</c:v>
                </c:pt>
                <c:pt idx="5">
                  <c:v>4</c:v>
                </c:pt>
              </c:numCache>
            </c:numRef>
          </c:val>
        </c:ser>
        <c:shape val="box"/>
        <c:axId val="77993472"/>
        <c:axId val="77995008"/>
        <c:axId val="0"/>
      </c:bar3DChart>
      <c:catAx>
        <c:axId val="77993472"/>
        <c:scaling>
          <c:orientation val="minMax"/>
        </c:scaling>
        <c:axPos val="l"/>
        <c:numFmt formatCode="General" sourceLinked="1"/>
        <c:tickLblPos val="nextTo"/>
        <c:crossAx val="77995008"/>
        <c:crosses val="autoZero"/>
        <c:auto val="1"/>
        <c:lblAlgn val="ctr"/>
        <c:lblOffset val="100"/>
      </c:catAx>
      <c:valAx>
        <c:axId val="77995008"/>
        <c:scaling>
          <c:orientation val="minMax"/>
        </c:scaling>
        <c:axPos val="b"/>
        <c:majorGridlines/>
        <c:numFmt formatCode="General" sourceLinked="1"/>
        <c:tickLblPos val="nextTo"/>
        <c:crossAx val="77993472"/>
        <c:crosses val="autoZero"/>
        <c:crossBetween val="between"/>
      </c:valAx>
      <c:spPr>
        <a:noFill/>
        <a:ln w="25398">
          <a:noFill/>
        </a:ln>
      </c:spPr>
    </c:plotArea>
    <c:legend>
      <c:legendPos val="r"/>
      <c:layout/>
    </c:legend>
    <c:plotVisOnly val="1"/>
    <c:dispBlanksAs val="gap"/>
  </c:chart>
  <c:txPr>
    <a:bodyPr/>
    <a:lstStyle/>
    <a:p>
      <a:pPr>
        <a:defRPr sz="1800"/>
      </a:pPr>
      <a:endParaRPr lang="ja-JP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ja-JP"/>
  <c:chart>
    <c:view3D>
      <c:hPercent val="167"/>
      <c:depthPercent val="100"/>
      <c:rAngAx val="1"/>
    </c:view3D>
    <c:floor>
      <c:spPr>
        <a:solidFill>
          <a:srgbClr val="C0C0C0"/>
        </a:solidFill>
        <a:ln w="3175">
          <a:solidFill>
            <a:schemeClr val="tx1"/>
          </a:solidFill>
          <a:prstDash val="solid"/>
        </a:ln>
      </c:spPr>
    </c:floor>
    <c:sideWall>
      <c:spPr>
        <a:noFill/>
        <a:ln w="12700">
          <a:solidFill>
            <a:schemeClr val="tx1"/>
          </a:solidFill>
          <a:prstDash val="solid"/>
        </a:ln>
      </c:spPr>
    </c:sideWall>
    <c:backWall>
      <c:spPr>
        <a:noFill/>
        <a:ln w="12700">
          <a:solidFill>
            <a:schemeClr val="tx1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0.16392523930139752"/>
          <c:y val="0"/>
          <c:w val="0.71111111111111114"/>
          <c:h val="0.8860215053763435"/>
        </c:manualLayout>
      </c:layout>
      <c:bar3DChart>
        <c:barDir val="bar"/>
        <c:grouping val="percentStacked"/>
        <c:ser>
          <c:idx val="1"/>
          <c:order val="0"/>
          <c:tx>
            <c:strRef>
              <c:f>Sheet1!$B$1</c:f>
              <c:strCache>
                <c:ptCount val="1"/>
                <c:pt idx="0">
                  <c:v>自宅</c:v>
                </c:pt>
              </c:strCache>
            </c:strRef>
          </c:tx>
          <c:spPr>
            <a:solidFill>
              <a:schemeClr val="accent2"/>
            </a:solidFill>
            <a:ln w="12653">
              <a:solidFill>
                <a:schemeClr val="tx1"/>
              </a:solidFill>
              <a:prstDash val="solid"/>
            </a:ln>
          </c:spPr>
          <c:cat>
            <c:strRef>
              <c:f>Sheet1!$A$2:$A$10</c:f>
              <c:strCache>
                <c:ptCount val="9"/>
                <c:pt idx="0">
                  <c:v>日赤0</c:v>
                </c:pt>
                <c:pt idx="1">
                  <c:v>済生会8</c:v>
                </c:pt>
                <c:pt idx="2">
                  <c:v>岡山労災5</c:v>
                </c:pt>
                <c:pt idx="3">
                  <c:v>岡山医療2</c:v>
                </c:pt>
                <c:pt idx="4">
                  <c:v>旭東7</c:v>
                </c:pt>
                <c:pt idx="5">
                  <c:v>岡山市民1</c:v>
                </c:pt>
                <c:pt idx="6">
                  <c:v>川崎4</c:v>
                </c:pt>
                <c:pt idx="7">
                  <c:v>西大寺0</c:v>
                </c:pt>
                <c:pt idx="8">
                  <c:v>岡山中央0</c:v>
                </c:pt>
              </c:strCache>
            </c:strRef>
          </c:cat>
          <c:val>
            <c:numRef>
              <c:f>Sheet1!$B$2:$B$10</c:f>
              <c:numCache>
                <c:formatCode>General</c:formatCode>
                <c:ptCount val="9"/>
                <c:pt idx="1">
                  <c:v>8</c:v>
                </c:pt>
                <c:pt idx="2">
                  <c:v>2</c:v>
                </c:pt>
                <c:pt idx="3">
                  <c:v>1</c:v>
                </c:pt>
                <c:pt idx="4">
                  <c:v>7</c:v>
                </c:pt>
                <c:pt idx="5">
                  <c:v>1</c:v>
                </c:pt>
                <c:pt idx="6">
                  <c:v>3</c:v>
                </c:pt>
              </c:numCache>
            </c:numRef>
          </c:val>
        </c:ser>
        <c:ser>
          <c:idx val="2"/>
          <c:order val="1"/>
          <c:tx>
            <c:strRef>
              <c:f>Sheet1!$C$1</c:f>
              <c:strCache>
                <c:ptCount val="1"/>
                <c:pt idx="0">
                  <c:v>施設</c:v>
                </c:pt>
              </c:strCache>
            </c:strRef>
          </c:tx>
          <c:spPr>
            <a:solidFill>
              <a:schemeClr val="hlink"/>
            </a:solidFill>
            <a:ln w="12653">
              <a:solidFill>
                <a:schemeClr val="tx1"/>
              </a:solidFill>
              <a:prstDash val="solid"/>
            </a:ln>
          </c:spPr>
          <c:cat>
            <c:strRef>
              <c:f>Sheet1!$A$2:$A$10</c:f>
              <c:strCache>
                <c:ptCount val="9"/>
                <c:pt idx="0">
                  <c:v>日赤0</c:v>
                </c:pt>
                <c:pt idx="1">
                  <c:v>済生会8</c:v>
                </c:pt>
                <c:pt idx="2">
                  <c:v>岡山労災5</c:v>
                </c:pt>
                <c:pt idx="3">
                  <c:v>岡山医療2</c:v>
                </c:pt>
                <c:pt idx="4">
                  <c:v>旭東7</c:v>
                </c:pt>
                <c:pt idx="5">
                  <c:v>岡山市民1</c:v>
                </c:pt>
                <c:pt idx="6">
                  <c:v>川崎4</c:v>
                </c:pt>
                <c:pt idx="7">
                  <c:v>西大寺0</c:v>
                </c:pt>
                <c:pt idx="8">
                  <c:v>岡山中央0</c:v>
                </c:pt>
              </c:strCache>
            </c:strRef>
          </c:cat>
          <c:val>
            <c:numRef>
              <c:f>Sheet1!$C$2:$C$10</c:f>
              <c:numCache>
                <c:formatCode>General</c:formatCode>
                <c:ptCount val="9"/>
                <c:pt idx="2">
                  <c:v>2</c:v>
                </c:pt>
                <c:pt idx="4">
                  <c:v>0</c:v>
                </c:pt>
                <c:pt idx="6">
                  <c:v>1</c:v>
                </c:pt>
              </c:numCache>
            </c:numRef>
          </c:val>
        </c:ser>
        <c:ser>
          <c:idx val="0"/>
          <c:order val="2"/>
          <c:tx>
            <c:strRef>
              <c:f>Sheet1!$D$1</c:f>
              <c:strCache>
                <c:ptCount val="1"/>
                <c:pt idx="0">
                  <c:v>病院</c:v>
                </c:pt>
              </c:strCache>
            </c:strRef>
          </c:tx>
          <c:cat>
            <c:strRef>
              <c:f>Sheet1!$A$2:$A$10</c:f>
              <c:strCache>
                <c:ptCount val="9"/>
                <c:pt idx="0">
                  <c:v>日赤0</c:v>
                </c:pt>
                <c:pt idx="1">
                  <c:v>済生会8</c:v>
                </c:pt>
                <c:pt idx="2">
                  <c:v>岡山労災5</c:v>
                </c:pt>
                <c:pt idx="3">
                  <c:v>岡山医療2</c:v>
                </c:pt>
                <c:pt idx="4">
                  <c:v>旭東7</c:v>
                </c:pt>
                <c:pt idx="5">
                  <c:v>岡山市民1</c:v>
                </c:pt>
                <c:pt idx="6">
                  <c:v>川崎4</c:v>
                </c:pt>
                <c:pt idx="7">
                  <c:v>西大寺0</c:v>
                </c:pt>
                <c:pt idx="8">
                  <c:v>岡山中央0</c:v>
                </c:pt>
              </c:strCache>
            </c:strRef>
          </c:cat>
          <c:val>
            <c:numRef>
              <c:f>Sheet1!$D$2:$D$10</c:f>
              <c:numCache>
                <c:formatCode>General</c:formatCode>
                <c:ptCount val="9"/>
                <c:pt idx="2">
                  <c:v>1</c:v>
                </c:pt>
                <c:pt idx="3">
                  <c:v>1</c:v>
                </c:pt>
              </c:numCache>
            </c:numRef>
          </c:val>
        </c:ser>
        <c:gapDepth val="0"/>
        <c:shape val="box"/>
        <c:axId val="111456256"/>
        <c:axId val="111457792"/>
        <c:axId val="0"/>
      </c:bar3DChart>
      <c:catAx>
        <c:axId val="111456256"/>
        <c:scaling>
          <c:orientation val="minMax"/>
        </c:scaling>
        <c:axPos val="l"/>
        <c:numFmt formatCode="General" sourceLinked="1"/>
        <c:majorTickMark val="in"/>
        <c:tickLblPos val="low"/>
        <c:spPr>
          <a:ln w="3162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92" b="1" i="0" u="none" strike="noStrike" baseline="0">
                <a:solidFill>
                  <a:schemeClr val="tx1"/>
                </a:solidFill>
                <a:latin typeface="ＭＳ Ｐゴシック"/>
                <a:ea typeface="ＭＳ Ｐゴシック"/>
                <a:cs typeface="ＭＳ Ｐゴシック"/>
              </a:defRPr>
            </a:pPr>
            <a:endParaRPr lang="ja-JP"/>
          </a:p>
        </c:txPr>
        <c:crossAx val="111457792"/>
        <c:crosses val="autoZero"/>
        <c:auto val="1"/>
        <c:lblAlgn val="ctr"/>
        <c:lblOffset val="100"/>
        <c:tickLblSkip val="1"/>
        <c:tickMarkSkip val="1"/>
      </c:catAx>
      <c:valAx>
        <c:axId val="111457792"/>
        <c:scaling>
          <c:orientation val="minMax"/>
        </c:scaling>
        <c:axPos val="b"/>
        <c:majorGridlines>
          <c:spPr>
            <a:ln w="3162">
              <a:solidFill>
                <a:schemeClr val="tx1"/>
              </a:solidFill>
              <a:prstDash val="solid"/>
            </a:ln>
          </c:spPr>
        </c:majorGridlines>
        <c:numFmt formatCode="0%" sourceLinked="1"/>
        <c:majorTickMark val="in"/>
        <c:tickLblPos val="nextTo"/>
        <c:spPr>
          <a:ln w="3162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92" b="1" i="0" u="none" strike="noStrike" baseline="0">
                <a:solidFill>
                  <a:schemeClr val="tx1"/>
                </a:solidFill>
                <a:latin typeface="ＭＳ Ｐゴシック"/>
                <a:ea typeface="ＭＳ Ｐゴシック"/>
                <a:cs typeface="ＭＳ Ｐゴシック"/>
              </a:defRPr>
            </a:pPr>
            <a:endParaRPr lang="ja-JP"/>
          </a:p>
        </c:txPr>
        <c:crossAx val="111456256"/>
        <c:crosses val="autoZero"/>
        <c:crossBetween val="between"/>
      </c:valAx>
      <c:spPr>
        <a:noFill/>
        <a:ln w="25393">
          <a:noFill/>
        </a:ln>
      </c:spPr>
    </c:plotArea>
    <c:legend>
      <c:legendPos val="r"/>
      <c:layout>
        <c:manualLayout>
          <c:xMode val="edge"/>
          <c:yMode val="edge"/>
          <c:x val="0.89473688739727197"/>
          <c:y val="0.39569893203005058"/>
          <c:w val="7.5227431117749793E-2"/>
          <c:h val="0.16999788841607444"/>
        </c:manualLayout>
      </c:layout>
      <c:spPr>
        <a:noFill/>
        <a:ln w="3162">
          <a:solidFill>
            <a:schemeClr val="tx1"/>
          </a:solidFill>
          <a:prstDash val="solid"/>
        </a:ln>
      </c:spPr>
      <c:txPr>
        <a:bodyPr/>
        <a:lstStyle/>
        <a:p>
          <a:pPr>
            <a:defRPr sz="1650" b="1" i="0" u="none" strike="noStrike" baseline="0">
              <a:solidFill>
                <a:schemeClr val="tx1"/>
              </a:solidFill>
              <a:latin typeface="ＭＳ Ｐゴシック"/>
              <a:ea typeface="ＭＳ Ｐゴシック"/>
              <a:cs typeface="ＭＳ Ｐゴシック"/>
            </a:defRPr>
          </a:pPr>
          <a:endParaRPr lang="ja-JP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1792" b="1" i="0" u="none" strike="noStrike" baseline="0">
          <a:solidFill>
            <a:schemeClr val="tx1"/>
          </a:solidFill>
          <a:latin typeface="ＭＳ Ｐゴシック"/>
          <a:ea typeface="ＭＳ Ｐゴシック"/>
          <a:cs typeface="ＭＳ Ｐゴシック"/>
        </a:defRPr>
      </a:pPr>
      <a:endParaRPr lang="ja-JP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ja-JP"/>
  <c:chart>
    <c:view3D>
      <c:hPercent val="167"/>
      <c:depthPercent val="100"/>
      <c:rAngAx val="1"/>
    </c:view3D>
    <c:floor>
      <c:spPr>
        <a:solidFill>
          <a:srgbClr val="C0C0C0"/>
        </a:solidFill>
        <a:ln w="3175">
          <a:solidFill>
            <a:schemeClr val="tx1"/>
          </a:solidFill>
          <a:prstDash val="solid"/>
        </a:ln>
      </c:spPr>
    </c:floor>
    <c:sideWall>
      <c:spPr>
        <a:noFill/>
        <a:ln w="12700">
          <a:solidFill>
            <a:schemeClr val="tx1"/>
          </a:solidFill>
          <a:prstDash val="solid"/>
        </a:ln>
      </c:spPr>
    </c:sideWall>
    <c:backWall>
      <c:spPr>
        <a:noFill/>
        <a:ln w="12700">
          <a:solidFill>
            <a:schemeClr val="tx1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0.15913948941117506"/>
          <c:y val="4.5532687807457442E-3"/>
          <c:w val="0.71111111111111114"/>
          <c:h val="0.8860215053763435"/>
        </c:manualLayout>
      </c:layout>
      <c:bar3DChart>
        <c:barDir val="bar"/>
        <c:grouping val="percentStacked"/>
        <c:ser>
          <c:idx val="1"/>
          <c:order val="0"/>
          <c:tx>
            <c:strRef>
              <c:f>Sheet1!$B$1</c:f>
              <c:strCache>
                <c:ptCount val="1"/>
                <c:pt idx="0">
                  <c:v>自宅</c:v>
                </c:pt>
              </c:strCache>
            </c:strRef>
          </c:tx>
          <c:spPr>
            <a:solidFill>
              <a:schemeClr val="accent2"/>
            </a:solidFill>
            <a:ln w="12664">
              <a:solidFill>
                <a:schemeClr val="tx1"/>
              </a:solidFill>
              <a:prstDash val="solid"/>
            </a:ln>
          </c:spPr>
          <c:cat>
            <c:strRef>
              <c:f>Sheet1!$A$2:$A$10</c:f>
              <c:strCache>
                <c:ptCount val="9"/>
                <c:pt idx="0">
                  <c:v>日赤9</c:v>
                </c:pt>
                <c:pt idx="1">
                  <c:v>済生会8</c:v>
                </c:pt>
                <c:pt idx="2">
                  <c:v>岡山労災9</c:v>
                </c:pt>
                <c:pt idx="3">
                  <c:v>岡山医療4</c:v>
                </c:pt>
                <c:pt idx="4">
                  <c:v>旭東14</c:v>
                </c:pt>
                <c:pt idx="5">
                  <c:v>岡山市民1</c:v>
                </c:pt>
                <c:pt idx="6">
                  <c:v>川崎5</c:v>
                </c:pt>
                <c:pt idx="7">
                  <c:v>西大寺1</c:v>
                </c:pt>
                <c:pt idx="8">
                  <c:v>岡山中央0</c:v>
                </c:pt>
              </c:strCache>
            </c:strRef>
          </c:cat>
          <c:val>
            <c:numRef>
              <c:f>Sheet1!$B$2:$B$10</c:f>
              <c:numCache>
                <c:formatCode>General</c:formatCode>
                <c:ptCount val="9"/>
                <c:pt idx="0">
                  <c:v>7</c:v>
                </c:pt>
                <c:pt idx="1">
                  <c:v>8</c:v>
                </c:pt>
                <c:pt idx="2">
                  <c:v>4</c:v>
                </c:pt>
                <c:pt idx="3">
                  <c:v>3</c:v>
                </c:pt>
                <c:pt idx="4">
                  <c:v>11</c:v>
                </c:pt>
                <c:pt idx="5">
                  <c:v>1</c:v>
                </c:pt>
                <c:pt idx="6">
                  <c:v>3</c:v>
                </c:pt>
                <c:pt idx="7">
                  <c:v>0</c:v>
                </c:pt>
                <c:pt idx="8">
                  <c:v>0</c:v>
                </c:pt>
              </c:numCache>
            </c:numRef>
          </c:val>
        </c:ser>
        <c:ser>
          <c:idx val="2"/>
          <c:order val="1"/>
          <c:tx>
            <c:strRef>
              <c:f>Sheet1!$C$1</c:f>
              <c:strCache>
                <c:ptCount val="1"/>
                <c:pt idx="0">
                  <c:v>施設</c:v>
                </c:pt>
              </c:strCache>
            </c:strRef>
          </c:tx>
          <c:spPr>
            <a:solidFill>
              <a:schemeClr val="hlink"/>
            </a:solidFill>
            <a:ln w="12664">
              <a:solidFill>
                <a:schemeClr val="tx1"/>
              </a:solidFill>
              <a:prstDash val="solid"/>
            </a:ln>
          </c:spPr>
          <c:cat>
            <c:strRef>
              <c:f>Sheet1!$A$2:$A$10</c:f>
              <c:strCache>
                <c:ptCount val="9"/>
                <c:pt idx="0">
                  <c:v>日赤9</c:v>
                </c:pt>
                <c:pt idx="1">
                  <c:v>済生会8</c:v>
                </c:pt>
                <c:pt idx="2">
                  <c:v>岡山労災9</c:v>
                </c:pt>
                <c:pt idx="3">
                  <c:v>岡山医療4</c:v>
                </c:pt>
                <c:pt idx="4">
                  <c:v>旭東14</c:v>
                </c:pt>
                <c:pt idx="5">
                  <c:v>岡山市民1</c:v>
                </c:pt>
                <c:pt idx="6">
                  <c:v>川崎5</c:v>
                </c:pt>
                <c:pt idx="7">
                  <c:v>西大寺1</c:v>
                </c:pt>
                <c:pt idx="8">
                  <c:v>岡山中央0</c:v>
                </c:pt>
              </c:strCache>
            </c:strRef>
          </c:cat>
          <c:val>
            <c:numRef>
              <c:f>Sheet1!$C$2:$C$10</c:f>
              <c:numCache>
                <c:formatCode>General</c:formatCode>
                <c:ptCount val="9"/>
                <c:pt idx="0">
                  <c:v>2</c:v>
                </c:pt>
                <c:pt idx="1">
                  <c:v>0</c:v>
                </c:pt>
                <c:pt idx="2">
                  <c:v>4</c:v>
                </c:pt>
                <c:pt idx="3">
                  <c:v>0</c:v>
                </c:pt>
                <c:pt idx="4">
                  <c:v>3</c:v>
                </c:pt>
                <c:pt idx="5">
                  <c:v>0</c:v>
                </c:pt>
                <c:pt idx="6">
                  <c:v>2</c:v>
                </c:pt>
                <c:pt idx="7">
                  <c:v>1</c:v>
                </c:pt>
                <c:pt idx="8">
                  <c:v>0</c:v>
                </c:pt>
              </c:numCache>
            </c:numRef>
          </c:val>
        </c:ser>
        <c:ser>
          <c:idx val="3"/>
          <c:order val="2"/>
          <c:tx>
            <c:strRef>
              <c:f>Sheet1!$D$1</c:f>
              <c:strCache>
                <c:ptCount val="1"/>
                <c:pt idx="0">
                  <c:v>病院</c:v>
                </c:pt>
              </c:strCache>
            </c:strRef>
          </c:tx>
          <c:spPr>
            <a:solidFill>
              <a:schemeClr val="folHlink"/>
            </a:solidFill>
            <a:ln w="12664">
              <a:solidFill>
                <a:schemeClr val="tx1"/>
              </a:solidFill>
              <a:prstDash val="solid"/>
            </a:ln>
          </c:spPr>
          <c:cat>
            <c:strRef>
              <c:f>Sheet1!$A$2:$A$10</c:f>
              <c:strCache>
                <c:ptCount val="9"/>
                <c:pt idx="0">
                  <c:v>日赤9</c:v>
                </c:pt>
                <c:pt idx="1">
                  <c:v>済生会8</c:v>
                </c:pt>
                <c:pt idx="2">
                  <c:v>岡山労災9</c:v>
                </c:pt>
                <c:pt idx="3">
                  <c:v>岡山医療4</c:v>
                </c:pt>
                <c:pt idx="4">
                  <c:v>旭東14</c:v>
                </c:pt>
                <c:pt idx="5">
                  <c:v>岡山市民1</c:v>
                </c:pt>
                <c:pt idx="6">
                  <c:v>川崎5</c:v>
                </c:pt>
                <c:pt idx="7">
                  <c:v>西大寺1</c:v>
                </c:pt>
                <c:pt idx="8">
                  <c:v>岡山中央0</c:v>
                </c:pt>
              </c:strCache>
            </c:strRef>
          </c:cat>
          <c:val>
            <c:numRef>
              <c:f>Sheet1!$D$2:$D$10</c:f>
              <c:numCache>
                <c:formatCode>General</c:formatCode>
                <c:ptCount val="9"/>
                <c:pt idx="0">
                  <c:v>0</c:v>
                </c:pt>
                <c:pt idx="1">
                  <c:v>0</c:v>
                </c:pt>
                <c:pt idx="2">
                  <c:v>1</c:v>
                </c:pt>
                <c:pt idx="3">
                  <c:v>1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</c:numCache>
            </c:numRef>
          </c:val>
        </c:ser>
        <c:gapDepth val="0"/>
        <c:shape val="box"/>
        <c:axId val="111557632"/>
        <c:axId val="111579904"/>
        <c:axId val="0"/>
      </c:bar3DChart>
      <c:catAx>
        <c:axId val="111557632"/>
        <c:scaling>
          <c:orientation val="minMax"/>
        </c:scaling>
        <c:axPos val="l"/>
        <c:numFmt formatCode="General" sourceLinked="1"/>
        <c:majorTickMark val="in"/>
        <c:tickLblPos val="low"/>
        <c:spPr>
          <a:ln w="3166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94" b="1" i="0" u="none" strike="noStrike" baseline="0">
                <a:solidFill>
                  <a:schemeClr val="tx1"/>
                </a:solidFill>
                <a:latin typeface="ＭＳ Ｐゴシック"/>
                <a:ea typeface="ＭＳ Ｐゴシック"/>
                <a:cs typeface="ＭＳ Ｐゴシック"/>
              </a:defRPr>
            </a:pPr>
            <a:endParaRPr lang="ja-JP"/>
          </a:p>
        </c:txPr>
        <c:crossAx val="111579904"/>
        <c:crosses val="autoZero"/>
        <c:auto val="1"/>
        <c:lblAlgn val="ctr"/>
        <c:lblOffset val="100"/>
        <c:tickLblSkip val="1"/>
        <c:tickMarkSkip val="1"/>
      </c:catAx>
      <c:valAx>
        <c:axId val="111579904"/>
        <c:scaling>
          <c:orientation val="minMax"/>
        </c:scaling>
        <c:axPos val="b"/>
        <c:majorGridlines>
          <c:spPr>
            <a:ln w="3166">
              <a:solidFill>
                <a:schemeClr val="tx1"/>
              </a:solidFill>
              <a:prstDash val="solid"/>
            </a:ln>
          </c:spPr>
        </c:majorGridlines>
        <c:numFmt formatCode="0%" sourceLinked="1"/>
        <c:majorTickMark val="in"/>
        <c:tickLblPos val="nextTo"/>
        <c:spPr>
          <a:ln w="3166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94" b="1" i="0" u="none" strike="noStrike" baseline="0">
                <a:solidFill>
                  <a:schemeClr val="tx1"/>
                </a:solidFill>
                <a:latin typeface="ＭＳ Ｐゴシック"/>
                <a:ea typeface="ＭＳ Ｐゴシック"/>
                <a:cs typeface="ＭＳ Ｐゴシック"/>
              </a:defRPr>
            </a:pPr>
            <a:endParaRPr lang="ja-JP"/>
          </a:p>
        </c:txPr>
        <c:crossAx val="111557632"/>
        <c:crosses val="autoZero"/>
        <c:crossBetween val="between"/>
      </c:valAx>
      <c:spPr>
        <a:noFill/>
        <a:ln w="25393">
          <a:noFill/>
        </a:ln>
      </c:spPr>
    </c:plotArea>
    <c:legend>
      <c:legendPos val="r"/>
      <c:layout>
        <c:manualLayout>
          <c:xMode val="edge"/>
          <c:yMode val="edge"/>
          <c:x val="0.89473688739727197"/>
          <c:y val="0.39569893203005058"/>
          <c:w val="7.4791134344682472E-2"/>
          <c:h val="0.16898043483220865"/>
        </c:manualLayout>
      </c:layout>
      <c:spPr>
        <a:noFill/>
        <a:ln w="3166">
          <a:solidFill>
            <a:schemeClr val="tx1"/>
          </a:solidFill>
          <a:prstDash val="solid"/>
        </a:ln>
      </c:spPr>
      <c:txPr>
        <a:bodyPr/>
        <a:lstStyle/>
        <a:p>
          <a:pPr>
            <a:defRPr sz="1652" b="1" i="0" u="none" strike="noStrike" baseline="0">
              <a:solidFill>
                <a:schemeClr val="tx1"/>
              </a:solidFill>
              <a:latin typeface="ＭＳ Ｐゴシック"/>
              <a:ea typeface="ＭＳ Ｐゴシック"/>
              <a:cs typeface="ＭＳ Ｐゴシック"/>
            </a:defRPr>
          </a:pPr>
          <a:endParaRPr lang="ja-JP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1794" b="1" i="0" u="none" strike="noStrike" baseline="0">
          <a:solidFill>
            <a:schemeClr val="tx1"/>
          </a:solidFill>
          <a:latin typeface="ＭＳ Ｐゴシック"/>
          <a:ea typeface="ＭＳ Ｐゴシック"/>
          <a:cs typeface="ＭＳ Ｐゴシック"/>
        </a:defRPr>
      </a:pPr>
      <a:endParaRPr lang="ja-JP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ja-JP"/>
  <c:chart>
    <c:view3D>
      <c:hPercent val="162"/>
      <c:depthPercent val="100"/>
      <c:rAngAx val="1"/>
    </c:view3D>
    <c:floor>
      <c:spPr>
        <a:solidFill>
          <a:srgbClr val="C0C0C0"/>
        </a:solidFill>
        <a:ln w="3175">
          <a:solidFill>
            <a:schemeClr val="tx1"/>
          </a:solidFill>
          <a:prstDash val="solid"/>
        </a:ln>
      </c:spPr>
    </c:floor>
    <c:sideWall>
      <c:spPr>
        <a:noFill/>
        <a:ln w="12700">
          <a:solidFill>
            <a:schemeClr val="tx1"/>
          </a:solidFill>
          <a:prstDash val="solid"/>
        </a:ln>
      </c:spPr>
    </c:sideWall>
    <c:backWall>
      <c:spPr>
        <a:noFill/>
        <a:ln w="12700">
          <a:solidFill>
            <a:schemeClr val="tx1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0.15466419413775981"/>
          <c:y val="0"/>
          <c:w val="0.68187134502923952"/>
          <c:h val="0.8860215053763435"/>
        </c:manualLayout>
      </c:layout>
      <c:bar3DChart>
        <c:barDir val="bar"/>
        <c:grouping val="percentStacked"/>
        <c:ser>
          <c:idx val="1"/>
          <c:order val="0"/>
          <c:tx>
            <c:strRef>
              <c:f>Sheet1!$B$1</c:f>
              <c:strCache>
                <c:ptCount val="1"/>
                <c:pt idx="0">
                  <c:v>歩行</c:v>
                </c:pt>
              </c:strCache>
            </c:strRef>
          </c:tx>
          <c:spPr>
            <a:solidFill>
              <a:schemeClr val="accent2"/>
            </a:solidFill>
            <a:ln w="12649">
              <a:solidFill>
                <a:schemeClr val="tx1"/>
              </a:solidFill>
              <a:prstDash val="solid"/>
            </a:ln>
          </c:spPr>
          <c:cat>
            <c:strRef>
              <c:f>Sheet1!$A$2:$A$10</c:f>
              <c:strCache>
                <c:ptCount val="9"/>
                <c:pt idx="0">
                  <c:v>日赤9</c:v>
                </c:pt>
                <c:pt idx="1">
                  <c:v>済生会8</c:v>
                </c:pt>
                <c:pt idx="2">
                  <c:v>岡山労災9</c:v>
                </c:pt>
                <c:pt idx="3">
                  <c:v>岡山医療5</c:v>
                </c:pt>
                <c:pt idx="4">
                  <c:v>旭東7</c:v>
                </c:pt>
                <c:pt idx="5">
                  <c:v>岡山市民1</c:v>
                </c:pt>
                <c:pt idx="6">
                  <c:v>川崎5</c:v>
                </c:pt>
                <c:pt idx="7">
                  <c:v>西大寺1</c:v>
                </c:pt>
                <c:pt idx="8">
                  <c:v>岡山中央0</c:v>
                </c:pt>
              </c:strCache>
            </c:strRef>
          </c:cat>
          <c:val>
            <c:numRef>
              <c:f>Sheet1!$B$2:$B$10</c:f>
              <c:numCache>
                <c:formatCode>General</c:formatCode>
                <c:ptCount val="9"/>
                <c:pt idx="0">
                  <c:v>3</c:v>
                </c:pt>
                <c:pt idx="1">
                  <c:v>3</c:v>
                </c:pt>
                <c:pt idx="2">
                  <c:v>1</c:v>
                </c:pt>
                <c:pt idx="4">
                  <c:v>1</c:v>
                </c:pt>
              </c:numCache>
            </c:numRef>
          </c:val>
        </c:ser>
        <c:ser>
          <c:idx val="2"/>
          <c:order val="1"/>
          <c:tx>
            <c:strRef>
              <c:f>Sheet1!$C$1</c:f>
              <c:strCache>
                <c:ptCount val="1"/>
                <c:pt idx="0">
                  <c:v>杖歩行</c:v>
                </c:pt>
              </c:strCache>
            </c:strRef>
          </c:tx>
          <c:spPr>
            <a:solidFill>
              <a:schemeClr val="hlink"/>
            </a:solidFill>
            <a:ln w="12649">
              <a:solidFill>
                <a:schemeClr val="tx1"/>
              </a:solidFill>
              <a:prstDash val="solid"/>
            </a:ln>
          </c:spPr>
          <c:cat>
            <c:strRef>
              <c:f>Sheet1!$A$2:$A$10</c:f>
              <c:strCache>
                <c:ptCount val="9"/>
                <c:pt idx="0">
                  <c:v>日赤9</c:v>
                </c:pt>
                <c:pt idx="1">
                  <c:v>済生会8</c:v>
                </c:pt>
                <c:pt idx="2">
                  <c:v>岡山労災9</c:v>
                </c:pt>
                <c:pt idx="3">
                  <c:v>岡山医療5</c:v>
                </c:pt>
                <c:pt idx="4">
                  <c:v>旭東7</c:v>
                </c:pt>
                <c:pt idx="5">
                  <c:v>岡山市民1</c:v>
                </c:pt>
                <c:pt idx="6">
                  <c:v>川崎5</c:v>
                </c:pt>
                <c:pt idx="7">
                  <c:v>西大寺1</c:v>
                </c:pt>
                <c:pt idx="8">
                  <c:v>岡山中央0</c:v>
                </c:pt>
              </c:strCache>
            </c:strRef>
          </c:cat>
          <c:val>
            <c:numRef>
              <c:f>Sheet1!$C$2:$C$10</c:f>
              <c:numCache>
                <c:formatCode>General</c:formatCode>
                <c:ptCount val="9"/>
                <c:pt idx="0">
                  <c:v>1</c:v>
                </c:pt>
                <c:pt idx="1">
                  <c:v>3</c:v>
                </c:pt>
                <c:pt idx="2">
                  <c:v>2</c:v>
                </c:pt>
                <c:pt idx="3">
                  <c:v>2</c:v>
                </c:pt>
                <c:pt idx="4">
                  <c:v>2</c:v>
                </c:pt>
                <c:pt idx="5">
                  <c:v>1</c:v>
                </c:pt>
                <c:pt idx="6">
                  <c:v>3</c:v>
                </c:pt>
                <c:pt idx="7">
                  <c:v>1</c:v>
                </c:pt>
              </c:numCache>
            </c:numRef>
          </c:val>
        </c:ser>
        <c:ser>
          <c:idx val="3"/>
          <c:order val="2"/>
          <c:tx>
            <c:strRef>
              <c:f>Sheet1!$D$1</c:f>
              <c:strCache>
                <c:ptCount val="1"/>
                <c:pt idx="0">
                  <c:v>歩行器</c:v>
                </c:pt>
              </c:strCache>
            </c:strRef>
          </c:tx>
          <c:spPr>
            <a:solidFill>
              <a:schemeClr val="folHlink"/>
            </a:solidFill>
            <a:ln w="12649">
              <a:solidFill>
                <a:schemeClr val="tx1"/>
              </a:solidFill>
              <a:prstDash val="solid"/>
            </a:ln>
          </c:spPr>
          <c:cat>
            <c:strRef>
              <c:f>Sheet1!$A$2:$A$10</c:f>
              <c:strCache>
                <c:ptCount val="9"/>
                <c:pt idx="0">
                  <c:v>日赤9</c:v>
                </c:pt>
                <c:pt idx="1">
                  <c:v>済生会8</c:v>
                </c:pt>
                <c:pt idx="2">
                  <c:v>岡山労災9</c:v>
                </c:pt>
                <c:pt idx="3">
                  <c:v>岡山医療5</c:v>
                </c:pt>
                <c:pt idx="4">
                  <c:v>旭東7</c:v>
                </c:pt>
                <c:pt idx="5">
                  <c:v>岡山市民1</c:v>
                </c:pt>
                <c:pt idx="6">
                  <c:v>川崎5</c:v>
                </c:pt>
                <c:pt idx="7">
                  <c:v>西大寺1</c:v>
                </c:pt>
                <c:pt idx="8">
                  <c:v>岡山中央0</c:v>
                </c:pt>
              </c:strCache>
            </c:strRef>
          </c:cat>
          <c:val>
            <c:numRef>
              <c:f>Sheet1!$D$2:$D$10</c:f>
              <c:numCache>
                <c:formatCode>General</c:formatCode>
                <c:ptCount val="9"/>
                <c:pt idx="0">
                  <c:v>2</c:v>
                </c:pt>
                <c:pt idx="1">
                  <c:v>1</c:v>
                </c:pt>
                <c:pt idx="2">
                  <c:v>2</c:v>
                </c:pt>
                <c:pt idx="4">
                  <c:v>2</c:v>
                </c:pt>
              </c:numCache>
            </c:numRef>
          </c:val>
        </c:ser>
        <c:ser>
          <c:idx val="0"/>
          <c:order val="3"/>
          <c:tx>
            <c:strRef>
              <c:f>Sheet1!$E$1</c:f>
              <c:strCache>
                <c:ptCount val="1"/>
                <c:pt idx="0">
                  <c:v>車いす</c:v>
                </c:pt>
              </c:strCache>
            </c:strRef>
          </c:tx>
          <c:spPr>
            <a:solidFill>
              <a:schemeClr val="accent1"/>
            </a:solidFill>
            <a:ln w="12649">
              <a:solidFill>
                <a:schemeClr val="tx1"/>
              </a:solidFill>
              <a:prstDash val="solid"/>
            </a:ln>
          </c:spPr>
          <c:cat>
            <c:strRef>
              <c:f>Sheet1!$A$2:$A$10</c:f>
              <c:strCache>
                <c:ptCount val="9"/>
                <c:pt idx="0">
                  <c:v>日赤9</c:v>
                </c:pt>
                <c:pt idx="1">
                  <c:v>済生会8</c:v>
                </c:pt>
                <c:pt idx="2">
                  <c:v>岡山労災9</c:v>
                </c:pt>
                <c:pt idx="3">
                  <c:v>岡山医療5</c:v>
                </c:pt>
                <c:pt idx="4">
                  <c:v>旭東7</c:v>
                </c:pt>
                <c:pt idx="5">
                  <c:v>岡山市民1</c:v>
                </c:pt>
                <c:pt idx="6">
                  <c:v>川崎5</c:v>
                </c:pt>
                <c:pt idx="7">
                  <c:v>西大寺1</c:v>
                </c:pt>
                <c:pt idx="8">
                  <c:v>岡山中央0</c:v>
                </c:pt>
              </c:strCache>
            </c:strRef>
          </c:cat>
          <c:val>
            <c:numRef>
              <c:f>Sheet1!$E$2:$E$10</c:f>
              <c:numCache>
                <c:formatCode>General</c:formatCode>
                <c:ptCount val="9"/>
                <c:pt idx="0">
                  <c:v>3</c:v>
                </c:pt>
                <c:pt idx="1">
                  <c:v>1</c:v>
                </c:pt>
                <c:pt idx="2">
                  <c:v>4</c:v>
                </c:pt>
                <c:pt idx="3">
                  <c:v>2</c:v>
                </c:pt>
                <c:pt idx="4">
                  <c:v>2</c:v>
                </c:pt>
                <c:pt idx="6">
                  <c:v>2</c:v>
                </c:pt>
              </c:numCache>
            </c:numRef>
          </c:val>
        </c:ser>
        <c:gapDepth val="0"/>
        <c:shape val="box"/>
        <c:axId val="111880448"/>
        <c:axId val="111890432"/>
        <c:axId val="0"/>
      </c:bar3DChart>
      <c:catAx>
        <c:axId val="111880448"/>
        <c:scaling>
          <c:orientation val="minMax"/>
        </c:scaling>
        <c:axPos val="l"/>
        <c:numFmt formatCode="General" sourceLinked="1"/>
        <c:majorTickMark val="in"/>
        <c:tickLblPos val="low"/>
        <c:spPr>
          <a:ln w="3161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91" b="1" i="0" u="none" strike="noStrike" baseline="0">
                <a:solidFill>
                  <a:schemeClr val="tx1"/>
                </a:solidFill>
                <a:latin typeface="ＭＳ Ｐゴシック"/>
                <a:ea typeface="ＭＳ Ｐゴシック"/>
                <a:cs typeface="ＭＳ Ｐゴシック"/>
              </a:defRPr>
            </a:pPr>
            <a:endParaRPr lang="ja-JP"/>
          </a:p>
        </c:txPr>
        <c:crossAx val="111890432"/>
        <c:crosses val="autoZero"/>
        <c:auto val="1"/>
        <c:lblAlgn val="ctr"/>
        <c:lblOffset val="100"/>
        <c:tickLblSkip val="1"/>
        <c:tickMarkSkip val="1"/>
      </c:catAx>
      <c:valAx>
        <c:axId val="111890432"/>
        <c:scaling>
          <c:orientation val="minMax"/>
        </c:scaling>
        <c:axPos val="b"/>
        <c:majorGridlines>
          <c:spPr>
            <a:ln w="3161">
              <a:solidFill>
                <a:schemeClr val="tx1"/>
              </a:solidFill>
              <a:prstDash val="solid"/>
            </a:ln>
          </c:spPr>
        </c:majorGridlines>
        <c:numFmt formatCode="0%" sourceLinked="1"/>
        <c:majorTickMark val="in"/>
        <c:tickLblPos val="nextTo"/>
        <c:spPr>
          <a:ln w="3161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91" b="1" i="0" u="none" strike="noStrike" baseline="0">
                <a:solidFill>
                  <a:schemeClr val="tx1"/>
                </a:solidFill>
                <a:latin typeface="ＭＳ Ｐゴシック"/>
                <a:ea typeface="ＭＳ Ｐゴシック"/>
                <a:cs typeface="ＭＳ Ｐゴシック"/>
              </a:defRPr>
            </a:pPr>
            <a:endParaRPr lang="ja-JP"/>
          </a:p>
        </c:txPr>
        <c:crossAx val="111880448"/>
        <c:crosses val="autoZero"/>
        <c:crossBetween val="between"/>
      </c:valAx>
      <c:spPr>
        <a:noFill/>
        <a:ln w="25393">
          <a:noFill/>
        </a:ln>
      </c:spPr>
    </c:plotArea>
    <c:legend>
      <c:legendPos val="r"/>
      <c:layout>
        <c:manualLayout>
          <c:xMode val="edge"/>
          <c:yMode val="edge"/>
          <c:x val="0.87017549035879704"/>
          <c:y val="0.10558240564756992"/>
          <c:w val="9.8295629215916613E-2"/>
          <c:h val="0.2266243731016282"/>
        </c:manualLayout>
      </c:layout>
      <c:spPr>
        <a:noFill/>
        <a:ln w="3161">
          <a:solidFill>
            <a:schemeClr val="tx1"/>
          </a:solidFill>
          <a:prstDash val="solid"/>
        </a:ln>
      </c:spPr>
      <c:txPr>
        <a:bodyPr/>
        <a:lstStyle/>
        <a:p>
          <a:pPr>
            <a:defRPr sz="1650" b="1" i="0" u="none" strike="noStrike" baseline="0">
              <a:solidFill>
                <a:schemeClr val="tx1"/>
              </a:solidFill>
              <a:latin typeface="ＭＳ Ｐゴシック"/>
              <a:ea typeface="ＭＳ Ｐゴシック"/>
              <a:cs typeface="ＭＳ Ｐゴシック"/>
            </a:defRPr>
          </a:pPr>
          <a:endParaRPr lang="ja-JP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1791" b="1" i="0" u="none" strike="noStrike" baseline="0">
          <a:solidFill>
            <a:schemeClr val="tx1"/>
          </a:solidFill>
          <a:latin typeface="ＭＳ Ｐゴシック"/>
          <a:ea typeface="ＭＳ Ｐゴシック"/>
          <a:cs typeface="ＭＳ Ｐゴシック"/>
        </a:defRPr>
      </a:pPr>
      <a:endParaRPr lang="ja-JP"/>
    </a:p>
  </c:txPr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9440A1-90F9-4B7B-AE4A-8FA990BE5A99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73834B-4DB5-4615-8B20-823641F2F85A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360BC3-AAB9-44D8-8A45-C7A8FCBD2E84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D595EC-F548-46CF-A681-272170A94FFA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2EDD12-A0E3-406F-89C2-4802CE2E138E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E2DBB4-1AEE-4CE7-9031-A5D0D0E6B46F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09FE40-4A05-4C29-A246-8788A2DF9AD9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0DB22E-CD10-415D-AB72-EF43D43A96E9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3BFCEC-43DB-41E1-9CF6-D00C05953871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1DFD84-F623-4E92-88B8-CB0B19927034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88E612-A6F7-4C23-B628-29478D722D33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タイトル プレースホル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5123" name="テキスト プレースホル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C01E80E2-789C-4F76-8E2F-92FE6E2E50DE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ja-JP" altLang="en-US" dirty="0" smtClean="0"/>
              <a:t>第</a:t>
            </a:r>
            <a:r>
              <a:rPr lang="en-US" altLang="ja-JP" dirty="0" smtClean="0"/>
              <a:t>28</a:t>
            </a:r>
            <a:r>
              <a:rPr lang="ja-JP" altLang="en-US" dirty="0" smtClean="0"/>
              <a:t>回</a:t>
            </a:r>
            <a:r>
              <a:rPr lang="ja-JP" altLang="en-US" dirty="0" err="1" smtClean="0"/>
              <a:t>岡山ももネット</a:t>
            </a:r>
            <a:r>
              <a:rPr lang="ja-JP" altLang="en-US" dirty="0" smtClean="0"/>
              <a:t>運用会議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ja-JP" altLang="en-US" dirty="0" smtClean="0"/>
              <a:t>平成</a:t>
            </a:r>
            <a:r>
              <a:rPr lang="en-US" altLang="ja-JP" dirty="0" smtClean="0"/>
              <a:t>24</a:t>
            </a:r>
            <a:r>
              <a:rPr lang="ja-JP" altLang="en-US" dirty="0" smtClean="0"/>
              <a:t>年</a:t>
            </a:r>
            <a:r>
              <a:rPr lang="en-US" altLang="ja-JP" dirty="0" smtClean="0"/>
              <a:t>12</a:t>
            </a:r>
            <a:r>
              <a:rPr lang="ja-JP" altLang="en-US" dirty="0" smtClean="0"/>
              <a:t>月</a:t>
            </a:r>
            <a:r>
              <a:rPr lang="en-US" altLang="ja-JP" dirty="0" smtClean="0"/>
              <a:t>19</a:t>
            </a:r>
            <a:r>
              <a:rPr lang="ja-JP" altLang="en-US" dirty="0" smtClean="0"/>
              <a:t>日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ja-JP" altLang="en-US" dirty="0" smtClean="0"/>
              <a:t>於；岡山医療センター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連携病院から退院先</a:t>
            </a:r>
          </a:p>
        </p:txBody>
      </p:sp>
      <p:graphicFrame>
        <p:nvGraphicFramePr>
          <p:cNvPr id="4" name="Object 3"/>
          <p:cNvGraphicFramePr>
            <a:graphicFrameLocks noGrp="1" noChangeAspect="1"/>
          </p:cNvGraphicFramePr>
          <p:nvPr>
            <p:ph idx="1"/>
          </p:nvPr>
        </p:nvGraphicFramePr>
        <p:xfrm>
          <a:off x="0" y="1603375"/>
          <a:ext cx="9112979" cy="500572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最終退院先</a:t>
            </a:r>
          </a:p>
        </p:txBody>
      </p:sp>
      <p:graphicFrame>
        <p:nvGraphicFramePr>
          <p:cNvPr id="4" name="Object 3"/>
          <p:cNvGraphicFramePr>
            <a:graphicFrameLocks noGrp="1" noChangeAspect="1"/>
          </p:cNvGraphicFramePr>
          <p:nvPr>
            <p:ph idx="1"/>
          </p:nvPr>
        </p:nvGraphicFramePr>
        <p:xfrm>
          <a:off x="-63014" y="1603375"/>
          <a:ext cx="9175994" cy="50403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dirty="0" smtClean="0"/>
              <a:t>最終移動能力</a:t>
            </a:r>
          </a:p>
        </p:txBody>
      </p:sp>
      <p:graphicFrame>
        <p:nvGraphicFramePr>
          <p:cNvPr id="6" name="Object 3"/>
          <p:cNvGraphicFramePr>
            <a:graphicFrameLocks noGrp="1" noChangeAspect="1"/>
          </p:cNvGraphicFramePr>
          <p:nvPr>
            <p:ph idx="1"/>
          </p:nvPr>
        </p:nvGraphicFramePr>
        <p:xfrm>
          <a:off x="29434" y="1603375"/>
          <a:ext cx="9114566" cy="50065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11" name="カギ線コネクタ 10"/>
          <p:cNvCxnSpPr/>
          <p:nvPr/>
        </p:nvCxnSpPr>
        <p:spPr>
          <a:xfrm rot="5400000">
            <a:off x="6965951" y="4108450"/>
            <a:ext cx="500062" cy="1587"/>
          </a:xfrm>
          <a:prstGeom prst="bentConnector3">
            <a:avLst>
              <a:gd name="adj1" fmla="val 53153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142900"/>
            <a:ext cx="8229600" cy="1143001"/>
          </a:xfrm>
        </p:spPr>
        <p:txBody>
          <a:bodyPr/>
          <a:lstStyle/>
          <a:p>
            <a:pPr eaLnBrk="1" hangingPunct="1"/>
            <a:r>
              <a:rPr lang="ja-JP" altLang="en-US" dirty="0" smtClean="0"/>
              <a:t>運用状況</a:t>
            </a:r>
            <a:r>
              <a:rPr lang="en-US" altLang="ja-JP" dirty="0" smtClean="0"/>
              <a:t>1</a:t>
            </a:r>
            <a:r>
              <a:rPr lang="ja-JP" altLang="en-US" sz="2800" dirty="0" smtClean="0"/>
              <a:t>（</a:t>
            </a:r>
            <a:r>
              <a:rPr lang="en-US" altLang="ja-JP" sz="2800" dirty="0" smtClean="0"/>
              <a:t>H24</a:t>
            </a:r>
            <a:r>
              <a:rPr lang="ja-JP" altLang="en-US" sz="2800" dirty="0" smtClean="0"/>
              <a:t>年</a:t>
            </a:r>
            <a:r>
              <a:rPr lang="en-US" altLang="ja-JP" sz="2800" dirty="0" smtClean="0"/>
              <a:t>6</a:t>
            </a:r>
            <a:r>
              <a:rPr lang="ja-JP" altLang="en-US" sz="2800" dirty="0" smtClean="0"/>
              <a:t>月から</a:t>
            </a:r>
            <a:r>
              <a:rPr lang="en-US" altLang="ja-JP" sz="2800" dirty="0" smtClean="0"/>
              <a:t>H24</a:t>
            </a:r>
            <a:r>
              <a:rPr lang="ja-JP" altLang="en-US" sz="2800" dirty="0" smtClean="0"/>
              <a:t>年</a:t>
            </a:r>
            <a:r>
              <a:rPr lang="en-US" altLang="ja-JP" sz="2800" dirty="0" smtClean="0"/>
              <a:t>8</a:t>
            </a:r>
            <a:r>
              <a:rPr lang="ja-JP" altLang="en-US" sz="2800" dirty="0" smtClean="0"/>
              <a:t>月末）</a:t>
            </a:r>
          </a:p>
        </p:txBody>
      </p:sp>
      <p:graphicFrame>
        <p:nvGraphicFramePr>
          <p:cNvPr id="3295" name="Group 223"/>
          <p:cNvGraphicFramePr>
            <a:graphicFrameLocks noGrp="1"/>
          </p:cNvGraphicFramePr>
          <p:nvPr>
            <p:ph sz="half" idx="1"/>
          </p:nvPr>
        </p:nvGraphicFramePr>
        <p:xfrm>
          <a:off x="214282" y="764705"/>
          <a:ext cx="8715436" cy="5181600"/>
        </p:xfrm>
        <a:graphic>
          <a:graphicData uri="http://schemas.openxmlformats.org/drawingml/2006/table">
            <a:tbl>
              <a:tblPr/>
              <a:tblGrid>
                <a:gridCol w="1558840"/>
                <a:gridCol w="1204581"/>
                <a:gridCol w="1417154"/>
                <a:gridCol w="1417154"/>
                <a:gridCol w="1488012"/>
                <a:gridCol w="1629695"/>
              </a:tblGrid>
              <a:tr h="65259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全症例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パス症例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平均年齢</a:t>
                      </a:r>
                      <a:r>
                        <a:rPr kumimoji="1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83.2</a:t>
                      </a:r>
                      <a:endParaRPr kumimoji="1" lang="ja-JP" alt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リハ時間</a:t>
                      </a:r>
                      <a:r>
                        <a:rPr kumimoji="1" lang="en-US" altLang="ja-JP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(</a:t>
                      </a:r>
                      <a:r>
                        <a:rPr kumimoji="1" lang="ja-JP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単</a:t>
                      </a:r>
                      <a:r>
                        <a:rPr kumimoji="1" lang="en-US" altLang="ja-JP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)</a:t>
                      </a:r>
                      <a:r>
                        <a:rPr kumimoji="1" lang="ja-JP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平均</a:t>
                      </a:r>
                      <a:r>
                        <a:rPr kumimoji="1" lang="en-US" altLang="ja-JP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4.8</a:t>
                      </a:r>
                      <a:endParaRPr kumimoji="1" lang="ja-JP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平均在院日数</a:t>
                      </a:r>
                      <a:r>
                        <a:rPr kumimoji="1" lang="en-US" altLang="ja-JP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60.7</a:t>
                      </a:r>
                      <a:endParaRPr kumimoji="1" lang="ja-JP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0070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4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中央奉還町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82.3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71.5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0070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4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佐藤病院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82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3.6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55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0070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4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済生会吉備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82.2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6.5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62.6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0070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4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岡山リハ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82.3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5.5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62.4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0070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4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光南病院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82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6.18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77.9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0070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4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玉野市民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85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76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0070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4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藤田病院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84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5.3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33.5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0070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4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竜操整形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86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2.5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46.5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" name="テキスト ボックス 3"/>
          <p:cNvSpPr txBox="1"/>
          <p:nvPr/>
        </p:nvSpPr>
        <p:spPr>
          <a:xfrm>
            <a:off x="1000100" y="6396359"/>
            <a:ext cx="7000924" cy="461665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kumimoji="1" lang="ja-JP" altLang="en-US" sz="2400" dirty="0" smtClean="0"/>
              <a:t>平均在院日数が短縮</a:t>
            </a:r>
            <a:r>
              <a:rPr lang="ja-JP" altLang="en-US" sz="2400" dirty="0" smtClean="0"/>
              <a:t>する傾向</a:t>
            </a:r>
            <a:endParaRPr kumimoji="1" lang="ja-JP" alt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142900"/>
            <a:ext cx="8229600" cy="1143001"/>
          </a:xfrm>
        </p:spPr>
        <p:txBody>
          <a:bodyPr/>
          <a:lstStyle/>
          <a:p>
            <a:pPr eaLnBrk="1" hangingPunct="1"/>
            <a:r>
              <a:rPr lang="ja-JP" altLang="en-US" dirty="0" smtClean="0"/>
              <a:t>運用状況</a:t>
            </a:r>
            <a:r>
              <a:rPr lang="en-US" altLang="ja-JP" dirty="0" smtClean="0"/>
              <a:t>2</a:t>
            </a:r>
            <a:r>
              <a:rPr lang="ja-JP" altLang="en-US" sz="2800" dirty="0" smtClean="0"/>
              <a:t>（</a:t>
            </a:r>
            <a:r>
              <a:rPr lang="en-US" altLang="ja-JP" sz="2800" dirty="0" smtClean="0"/>
              <a:t>H24</a:t>
            </a:r>
            <a:r>
              <a:rPr lang="ja-JP" altLang="en-US" sz="2800" dirty="0" smtClean="0"/>
              <a:t>年</a:t>
            </a:r>
            <a:r>
              <a:rPr lang="en-US" altLang="ja-JP" sz="2800" dirty="0" smtClean="0"/>
              <a:t>6</a:t>
            </a:r>
            <a:r>
              <a:rPr lang="ja-JP" altLang="en-US" sz="2800" dirty="0" smtClean="0"/>
              <a:t>月から</a:t>
            </a:r>
            <a:r>
              <a:rPr lang="en-US" altLang="ja-JP" sz="2800" dirty="0" smtClean="0"/>
              <a:t>H24</a:t>
            </a:r>
            <a:r>
              <a:rPr lang="ja-JP" altLang="en-US" sz="2800" dirty="0" smtClean="0"/>
              <a:t>年</a:t>
            </a:r>
            <a:r>
              <a:rPr lang="en-US" altLang="ja-JP" sz="2800" dirty="0" smtClean="0"/>
              <a:t>8</a:t>
            </a:r>
            <a:r>
              <a:rPr lang="ja-JP" altLang="en-US" sz="2800" dirty="0" smtClean="0"/>
              <a:t>月末）</a:t>
            </a:r>
          </a:p>
        </p:txBody>
      </p:sp>
      <p:graphicFrame>
        <p:nvGraphicFramePr>
          <p:cNvPr id="3295" name="Group 223"/>
          <p:cNvGraphicFramePr>
            <a:graphicFrameLocks noGrp="1"/>
          </p:cNvGraphicFramePr>
          <p:nvPr>
            <p:ph sz="half" idx="1"/>
          </p:nvPr>
        </p:nvGraphicFramePr>
        <p:xfrm>
          <a:off x="142844" y="785791"/>
          <a:ext cx="8749635" cy="4273987"/>
        </p:xfrm>
        <a:graphic>
          <a:graphicData uri="http://schemas.openxmlformats.org/drawingml/2006/table">
            <a:tbl>
              <a:tblPr/>
              <a:tblGrid>
                <a:gridCol w="1564957"/>
                <a:gridCol w="1209308"/>
                <a:gridCol w="1422715"/>
                <a:gridCol w="1422715"/>
                <a:gridCol w="1493851"/>
                <a:gridCol w="1636089"/>
              </a:tblGrid>
              <a:tr h="51042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</a:rPr>
                        <a:t>全症例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</a:rPr>
                        <a:t>パス症例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</a:rPr>
                        <a:t>平均年齢</a:t>
                      </a:r>
                      <a:r>
                        <a:rPr kumimoji="1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j-ea"/>
                          <a:cs typeface="Arial" pitchFamily="34" charset="0"/>
                        </a:rPr>
                        <a:t>83.0</a:t>
                      </a:r>
                      <a:endParaRPr kumimoji="1" lang="ja-JP" alt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j-ea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</a:rPr>
                        <a:t>リハ時間</a:t>
                      </a:r>
                      <a:r>
                        <a:rPr kumimoji="1" lang="en-US" altLang="ja-JP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</a:rPr>
                        <a:t>(</a:t>
                      </a:r>
                      <a:r>
                        <a:rPr kumimoji="1" lang="ja-JP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</a:rPr>
                        <a:t>単</a:t>
                      </a:r>
                      <a:r>
                        <a:rPr kumimoji="1" lang="en-US" altLang="ja-JP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</a:rPr>
                        <a:t>) </a:t>
                      </a:r>
                      <a:r>
                        <a:rPr kumimoji="1" lang="en-US" altLang="ja-JP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j-ea"/>
                          <a:cs typeface="Arial" pitchFamily="34" charset="0"/>
                        </a:rPr>
                        <a:t>4.6</a:t>
                      </a:r>
                      <a:endParaRPr kumimoji="1" lang="ja-JP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j-ea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</a:rPr>
                        <a:t>平均在院日数</a:t>
                      </a:r>
                      <a:endParaRPr kumimoji="1" lang="en-US" altLang="ja-JP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j-ea"/>
                          <a:cs typeface="Arial" pitchFamily="34" charset="0"/>
                        </a:rPr>
                        <a:t>76.1</a:t>
                      </a:r>
                      <a:endParaRPr kumimoji="1" lang="ja-JP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j-ea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0421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4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梶木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83.6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5.9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74.3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0421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4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協立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79.5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86.5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0421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4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近藤病院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81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69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0421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4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児島中央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87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86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0421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4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津山第一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24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5.1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24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0421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4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草加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83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1.5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65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0421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4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しげい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84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5.1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76.2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" name="テキスト ボックス 3"/>
          <p:cNvSpPr txBox="1"/>
          <p:nvPr/>
        </p:nvSpPr>
        <p:spPr>
          <a:xfrm>
            <a:off x="1000100" y="6429396"/>
            <a:ext cx="7000924" cy="461665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kumimoji="1" lang="ja-JP" altLang="en-US" sz="2400" dirty="0" smtClean="0"/>
              <a:t>平均在院日数が短縮</a:t>
            </a:r>
            <a:r>
              <a:rPr lang="ja-JP" altLang="en-US" sz="2400" dirty="0" smtClean="0"/>
              <a:t>する傾向</a:t>
            </a:r>
            <a:endParaRPr kumimoji="1" lang="ja-JP" alt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42875"/>
            <a:ext cx="8229600" cy="1143000"/>
          </a:xfrm>
        </p:spPr>
        <p:txBody>
          <a:bodyPr/>
          <a:lstStyle/>
          <a:p>
            <a:pPr eaLnBrk="1" hangingPunct="1"/>
            <a:r>
              <a:rPr lang="ja-JP" altLang="en-US" dirty="0" smtClean="0"/>
              <a:t>退院先</a:t>
            </a:r>
            <a:r>
              <a:rPr lang="en-US" altLang="ja-JP" dirty="0" smtClean="0"/>
              <a:t>1</a:t>
            </a:r>
            <a:r>
              <a:rPr lang="ja-JP" altLang="en-US" sz="2800" dirty="0" smtClean="0"/>
              <a:t>（</a:t>
            </a:r>
            <a:r>
              <a:rPr lang="en-US" altLang="ja-JP" sz="2800" dirty="0" smtClean="0"/>
              <a:t>H24</a:t>
            </a:r>
            <a:r>
              <a:rPr lang="ja-JP" altLang="en-US" sz="2800" dirty="0" smtClean="0"/>
              <a:t>年</a:t>
            </a:r>
            <a:r>
              <a:rPr lang="en-US" altLang="ja-JP" sz="2800" dirty="0" smtClean="0"/>
              <a:t>6</a:t>
            </a:r>
            <a:r>
              <a:rPr lang="ja-JP" altLang="en-US" sz="2800" dirty="0" smtClean="0"/>
              <a:t>月から</a:t>
            </a:r>
            <a:r>
              <a:rPr lang="en-US" altLang="ja-JP" sz="2800" dirty="0" smtClean="0"/>
              <a:t>H24</a:t>
            </a:r>
            <a:r>
              <a:rPr lang="ja-JP" altLang="en-US" sz="2800" dirty="0" smtClean="0"/>
              <a:t>年</a:t>
            </a:r>
            <a:r>
              <a:rPr lang="en-US" altLang="ja-JP" sz="2800" dirty="0" smtClean="0"/>
              <a:t>8</a:t>
            </a:r>
            <a:r>
              <a:rPr lang="ja-JP" altLang="en-US" sz="2800" dirty="0" smtClean="0"/>
              <a:t>月末）</a:t>
            </a:r>
          </a:p>
        </p:txBody>
      </p:sp>
      <p:graphicFrame>
        <p:nvGraphicFramePr>
          <p:cNvPr id="3295" name="Group 223"/>
          <p:cNvGraphicFramePr>
            <a:graphicFrameLocks noGrp="1"/>
          </p:cNvGraphicFramePr>
          <p:nvPr>
            <p:ph sz="half" idx="1"/>
          </p:nvPr>
        </p:nvGraphicFramePr>
        <p:xfrm>
          <a:off x="428596" y="1214438"/>
          <a:ext cx="8358246" cy="4693960"/>
        </p:xfrm>
        <a:graphic>
          <a:graphicData uri="http://schemas.openxmlformats.org/drawingml/2006/table">
            <a:tbl>
              <a:tblPr/>
              <a:tblGrid>
                <a:gridCol w="1899606"/>
                <a:gridCol w="1650800"/>
                <a:gridCol w="1701236"/>
                <a:gridCol w="1435656"/>
                <a:gridCol w="1670948"/>
              </a:tblGrid>
              <a:tr h="44859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転院（急性期）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転院（療養）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施設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自宅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9595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400" b="0" i="0" u="none" strike="noStrike" dirty="0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中央奉還町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9595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400" b="0" i="0" u="none" strike="noStrike" dirty="0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佐藤病院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ja-JP" altLang="en-US" sz="24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9595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400" b="0" i="0" u="none" strike="noStrike" dirty="0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済生会吉備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9595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400" b="0" i="0" u="none" strike="noStrike" dirty="0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岡山リハ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9595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400" b="0" i="0" u="none" strike="noStrike" dirty="0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光南病院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ja-JP" altLang="en-US" sz="24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9595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400" b="0" i="0" u="none" strike="noStrike" dirty="0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玉野市民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9595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400" b="0" i="0" u="none" strike="noStrike" dirty="0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藤田病院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ja-JP" altLang="en-US" sz="24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9595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400" b="0" i="0" u="none" strike="noStrike" dirty="0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竜操整形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1414"/>
            <a:ext cx="8229600" cy="1143000"/>
          </a:xfrm>
        </p:spPr>
        <p:txBody>
          <a:bodyPr/>
          <a:lstStyle/>
          <a:p>
            <a:pPr eaLnBrk="1" hangingPunct="1"/>
            <a:r>
              <a:rPr lang="ja-JP" altLang="en-US" dirty="0" smtClean="0"/>
              <a:t>退院先</a:t>
            </a:r>
            <a:r>
              <a:rPr lang="en-US" altLang="ja-JP" dirty="0" smtClean="0"/>
              <a:t>2</a:t>
            </a:r>
            <a:r>
              <a:rPr lang="ja-JP" altLang="en-US" sz="2800" dirty="0" smtClean="0"/>
              <a:t>（</a:t>
            </a:r>
            <a:r>
              <a:rPr lang="en-US" altLang="ja-JP" sz="2800" dirty="0" smtClean="0"/>
              <a:t>H24</a:t>
            </a:r>
            <a:r>
              <a:rPr lang="ja-JP" altLang="en-US" sz="2800" dirty="0" smtClean="0"/>
              <a:t>年</a:t>
            </a:r>
            <a:r>
              <a:rPr lang="en-US" altLang="ja-JP" sz="2800" dirty="0" smtClean="0"/>
              <a:t>6</a:t>
            </a:r>
            <a:r>
              <a:rPr lang="ja-JP" altLang="en-US" sz="2800" dirty="0" smtClean="0"/>
              <a:t>月から</a:t>
            </a:r>
            <a:r>
              <a:rPr lang="en-US" altLang="ja-JP" sz="2800" dirty="0" smtClean="0"/>
              <a:t>H24</a:t>
            </a:r>
            <a:r>
              <a:rPr lang="ja-JP" altLang="en-US" sz="2800" dirty="0" smtClean="0"/>
              <a:t>年</a:t>
            </a:r>
            <a:r>
              <a:rPr lang="en-US" altLang="ja-JP" sz="2800" dirty="0" smtClean="0"/>
              <a:t>8</a:t>
            </a:r>
            <a:r>
              <a:rPr lang="ja-JP" altLang="en-US" sz="2800" dirty="0" smtClean="0"/>
              <a:t>月末）</a:t>
            </a:r>
          </a:p>
        </p:txBody>
      </p:sp>
      <p:graphicFrame>
        <p:nvGraphicFramePr>
          <p:cNvPr id="3295" name="Group 223"/>
          <p:cNvGraphicFramePr>
            <a:graphicFrameLocks noGrp="1"/>
          </p:cNvGraphicFramePr>
          <p:nvPr>
            <p:ph sz="half" idx="1"/>
          </p:nvPr>
        </p:nvGraphicFramePr>
        <p:xfrm>
          <a:off x="214282" y="1000108"/>
          <a:ext cx="8715404" cy="4139487"/>
        </p:xfrm>
        <a:graphic>
          <a:graphicData uri="http://schemas.openxmlformats.org/drawingml/2006/table">
            <a:tbl>
              <a:tblPr/>
              <a:tblGrid>
                <a:gridCol w="1980779"/>
                <a:gridCol w="1721340"/>
                <a:gridCol w="1773930"/>
                <a:gridCol w="1617973"/>
                <a:gridCol w="1621382"/>
              </a:tblGrid>
              <a:tr h="41266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転院（急性期）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転院（療養）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施設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自宅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6041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4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梶木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6041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4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協立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6041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4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近藤病院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ja-JP" altLang="en-US" sz="24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6041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4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児島中央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6041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4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津山第一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ja-JP" altLang="en-US" sz="24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6041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4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草加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6041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4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しげい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800" b="0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557242" y="-71454"/>
            <a:ext cx="8229600" cy="1143000"/>
          </a:xfrm>
        </p:spPr>
        <p:txBody>
          <a:bodyPr/>
          <a:lstStyle/>
          <a:p>
            <a:pPr eaLnBrk="1" hangingPunct="1"/>
            <a:r>
              <a:rPr lang="ja-JP" altLang="en-US" dirty="0" smtClean="0"/>
              <a:t>回復状況</a:t>
            </a:r>
            <a:r>
              <a:rPr lang="ja-JP" altLang="en-US" sz="2800" dirty="0" smtClean="0"/>
              <a:t>（</a:t>
            </a:r>
            <a:r>
              <a:rPr lang="en-US" altLang="ja-JP" sz="2800" dirty="0" smtClean="0"/>
              <a:t>H24</a:t>
            </a:r>
            <a:r>
              <a:rPr lang="ja-JP" altLang="en-US" sz="2800" dirty="0" smtClean="0"/>
              <a:t>年</a:t>
            </a:r>
            <a:r>
              <a:rPr lang="en-US" altLang="ja-JP" sz="2800" dirty="0" smtClean="0"/>
              <a:t>6</a:t>
            </a:r>
            <a:r>
              <a:rPr lang="ja-JP" altLang="en-US" sz="2800" dirty="0" smtClean="0"/>
              <a:t>月から</a:t>
            </a:r>
            <a:r>
              <a:rPr lang="en-US" altLang="ja-JP" sz="2800" dirty="0" smtClean="0"/>
              <a:t>H24</a:t>
            </a:r>
            <a:r>
              <a:rPr lang="ja-JP" altLang="en-US" sz="2800" dirty="0" smtClean="0"/>
              <a:t>年</a:t>
            </a:r>
            <a:r>
              <a:rPr lang="en-US" altLang="ja-JP" sz="2800" dirty="0" smtClean="0"/>
              <a:t>8</a:t>
            </a:r>
            <a:r>
              <a:rPr lang="ja-JP" altLang="en-US" sz="2800" dirty="0" smtClean="0"/>
              <a:t>月末）</a:t>
            </a:r>
          </a:p>
        </p:txBody>
      </p:sp>
      <p:graphicFrame>
        <p:nvGraphicFramePr>
          <p:cNvPr id="3295" name="Group 223"/>
          <p:cNvGraphicFramePr>
            <a:graphicFrameLocks noGrp="1"/>
          </p:cNvGraphicFramePr>
          <p:nvPr>
            <p:ph sz="half" idx="1"/>
          </p:nvPr>
        </p:nvGraphicFramePr>
        <p:xfrm>
          <a:off x="285750" y="836712"/>
          <a:ext cx="8534720" cy="5180256"/>
        </p:xfrm>
        <a:graphic>
          <a:graphicData uri="http://schemas.openxmlformats.org/drawingml/2006/table">
            <a:tbl>
              <a:tblPr/>
              <a:tblGrid>
                <a:gridCol w="1706944"/>
                <a:gridCol w="1706944"/>
                <a:gridCol w="1706944"/>
                <a:gridCol w="1706944"/>
                <a:gridCol w="1706944"/>
              </a:tblGrid>
              <a:tr h="85980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入院時</a:t>
                      </a: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FIM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（歩行）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退院時</a:t>
                      </a: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FIM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（歩行）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入院時</a:t>
                      </a: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FIM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（移乗）</a:t>
                      </a:r>
                      <a:endParaRPr kumimoji="1" lang="en-US" altLang="ja-JP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退院時</a:t>
                      </a: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FIM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（移乗）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6016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24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中央奉還町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3.7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5.6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2.8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5.4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6016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24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佐藤病院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2.2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3.8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4.6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5.4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6016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24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済生会吉備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1.2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2.4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3.3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4.7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6016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24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光南病院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3.7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5.3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5.7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6.3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6016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24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玉野市民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6016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24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藤田病院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6.5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6016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4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梶木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4.3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4.6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6016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4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協立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3.5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5.5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6016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4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しげい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3.7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4.7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6449" name="テキスト ボックス 3"/>
          <p:cNvSpPr txBox="1">
            <a:spLocks noChangeArrowheads="1"/>
          </p:cNvSpPr>
          <p:nvPr/>
        </p:nvSpPr>
        <p:spPr bwMode="auto">
          <a:xfrm>
            <a:off x="642910" y="6093296"/>
            <a:ext cx="6260047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dirty="0" smtClean="0"/>
              <a:t>歩行で</a:t>
            </a:r>
            <a:r>
              <a:rPr lang="en-US" altLang="ja-JP" dirty="0" smtClean="0"/>
              <a:t>1-2</a:t>
            </a:r>
            <a:r>
              <a:rPr lang="ja-JP" altLang="en-US" dirty="0" smtClean="0"/>
              <a:t>回復、移乗で</a:t>
            </a:r>
            <a:r>
              <a:rPr lang="en-US" altLang="ja-JP" dirty="0" smtClean="0"/>
              <a:t>1</a:t>
            </a:r>
            <a:r>
              <a:rPr lang="ja-JP" altLang="en-US" dirty="0" smtClean="0"/>
              <a:t>回復している。</a:t>
            </a:r>
            <a:endParaRPr lang="en-US" altLang="ja-JP" dirty="0" smtClean="0"/>
          </a:p>
          <a:p>
            <a:r>
              <a:rPr lang="ja-JP" altLang="en-US" dirty="0" smtClean="0"/>
              <a:t>施設により差がある。回復期病院は点数が全般に高めである。</a:t>
            </a:r>
            <a:endParaRPr lang="en-US" altLang="ja-JP" dirty="0" smtClean="0"/>
          </a:p>
          <a:p>
            <a:endParaRPr lang="en-US" altLang="ja-JP" dirty="0" smtClean="0"/>
          </a:p>
          <a:p>
            <a:endParaRPr lang="en-US" altLang="ja-JP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24"/>
            <a:ext cx="8229600" cy="1143000"/>
          </a:xfrm>
        </p:spPr>
        <p:txBody>
          <a:bodyPr/>
          <a:lstStyle/>
          <a:p>
            <a:pPr eaLnBrk="1" hangingPunct="1"/>
            <a:r>
              <a:rPr lang="ja-JP" altLang="en-US" dirty="0" smtClean="0"/>
              <a:t>回復</a:t>
            </a:r>
            <a:r>
              <a:rPr lang="en-US" altLang="ja-JP" sz="2800" dirty="0" smtClean="0"/>
              <a:t>pas</a:t>
            </a:r>
            <a:r>
              <a:rPr lang="ja-JP" altLang="en-US" sz="2800" dirty="0" smtClean="0"/>
              <a:t>外（</a:t>
            </a:r>
            <a:r>
              <a:rPr lang="en-US" altLang="ja-JP" sz="2800" dirty="0" smtClean="0"/>
              <a:t>H24</a:t>
            </a:r>
            <a:r>
              <a:rPr lang="ja-JP" altLang="en-US" sz="2800" dirty="0" smtClean="0"/>
              <a:t>年</a:t>
            </a:r>
            <a:r>
              <a:rPr lang="en-US" altLang="ja-JP" sz="2800" dirty="0" smtClean="0"/>
              <a:t>6</a:t>
            </a:r>
            <a:r>
              <a:rPr lang="ja-JP" altLang="en-US" sz="2800" dirty="0" smtClean="0"/>
              <a:t>月から</a:t>
            </a:r>
            <a:r>
              <a:rPr lang="en-US" altLang="ja-JP" sz="2800" dirty="0" smtClean="0"/>
              <a:t>H24</a:t>
            </a:r>
            <a:r>
              <a:rPr lang="ja-JP" altLang="en-US" sz="2800" dirty="0" smtClean="0"/>
              <a:t>年</a:t>
            </a:r>
            <a:r>
              <a:rPr lang="en-US" altLang="ja-JP" sz="2800" dirty="0" smtClean="0"/>
              <a:t>8</a:t>
            </a:r>
            <a:r>
              <a:rPr lang="ja-JP" altLang="en-US" sz="2800" dirty="0" smtClean="0"/>
              <a:t>月末）</a:t>
            </a:r>
          </a:p>
        </p:txBody>
      </p:sp>
      <p:graphicFrame>
        <p:nvGraphicFramePr>
          <p:cNvPr id="3295" name="Group 223"/>
          <p:cNvGraphicFramePr>
            <a:graphicFrameLocks noGrp="1"/>
          </p:cNvGraphicFramePr>
          <p:nvPr>
            <p:ph sz="half" idx="1"/>
          </p:nvPr>
        </p:nvGraphicFramePr>
        <p:xfrm>
          <a:off x="144017" y="1052738"/>
          <a:ext cx="8820471" cy="5112568"/>
        </p:xfrm>
        <a:graphic>
          <a:graphicData uri="http://schemas.openxmlformats.org/drawingml/2006/table">
            <a:tbl>
              <a:tblPr/>
              <a:tblGrid>
                <a:gridCol w="1943697"/>
                <a:gridCol w="1584492"/>
                <a:gridCol w="1764094"/>
                <a:gridCol w="1764094"/>
                <a:gridCol w="1764094"/>
              </a:tblGrid>
              <a:tr h="11183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入院時</a:t>
                      </a:r>
                      <a:r>
                        <a:rPr kumimoji="1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FIM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（歩行）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退院時</a:t>
                      </a:r>
                      <a:r>
                        <a:rPr kumimoji="1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FIM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（歩行）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入院時</a:t>
                      </a:r>
                      <a:r>
                        <a:rPr kumimoji="1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FIM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（移乗）</a:t>
                      </a:r>
                      <a:endParaRPr kumimoji="1" lang="en-US" altLang="ja-JP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退院時</a:t>
                      </a:r>
                      <a:r>
                        <a:rPr kumimoji="1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FIM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（移乗）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0599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4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佐藤病院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0599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4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済生会吉備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1.3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0599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4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光南病院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2.3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4.5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4.8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6.3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0599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4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玉野市民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0599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4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協立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4.75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4.6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5.6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0599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4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津山第一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3.4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5.6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4.2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5.5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0599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4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しげい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" name="テキスト ボックス 3"/>
          <p:cNvSpPr txBox="1">
            <a:spLocks noChangeArrowheads="1"/>
          </p:cNvSpPr>
          <p:nvPr/>
        </p:nvSpPr>
        <p:spPr bwMode="auto">
          <a:xfrm>
            <a:off x="1071538" y="6211693"/>
            <a:ext cx="5559535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altLang="ja-JP" dirty="0"/>
          </a:p>
          <a:p>
            <a:r>
              <a:rPr lang="ja-JP" altLang="en-US" dirty="0"/>
              <a:t>パス外の患者の</a:t>
            </a:r>
            <a:r>
              <a:rPr lang="ja-JP" altLang="en-US" dirty="0" smtClean="0"/>
              <a:t>ほうがかなり点数が</a:t>
            </a:r>
            <a:r>
              <a:rPr lang="ja-JP" altLang="en-US" dirty="0"/>
              <a:t>低い</a:t>
            </a:r>
            <a:r>
              <a:rPr lang="ja-JP" altLang="en-US" dirty="0" smtClean="0"/>
              <a:t>。回復も悪い。</a:t>
            </a:r>
            <a:endParaRPr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14290"/>
            <a:ext cx="8229600" cy="1143000"/>
          </a:xfrm>
        </p:spPr>
        <p:txBody>
          <a:bodyPr/>
          <a:lstStyle/>
          <a:p>
            <a:pPr eaLnBrk="1" hangingPunct="1"/>
            <a:r>
              <a:rPr lang="ja-JP" altLang="en-US" dirty="0" smtClean="0"/>
              <a:t>運用状況</a:t>
            </a:r>
            <a:r>
              <a:rPr lang="ja-JP" altLang="en-US" sz="2800" dirty="0" smtClean="0"/>
              <a:t>（</a:t>
            </a:r>
            <a:r>
              <a:rPr lang="en-US" altLang="ja-JP" sz="2800" dirty="0" smtClean="0"/>
              <a:t>H24</a:t>
            </a:r>
            <a:r>
              <a:rPr lang="ja-JP" altLang="en-US" sz="2800" dirty="0" smtClean="0"/>
              <a:t>年</a:t>
            </a:r>
            <a:r>
              <a:rPr lang="en-US" altLang="ja-JP" sz="2800" dirty="0" smtClean="0"/>
              <a:t>6</a:t>
            </a:r>
            <a:r>
              <a:rPr lang="ja-JP" altLang="en-US" sz="2800" dirty="0" smtClean="0"/>
              <a:t>月から</a:t>
            </a:r>
            <a:r>
              <a:rPr lang="en-US" altLang="ja-JP" sz="2800" dirty="0" smtClean="0"/>
              <a:t>H24</a:t>
            </a:r>
            <a:r>
              <a:rPr lang="ja-JP" altLang="en-US" sz="2800" dirty="0" smtClean="0"/>
              <a:t>年</a:t>
            </a:r>
            <a:r>
              <a:rPr lang="en-US" altLang="ja-JP" sz="2800" dirty="0" smtClean="0"/>
              <a:t>8</a:t>
            </a:r>
            <a:r>
              <a:rPr lang="ja-JP" altLang="en-US" sz="2800" dirty="0" smtClean="0"/>
              <a:t>月末）</a:t>
            </a:r>
            <a:r>
              <a:rPr lang="en-US" altLang="ja-JP" sz="2800" dirty="0" smtClean="0"/>
              <a:t/>
            </a:r>
            <a:br>
              <a:rPr lang="en-US" altLang="ja-JP" sz="2800" dirty="0" smtClean="0"/>
            </a:br>
            <a:r>
              <a:rPr lang="ja-JP" altLang="en-US" sz="2800" dirty="0" smtClean="0"/>
              <a:t>自宅、独歩・杖・老人車使用</a:t>
            </a:r>
          </a:p>
        </p:txBody>
      </p:sp>
      <p:graphicFrame>
        <p:nvGraphicFramePr>
          <p:cNvPr id="3295" name="Group 223"/>
          <p:cNvGraphicFramePr>
            <a:graphicFrameLocks noGrp="1"/>
          </p:cNvGraphicFramePr>
          <p:nvPr>
            <p:ph sz="half" idx="1"/>
          </p:nvPr>
        </p:nvGraphicFramePr>
        <p:xfrm>
          <a:off x="357159" y="1412877"/>
          <a:ext cx="8358245" cy="4771057"/>
        </p:xfrm>
        <a:graphic>
          <a:graphicData uri="http://schemas.openxmlformats.org/drawingml/2006/table">
            <a:tbl>
              <a:tblPr/>
              <a:tblGrid>
                <a:gridCol w="1785949"/>
                <a:gridCol w="1214446"/>
                <a:gridCol w="1007276"/>
                <a:gridCol w="503638"/>
                <a:gridCol w="639636"/>
                <a:gridCol w="1535651"/>
                <a:gridCol w="1671649"/>
              </a:tblGrid>
              <a:tr h="15873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全症例</a:t>
                      </a:r>
                      <a:endParaRPr kumimoji="1" lang="en-US" altLang="ja-JP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183</a:t>
                      </a:r>
                      <a:endParaRPr kumimoji="1" lang="ja-JP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パス症例</a:t>
                      </a:r>
                      <a:endParaRPr kumimoji="1" lang="en-US" altLang="ja-JP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143</a:t>
                      </a:r>
                      <a:endParaRPr kumimoji="1" lang="ja-JP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男</a:t>
                      </a:r>
                      <a:endParaRPr kumimoji="1" lang="en-US" altLang="ja-JP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24</a:t>
                      </a:r>
                      <a:endParaRPr kumimoji="1" lang="ja-JP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女</a:t>
                      </a:r>
                      <a:endParaRPr kumimoji="1" lang="en-US" altLang="ja-JP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119</a:t>
                      </a:r>
                      <a:endParaRPr kumimoji="1" lang="ja-JP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平均年齢</a:t>
                      </a:r>
                      <a:endParaRPr kumimoji="1" lang="en-US" altLang="ja-JP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81.6(82.5)</a:t>
                      </a:r>
                      <a:endParaRPr kumimoji="1" lang="ja-JP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平均在院日数</a:t>
                      </a:r>
                      <a:endParaRPr kumimoji="1" lang="en-US" altLang="ja-JP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33.3(32.5)</a:t>
                      </a:r>
                      <a:endParaRPr kumimoji="1" lang="ja-JP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1507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2400" b="0" i="0" u="none" strike="noStrike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労災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0" i="0" u="none" strike="noStrike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53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0" i="0" u="none" strike="noStrike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36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0" i="0" u="none" strike="noStrike" dirty="0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0" i="0" u="none" strike="noStrike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0" i="0" u="none" strike="noStrike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82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0" i="0" u="none" strike="noStrike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31.3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2447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2400" b="0" i="0" u="none" strike="noStrike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済生会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0" i="0" u="none" strike="noStrike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36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0" i="0" u="none" strike="noStrike" dirty="0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0" i="0" u="none" strike="noStrike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0" i="0" u="none" strike="noStrike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0" i="0" u="none" strike="noStrike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81.3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0" i="0" u="none" strike="noStrike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4969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2400" b="0" i="0" u="none" strike="noStrike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旭東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0" i="0" u="none" strike="noStrike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0" i="0" u="none" strike="noStrike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0" i="0" u="none" strike="noStrike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0" i="0" u="none" strike="noStrike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0" i="0" u="none" strike="noStrike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79.3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0" i="0" u="none" strike="noStrike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29.5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4969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2400" b="0" i="0" u="none" strike="noStrike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日赤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0" i="0" u="none" strike="noStrike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0" i="0" u="none" strike="noStrike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0" i="0" u="none" strike="noStrike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0" i="0" u="none" strike="noStrike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0" i="0" u="none" strike="noStrike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81.5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0" i="0" u="none" strike="noStrike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39.1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2544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2400" b="0" i="0" u="none" strike="noStrike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岡山医療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0" i="0" u="none" strike="noStrike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0" i="0" u="none" strike="noStrike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0" i="0" u="none" strike="noStrike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0" i="0" u="none" strike="noStrike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0" i="0" u="none" strike="noStrike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85.2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0" i="0" u="none" strike="noStrike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2544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2400" b="0" i="0" u="none" strike="noStrike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岡山中央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0" i="0" u="none" strike="noStrike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0" i="0" u="none" strike="noStrike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0" i="0" u="none" strike="noStrike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0" i="0" u="none" strike="noStrike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0" i="0" u="none" strike="noStrike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89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0" i="0" u="none" strike="noStrike" dirty="0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25.3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1645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4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川崎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ea typeface="Arial Unicode MS" pitchFamily="50" charset="-128"/>
                          <a:cs typeface="Arial" pitchFamily="34" charset="0"/>
                        </a:rPr>
                        <a:t>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ea typeface="Arial Unicode MS" pitchFamily="50" charset="-128"/>
                          <a:cs typeface="Arial" pitchFamily="34" charset="0"/>
                        </a:rPr>
                        <a:t>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ea typeface="Arial Unicode MS" pitchFamily="50" charset="-128"/>
                          <a:cs typeface="Arial" pitchFamily="34" charset="0"/>
                        </a:rPr>
                        <a:t>83.4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ea typeface="Arial Unicode MS" pitchFamily="50" charset="-128"/>
                          <a:cs typeface="Arial" pitchFamily="34" charset="0"/>
                        </a:rPr>
                        <a:t>17.6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2544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4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岡山中央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81.8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19.5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退院先</a:t>
            </a:r>
          </a:p>
        </p:txBody>
      </p:sp>
      <p:graphicFrame>
        <p:nvGraphicFramePr>
          <p:cNvPr id="4" name="コンテンツ プレースホルダ 5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dirty="0" smtClean="0"/>
              <a:t>運用状況</a:t>
            </a:r>
          </a:p>
        </p:txBody>
      </p:sp>
      <p:graphicFrame>
        <p:nvGraphicFramePr>
          <p:cNvPr id="12355" name="Group 67"/>
          <p:cNvGraphicFramePr>
            <a:graphicFrameLocks noGrp="1"/>
          </p:cNvGraphicFramePr>
          <p:nvPr>
            <p:ph sz="half" idx="1"/>
          </p:nvPr>
        </p:nvGraphicFramePr>
        <p:xfrm>
          <a:off x="179512" y="1196752"/>
          <a:ext cx="8820470" cy="5425052"/>
        </p:xfrm>
        <a:graphic>
          <a:graphicData uri="http://schemas.openxmlformats.org/drawingml/2006/table">
            <a:tbl>
              <a:tblPr/>
              <a:tblGrid>
                <a:gridCol w="1765031"/>
                <a:gridCol w="1763469"/>
                <a:gridCol w="1763470"/>
                <a:gridCol w="1763469"/>
                <a:gridCol w="1765031"/>
              </a:tblGrid>
              <a:tr h="86907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リハ時間</a:t>
                      </a:r>
                      <a:r>
                        <a:rPr kumimoji="1" lang="ja-JP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（単位）</a:t>
                      </a:r>
                      <a:endParaRPr kumimoji="1" lang="en-US" altLang="ja-JP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平均</a:t>
                      </a:r>
                      <a:r>
                        <a:rPr kumimoji="1" lang="en-US" altLang="ja-JP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2.3</a:t>
                      </a:r>
                      <a:endParaRPr kumimoji="1" lang="ja-JP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手術まで</a:t>
                      </a:r>
                      <a:r>
                        <a:rPr kumimoji="1" lang="ja-JP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（日）</a:t>
                      </a:r>
                      <a:r>
                        <a:rPr kumimoji="1" lang="ja-JP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平均</a:t>
                      </a:r>
                      <a:r>
                        <a:rPr kumimoji="1" lang="en-US" altLang="ja-JP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3.8</a:t>
                      </a:r>
                      <a:endParaRPr kumimoji="1" lang="ja-JP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リハまで</a:t>
                      </a:r>
                      <a:r>
                        <a:rPr kumimoji="1" lang="ja-JP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（日）</a:t>
                      </a:r>
                      <a:endParaRPr kumimoji="1" lang="en-US" altLang="ja-JP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平均</a:t>
                      </a:r>
                      <a:r>
                        <a:rPr kumimoji="1" lang="en-US" altLang="ja-JP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2.2</a:t>
                      </a:r>
                      <a:endParaRPr kumimoji="1" lang="ja-JP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22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手術から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22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転院まで</a:t>
                      </a:r>
                      <a:r>
                        <a:rPr kumimoji="1" lang="ja-JP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（日）</a:t>
                      </a:r>
                      <a:r>
                        <a:rPr kumimoji="1" lang="ja-JP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平均</a:t>
                      </a:r>
                      <a:r>
                        <a:rPr kumimoji="1" lang="en-US" altLang="ja-JP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24</a:t>
                      </a:r>
                      <a:endParaRPr kumimoji="1" lang="ja-JP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9726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2000" b="0" i="0" u="none" strike="noStrike" dirty="0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労災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000" b="0" i="0" u="none" strike="noStrike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000" b="0" i="0" u="none" strike="noStrike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3.75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000" b="0" i="0" u="none" strike="noStrike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1.5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000" b="0" i="0" u="none" strike="noStrike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27.5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7604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2000" b="0" i="0" u="none" strike="noStrike" dirty="0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済生会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2.3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000" b="0" i="0" u="none" strike="noStrike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3.6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000" b="0" i="0" u="none" strike="noStrike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2.7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000" b="0" i="0" u="none" strike="noStrike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21.4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9726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2000" b="0" i="0" u="none" strike="noStrike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旭東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000" b="0" i="0" u="none" strike="noStrike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1.5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000" b="0" i="0" u="none" strike="noStrike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000" b="0" i="0" u="none" strike="noStrike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29.06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9726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2000" b="0" i="0" u="none" strike="noStrike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日赤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</a:rPr>
                        <a:t>1.5</a:t>
                      </a:r>
                      <a:endParaRPr kumimoji="1" lang="en-US" altLang="ja-JP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</a:rPr>
                        <a:t>3.4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</a:rPr>
                        <a:t>1.8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</a:rPr>
                        <a:t>24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9726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2000" b="0" i="0" u="none" strike="noStrike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岡山医療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000" b="0" i="0" u="none" strike="noStrike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4.7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1.9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000" b="0" i="0" u="none" strike="noStrike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17.5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9726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2000" b="0" i="0" u="none" strike="noStrike" dirty="0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岡山中央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21.6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9726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4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川崎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2.5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9726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4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西大寺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9726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4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岡山中央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3.8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1.8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4"/>
          <p:cNvSpPr>
            <a:spLocks noGrp="1" noChangeArrowheads="1"/>
          </p:cNvSpPr>
          <p:nvPr>
            <p:ph type="title"/>
          </p:nvPr>
        </p:nvSpPr>
        <p:spPr>
          <a:xfrm>
            <a:off x="468313" y="-90264"/>
            <a:ext cx="8229600" cy="1143000"/>
          </a:xfrm>
        </p:spPr>
        <p:txBody>
          <a:bodyPr/>
          <a:lstStyle/>
          <a:p>
            <a:pPr eaLnBrk="1" hangingPunct="1"/>
            <a:r>
              <a:rPr lang="ja-JP" altLang="en-US" dirty="0" smtClean="0"/>
              <a:t>転院先</a:t>
            </a:r>
          </a:p>
        </p:txBody>
      </p:sp>
      <p:sp>
        <p:nvSpPr>
          <p:cNvPr id="10243" name="Rectangle 5"/>
          <p:cNvSpPr>
            <a:spLocks noGrp="1" noChangeArrowheads="1"/>
          </p:cNvSpPr>
          <p:nvPr>
            <p:ph sz="half" idx="1"/>
          </p:nvPr>
        </p:nvSpPr>
        <p:spPr>
          <a:xfrm>
            <a:off x="1214414" y="1340768"/>
            <a:ext cx="3240087" cy="489585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ja-JP" altLang="en-US" sz="2000" b="1" dirty="0" smtClean="0">
                <a:latin typeface="+mn-ea"/>
              </a:rPr>
              <a:t>　（連携病院）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ja-JP" altLang="en-US" sz="2000" dirty="0" smtClean="0">
                <a:latin typeface="+mn-ea"/>
              </a:rPr>
              <a:t>岡山リハ	</a:t>
            </a:r>
            <a:r>
              <a:rPr lang="en-US" altLang="ja-JP" sz="2000" dirty="0" smtClean="0">
                <a:latin typeface="+mn-ea"/>
              </a:rPr>
              <a:t>	6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ja-JP" altLang="en-US" sz="2000" dirty="0" smtClean="0">
                <a:latin typeface="+mn-ea"/>
              </a:rPr>
              <a:t>岡山光南	</a:t>
            </a:r>
            <a:r>
              <a:rPr lang="en-US" altLang="ja-JP" sz="2000" dirty="0" smtClean="0">
                <a:latin typeface="+mn-ea"/>
              </a:rPr>
              <a:t>	6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ja-JP" altLang="en-US" sz="2000" dirty="0" smtClean="0">
                <a:latin typeface="+mn-ea"/>
              </a:rPr>
              <a:t>佐藤		</a:t>
            </a:r>
            <a:r>
              <a:rPr lang="en-US" altLang="ja-JP" sz="2000" dirty="0" smtClean="0">
                <a:latin typeface="+mn-ea"/>
              </a:rPr>
              <a:t>	8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ja-JP" altLang="en-US" sz="2000" dirty="0" smtClean="0">
                <a:latin typeface="+mn-ea"/>
              </a:rPr>
              <a:t>高梁中央	</a:t>
            </a:r>
            <a:r>
              <a:rPr lang="en-US" altLang="ja-JP" sz="2000" dirty="0" smtClean="0">
                <a:latin typeface="+mn-ea"/>
              </a:rPr>
              <a:t>	2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ja-JP" altLang="en-US" sz="2000" dirty="0" smtClean="0">
                <a:latin typeface="+mn-ea"/>
              </a:rPr>
              <a:t>梶木</a:t>
            </a:r>
            <a:r>
              <a:rPr lang="en-US" altLang="ja-JP" sz="2000" dirty="0" smtClean="0">
                <a:latin typeface="+mn-ea"/>
              </a:rPr>
              <a:t>			6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ja-JP" altLang="en-US" sz="2000" dirty="0" smtClean="0">
                <a:latin typeface="+mn-ea"/>
              </a:rPr>
              <a:t>玉野市民</a:t>
            </a:r>
            <a:r>
              <a:rPr lang="en-US" altLang="ja-JP" sz="2000" dirty="0" smtClean="0">
                <a:latin typeface="+mn-ea"/>
              </a:rPr>
              <a:t>		6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ja-JP" altLang="en-US" sz="2000" dirty="0" smtClean="0">
                <a:latin typeface="+mn-ea"/>
              </a:rPr>
              <a:t>中央奉還町</a:t>
            </a:r>
            <a:r>
              <a:rPr lang="en-US" altLang="ja-JP" sz="2000" dirty="0" smtClean="0">
                <a:latin typeface="+mn-ea"/>
              </a:rPr>
              <a:t>		1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ja-JP" altLang="en-US" sz="2000" dirty="0" smtClean="0">
                <a:latin typeface="+mn-ea"/>
              </a:rPr>
              <a:t>岡山西大寺</a:t>
            </a:r>
            <a:r>
              <a:rPr lang="en-US" altLang="ja-JP" sz="2000" dirty="0" smtClean="0">
                <a:latin typeface="+mn-ea"/>
              </a:rPr>
              <a:t>		2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ja-JP" altLang="en-US" sz="2000" dirty="0" smtClean="0">
                <a:latin typeface="+mn-ea"/>
              </a:rPr>
              <a:t>藤田</a:t>
            </a:r>
            <a:r>
              <a:rPr lang="en-US" altLang="ja-JP" sz="2000" dirty="0" smtClean="0">
                <a:latin typeface="+mn-ea"/>
              </a:rPr>
              <a:t>			2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ja-JP" altLang="en-US" sz="2000" dirty="0" smtClean="0">
                <a:latin typeface="+mn-ea"/>
              </a:rPr>
              <a:t>宮本整形</a:t>
            </a:r>
            <a:r>
              <a:rPr lang="en-US" altLang="ja-JP" sz="2000" dirty="0" smtClean="0">
                <a:latin typeface="+mn-ea"/>
              </a:rPr>
              <a:t>		1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ja-JP" altLang="en-US" sz="2000" dirty="0" smtClean="0">
                <a:latin typeface="+mn-ea"/>
              </a:rPr>
              <a:t>吉備リハ</a:t>
            </a:r>
            <a:r>
              <a:rPr lang="en-US" altLang="ja-JP" sz="2000" dirty="0" smtClean="0">
                <a:latin typeface="+mn-ea"/>
              </a:rPr>
              <a:t>		1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ja-JP" altLang="en-US" sz="2000" b="1" dirty="0" smtClean="0">
                <a:latin typeface="+mn-ea"/>
              </a:rPr>
              <a:t>　（連携外病院）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ja-JP" altLang="en-US" sz="2000" dirty="0" smtClean="0">
                <a:latin typeface="+mn-ea"/>
              </a:rPr>
              <a:t>重井付属</a:t>
            </a:r>
            <a:r>
              <a:rPr lang="en-US" altLang="ja-JP" sz="2000" dirty="0" smtClean="0">
                <a:latin typeface="+mn-ea"/>
              </a:rPr>
              <a:t>	</a:t>
            </a:r>
            <a:r>
              <a:rPr lang="ja-JP" altLang="en-US" sz="2000" dirty="0" smtClean="0">
                <a:latin typeface="+mn-ea"/>
              </a:rPr>
              <a:t>　</a:t>
            </a:r>
            <a:r>
              <a:rPr lang="en-US" altLang="ja-JP" sz="2000" dirty="0" smtClean="0">
                <a:latin typeface="+mn-ea"/>
              </a:rPr>
              <a:t>	1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ja-JP" altLang="en-US" sz="2000" dirty="0" smtClean="0">
                <a:latin typeface="+mn-ea"/>
              </a:rPr>
              <a:t>きのこｴｽﾎﾟﾜｰ</a:t>
            </a:r>
            <a:r>
              <a:rPr lang="en-US" altLang="ja-JP" sz="2000" dirty="0" smtClean="0">
                <a:latin typeface="+mn-ea"/>
              </a:rPr>
              <a:t>		1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ja-JP" altLang="en-US" sz="2000" dirty="0" smtClean="0">
                <a:latin typeface="+mn-ea"/>
              </a:rPr>
              <a:t>小見山</a:t>
            </a:r>
            <a:r>
              <a:rPr lang="en-US" altLang="ja-JP" sz="2000" dirty="0" smtClean="0">
                <a:latin typeface="+mn-ea"/>
              </a:rPr>
              <a:t>	</a:t>
            </a:r>
            <a:r>
              <a:rPr lang="ja-JP" altLang="en-US" sz="2000" dirty="0" smtClean="0">
                <a:latin typeface="+mn-ea"/>
              </a:rPr>
              <a:t>　</a:t>
            </a:r>
            <a:r>
              <a:rPr lang="en-US" altLang="ja-JP" sz="2000" dirty="0" smtClean="0">
                <a:latin typeface="+mn-ea"/>
              </a:rPr>
              <a:t>		1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ja-JP" altLang="en-US" sz="2000" dirty="0" smtClean="0">
                <a:latin typeface="+mn-ea"/>
              </a:rPr>
              <a:t>備前</a:t>
            </a:r>
            <a:r>
              <a:rPr lang="en-US" altLang="ja-JP" sz="2000" dirty="0" smtClean="0">
                <a:latin typeface="+mn-ea"/>
              </a:rPr>
              <a:t>		</a:t>
            </a:r>
            <a:r>
              <a:rPr lang="ja-JP" altLang="en-US" sz="2000" dirty="0" smtClean="0">
                <a:latin typeface="+mn-ea"/>
              </a:rPr>
              <a:t>　</a:t>
            </a:r>
            <a:r>
              <a:rPr lang="en-US" altLang="ja-JP" sz="2000" dirty="0" smtClean="0">
                <a:latin typeface="+mn-ea"/>
              </a:rPr>
              <a:t>	1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ja-JP" altLang="en-US" sz="2000" dirty="0" smtClean="0">
                <a:latin typeface="+mn-ea"/>
              </a:rPr>
              <a:t>岡村一心堂</a:t>
            </a:r>
            <a:r>
              <a:rPr lang="en-US" altLang="ja-JP" sz="2000" dirty="0" smtClean="0">
                <a:latin typeface="+mn-ea"/>
              </a:rPr>
              <a:t>		1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en-US" altLang="ja-JP" sz="2000" dirty="0" smtClean="0">
              <a:latin typeface="+mn-ea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en-US" altLang="ja-JP" sz="2000" dirty="0" smtClean="0">
              <a:latin typeface="+mn-ea"/>
            </a:endParaRPr>
          </a:p>
        </p:txBody>
      </p:sp>
      <p:sp>
        <p:nvSpPr>
          <p:cNvPr id="10244" name="Rectangle 6"/>
          <p:cNvSpPr>
            <a:spLocks noGrp="1" noChangeArrowheads="1"/>
          </p:cNvSpPr>
          <p:nvPr>
            <p:ph sz="half" idx="2"/>
          </p:nvPr>
        </p:nvSpPr>
        <p:spPr>
          <a:xfrm>
            <a:off x="5436096" y="214290"/>
            <a:ext cx="4495800" cy="3857652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ja-JP" altLang="en-US" sz="1500" b="1" dirty="0" smtClean="0">
                <a:latin typeface="+mn-ea"/>
              </a:rPr>
              <a:t>　（連携病院）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ja-JP" altLang="en-US" sz="1500" dirty="0" smtClean="0">
                <a:latin typeface="+mn-ea"/>
              </a:rPr>
              <a:t>吉備リハ</a:t>
            </a:r>
            <a:r>
              <a:rPr lang="en-US" altLang="ja-JP" sz="1500" dirty="0" smtClean="0">
                <a:latin typeface="+mn-ea"/>
              </a:rPr>
              <a:t>			12	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ja-JP" altLang="en-US" sz="1500" dirty="0" smtClean="0">
                <a:latin typeface="+mn-ea"/>
              </a:rPr>
              <a:t>藤田</a:t>
            </a:r>
            <a:r>
              <a:rPr lang="en-US" altLang="ja-JP" sz="1500" dirty="0" smtClean="0">
                <a:latin typeface="+mn-ea"/>
              </a:rPr>
              <a:t>			  4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ja-JP" altLang="en-US" sz="1500" dirty="0" smtClean="0">
                <a:latin typeface="+mn-ea"/>
              </a:rPr>
              <a:t>済生会吉備	</a:t>
            </a:r>
            <a:r>
              <a:rPr lang="en-US" altLang="ja-JP" sz="1500" dirty="0" smtClean="0">
                <a:latin typeface="+mn-ea"/>
              </a:rPr>
              <a:t>	19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ja-JP" altLang="en-US" sz="1500" dirty="0" smtClean="0">
                <a:latin typeface="+mn-ea"/>
              </a:rPr>
              <a:t>赤磐医師会	</a:t>
            </a:r>
            <a:r>
              <a:rPr lang="en-US" altLang="ja-JP" sz="1500" dirty="0" smtClean="0">
                <a:latin typeface="+mn-ea"/>
              </a:rPr>
              <a:t>	13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ja-JP" altLang="en-US" sz="1500" dirty="0" smtClean="0">
                <a:latin typeface="+mn-ea"/>
              </a:rPr>
              <a:t>中央奉還町</a:t>
            </a:r>
            <a:r>
              <a:rPr lang="en-US" altLang="ja-JP" sz="1500" dirty="0" smtClean="0">
                <a:latin typeface="+mn-ea"/>
              </a:rPr>
              <a:t>	</a:t>
            </a:r>
            <a:r>
              <a:rPr lang="ja-JP" altLang="en-US" sz="1500" dirty="0" smtClean="0">
                <a:latin typeface="+mn-ea"/>
              </a:rPr>
              <a:t>	  </a:t>
            </a:r>
            <a:r>
              <a:rPr lang="en-US" altLang="ja-JP" sz="1500" dirty="0" smtClean="0">
                <a:latin typeface="+mn-ea"/>
              </a:rPr>
              <a:t>5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ja-JP" altLang="en-US" sz="1500" dirty="0" smtClean="0">
                <a:latin typeface="+mn-ea"/>
              </a:rPr>
              <a:t>宮本整形　　</a:t>
            </a:r>
            <a:r>
              <a:rPr lang="en-US" altLang="ja-JP" sz="1500" dirty="0" smtClean="0">
                <a:latin typeface="+mn-ea"/>
              </a:rPr>
              <a:t>	</a:t>
            </a:r>
            <a:r>
              <a:rPr lang="ja-JP" altLang="en-US" sz="1500" dirty="0" smtClean="0">
                <a:latin typeface="+mn-ea"/>
              </a:rPr>
              <a:t>	  </a:t>
            </a:r>
            <a:r>
              <a:rPr lang="en-US" altLang="ja-JP" sz="1500" dirty="0" smtClean="0">
                <a:latin typeface="+mn-ea"/>
              </a:rPr>
              <a:t>1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ja-JP" altLang="en-US" sz="1500" dirty="0" smtClean="0">
                <a:latin typeface="+mn-ea"/>
              </a:rPr>
              <a:t>大杉病院</a:t>
            </a:r>
            <a:r>
              <a:rPr lang="en-US" altLang="ja-JP" sz="1500" dirty="0" smtClean="0">
                <a:latin typeface="+mn-ea"/>
              </a:rPr>
              <a:t>			  2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ja-JP" altLang="en-US" sz="1500" dirty="0" smtClean="0">
                <a:latin typeface="+mn-ea"/>
              </a:rPr>
              <a:t>竜操整形</a:t>
            </a:r>
            <a:r>
              <a:rPr lang="en-US" altLang="ja-JP" sz="1500" dirty="0" smtClean="0">
                <a:latin typeface="+mn-ea"/>
              </a:rPr>
              <a:t>			  2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ja-JP" altLang="en-US" sz="1500" dirty="0" smtClean="0">
                <a:latin typeface="+mn-ea"/>
              </a:rPr>
              <a:t>岡山光南</a:t>
            </a:r>
            <a:r>
              <a:rPr lang="en-US" altLang="ja-JP" sz="1500" dirty="0" smtClean="0">
                <a:latin typeface="+mn-ea"/>
              </a:rPr>
              <a:t>			  1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ja-JP" altLang="en-US" sz="1500" dirty="0" smtClean="0">
                <a:latin typeface="+mn-ea"/>
              </a:rPr>
              <a:t>岡山西大寺</a:t>
            </a:r>
            <a:r>
              <a:rPr lang="en-US" altLang="ja-JP" sz="1500" dirty="0" smtClean="0">
                <a:latin typeface="+mn-ea"/>
              </a:rPr>
              <a:t>		  1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ja-JP" altLang="en-US" sz="1500" dirty="0" smtClean="0">
                <a:latin typeface="+mn-ea"/>
              </a:rPr>
              <a:t>高松整形</a:t>
            </a:r>
            <a:r>
              <a:rPr lang="en-US" altLang="ja-JP" sz="1500" dirty="0" smtClean="0">
                <a:latin typeface="+mn-ea"/>
              </a:rPr>
              <a:t>			  2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ja-JP" altLang="en-US" sz="1500" dirty="0" smtClean="0">
                <a:latin typeface="+mn-ea"/>
              </a:rPr>
              <a:t>津山第一</a:t>
            </a:r>
            <a:r>
              <a:rPr lang="en-US" altLang="ja-JP" sz="1500" dirty="0" smtClean="0">
                <a:latin typeface="+mn-ea"/>
              </a:rPr>
              <a:t>			  1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ja-JP" altLang="en-US" sz="1500" dirty="0" smtClean="0">
                <a:latin typeface="+mn-ea"/>
              </a:rPr>
              <a:t>岡山リハ</a:t>
            </a:r>
            <a:r>
              <a:rPr lang="en-US" altLang="ja-JP" sz="1500" dirty="0" smtClean="0">
                <a:latin typeface="+mn-ea"/>
              </a:rPr>
              <a:t>			  1</a:t>
            </a:r>
            <a:r>
              <a:rPr lang="ja-JP" altLang="en-US" sz="1500" dirty="0" smtClean="0">
                <a:latin typeface="+mn-ea"/>
              </a:rPr>
              <a:t>　</a:t>
            </a:r>
            <a:endParaRPr lang="en-US" altLang="ja-JP" sz="1500" dirty="0" smtClean="0">
              <a:latin typeface="+mn-ea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ja-JP" altLang="en-US" sz="1500" dirty="0" smtClean="0">
                <a:latin typeface="+mn-ea"/>
              </a:rPr>
              <a:t>金川</a:t>
            </a:r>
            <a:r>
              <a:rPr lang="en-US" altLang="ja-JP" sz="1500" dirty="0" smtClean="0">
                <a:latin typeface="+mn-ea"/>
              </a:rPr>
              <a:t>			  3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ja-JP" altLang="en-US" sz="1500" b="1" dirty="0" smtClean="0">
                <a:latin typeface="+mn-ea"/>
              </a:rPr>
              <a:t>　（連携外病院）</a:t>
            </a:r>
            <a:endParaRPr lang="en-US" altLang="ja-JP" sz="1500" b="1" dirty="0" smtClean="0">
              <a:latin typeface="+mn-ea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ja-JP" altLang="en-US" sz="1500" dirty="0" err="1" smtClean="0">
                <a:latin typeface="+mn-ea"/>
              </a:rPr>
              <a:t>いしま</a:t>
            </a:r>
            <a:r>
              <a:rPr lang="en-US" altLang="ja-JP" sz="1500" dirty="0" smtClean="0">
                <a:latin typeface="+mn-ea"/>
              </a:rPr>
              <a:t>			  5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ja-JP" altLang="en-US" sz="1500" dirty="0" smtClean="0">
                <a:latin typeface="+mn-ea"/>
              </a:rPr>
              <a:t>福渡病院</a:t>
            </a:r>
            <a:r>
              <a:rPr lang="en-US" altLang="ja-JP" sz="1500" dirty="0" smtClean="0">
                <a:latin typeface="+mn-ea"/>
              </a:rPr>
              <a:t>			  7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ja-JP" altLang="en-US" sz="1500" dirty="0" smtClean="0">
                <a:latin typeface="+mn-ea"/>
              </a:rPr>
              <a:t>泉クリニック</a:t>
            </a:r>
            <a:r>
              <a:rPr lang="en-US" altLang="ja-JP" sz="1500" dirty="0" smtClean="0">
                <a:latin typeface="+mn-ea"/>
              </a:rPr>
              <a:t>		  2</a:t>
            </a:r>
            <a:r>
              <a:rPr lang="ja-JP" altLang="en-US" sz="1500" dirty="0" smtClean="0">
                <a:latin typeface="+mn-ea"/>
              </a:rPr>
              <a:t>	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ja-JP" altLang="en-US" sz="1500" dirty="0" smtClean="0">
                <a:latin typeface="+mn-ea"/>
              </a:rPr>
              <a:t>井原中央</a:t>
            </a:r>
            <a:r>
              <a:rPr lang="en-US" altLang="ja-JP" sz="1500" dirty="0" smtClean="0">
                <a:latin typeface="+mn-ea"/>
              </a:rPr>
              <a:t>			  3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ja-JP" altLang="en-US" sz="1500" dirty="0" smtClean="0">
                <a:latin typeface="+mn-ea"/>
              </a:rPr>
              <a:t>平</a:t>
            </a:r>
            <a:r>
              <a:rPr lang="en-US" altLang="ja-JP" sz="1500" dirty="0" smtClean="0">
                <a:latin typeface="+mn-ea"/>
              </a:rPr>
              <a:t>				  1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ja-JP" altLang="en-US" sz="1500" dirty="0" smtClean="0">
                <a:latin typeface="+mn-ea"/>
              </a:rPr>
              <a:t>柵原</a:t>
            </a:r>
            <a:r>
              <a:rPr lang="en-US" altLang="ja-JP" sz="1500" dirty="0" smtClean="0">
                <a:latin typeface="+mn-ea"/>
              </a:rPr>
              <a:t>			  1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ja-JP" altLang="en-US" sz="1500" dirty="0" smtClean="0">
                <a:latin typeface="+mn-ea"/>
              </a:rPr>
              <a:t>川崎</a:t>
            </a:r>
            <a:r>
              <a:rPr lang="en-US" altLang="ja-JP" sz="1500" dirty="0" smtClean="0">
                <a:latin typeface="+mn-ea"/>
              </a:rPr>
              <a:t>			  2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ja-JP" altLang="en-US" sz="1500" dirty="0" smtClean="0">
                <a:latin typeface="+mn-ea"/>
              </a:rPr>
              <a:t>一宮整形</a:t>
            </a:r>
            <a:r>
              <a:rPr lang="en-US" altLang="ja-JP" sz="1500" dirty="0" smtClean="0">
                <a:latin typeface="+mn-ea"/>
              </a:rPr>
              <a:t>			  1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ja-JP" altLang="en-US" sz="1500" dirty="0" smtClean="0">
                <a:latin typeface="+mn-ea"/>
              </a:rPr>
              <a:t>北川</a:t>
            </a:r>
            <a:r>
              <a:rPr lang="en-US" altLang="ja-JP" sz="1500" dirty="0" smtClean="0">
                <a:latin typeface="+mn-ea"/>
              </a:rPr>
              <a:t>			  5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ja-JP" altLang="en-US" sz="1500" dirty="0" smtClean="0">
                <a:latin typeface="+mn-ea"/>
              </a:rPr>
              <a:t>渡辺</a:t>
            </a:r>
            <a:r>
              <a:rPr lang="en-US" altLang="ja-JP" sz="1500" dirty="0" smtClean="0">
                <a:latin typeface="+mn-ea"/>
              </a:rPr>
              <a:t>			  1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ja-JP" altLang="en-US" sz="1500" dirty="0" smtClean="0">
                <a:latin typeface="+mn-ea"/>
              </a:rPr>
              <a:t>金田</a:t>
            </a:r>
            <a:r>
              <a:rPr lang="en-US" altLang="ja-JP" sz="1500" dirty="0" smtClean="0">
                <a:latin typeface="+mn-ea"/>
              </a:rPr>
              <a:t>			  1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ja-JP" altLang="en-US" sz="1500" dirty="0" smtClean="0">
                <a:latin typeface="+mn-ea"/>
              </a:rPr>
              <a:t>水島中央</a:t>
            </a:r>
            <a:r>
              <a:rPr lang="en-US" altLang="ja-JP" sz="1500" dirty="0" smtClean="0">
                <a:latin typeface="+mn-ea"/>
              </a:rPr>
              <a:t>			  1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ja-JP" altLang="en-US" sz="1500" dirty="0" smtClean="0">
                <a:latin typeface="+mn-ea"/>
              </a:rPr>
              <a:t>酒田</a:t>
            </a:r>
            <a:r>
              <a:rPr lang="en-US" altLang="ja-JP" sz="1500" dirty="0" smtClean="0">
                <a:latin typeface="+mn-ea"/>
              </a:rPr>
              <a:t>			  1</a:t>
            </a:r>
          </a:p>
        </p:txBody>
      </p:sp>
      <p:sp>
        <p:nvSpPr>
          <p:cNvPr id="10245" name="Text Box 7"/>
          <p:cNvSpPr txBox="1">
            <a:spLocks noChangeArrowheads="1"/>
          </p:cNvSpPr>
          <p:nvPr/>
        </p:nvSpPr>
        <p:spPr bwMode="auto">
          <a:xfrm>
            <a:off x="250825" y="3082925"/>
            <a:ext cx="1005403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3200" dirty="0"/>
              <a:t>日赤</a:t>
            </a:r>
          </a:p>
        </p:txBody>
      </p:sp>
      <p:sp>
        <p:nvSpPr>
          <p:cNvPr id="10246" name="Text Box 8"/>
          <p:cNvSpPr txBox="1">
            <a:spLocks noChangeArrowheads="1"/>
          </p:cNvSpPr>
          <p:nvPr/>
        </p:nvSpPr>
        <p:spPr bwMode="auto">
          <a:xfrm>
            <a:off x="4356100" y="3011488"/>
            <a:ext cx="1005403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3200" dirty="0"/>
              <a:t>国立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1143000"/>
          </a:xfrm>
        </p:spPr>
        <p:txBody>
          <a:bodyPr/>
          <a:lstStyle/>
          <a:p>
            <a:pPr eaLnBrk="1" hangingPunct="1"/>
            <a:r>
              <a:rPr lang="ja-JP" altLang="en-US" dirty="0" smtClean="0"/>
              <a:t>転院先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1368425" y="500042"/>
            <a:ext cx="3240088" cy="489585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ja-JP" altLang="en-US" sz="1800" b="1" dirty="0" smtClean="0">
                <a:latin typeface="+mj-ea"/>
                <a:ea typeface="+mj-ea"/>
              </a:rPr>
              <a:t>　（連携病院）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ja-JP" altLang="en-US" sz="1800" dirty="0" smtClean="0">
                <a:latin typeface="+mj-ea"/>
                <a:ea typeface="+mj-ea"/>
              </a:rPr>
              <a:t>佐藤		</a:t>
            </a:r>
            <a:r>
              <a:rPr lang="en-US" altLang="ja-JP" sz="1800" dirty="0" smtClean="0">
                <a:latin typeface="+mj-ea"/>
                <a:ea typeface="+mj-ea"/>
              </a:rPr>
              <a:t>29</a:t>
            </a:r>
          </a:p>
          <a:p>
            <a:pPr eaLnBrk="1" hangingPunct="1">
              <a:lnSpc>
                <a:spcPct val="90000"/>
              </a:lnSpc>
              <a:buNone/>
            </a:pPr>
            <a:r>
              <a:rPr lang="ja-JP" altLang="en-US" sz="1800" dirty="0" smtClean="0">
                <a:latin typeface="+mj-ea"/>
                <a:ea typeface="+mj-ea"/>
              </a:rPr>
              <a:t>岡山光南	</a:t>
            </a:r>
            <a:r>
              <a:rPr lang="en-US" altLang="ja-JP" sz="1800" dirty="0" smtClean="0">
                <a:latin typeface="+mj-ea"/>
                <a:ea typeface="+mj-ea"/>
              </a:rPr>
              <a:t>14</a:t>
            </a:r>
          </a:p>
          <a:p>
            <a:pPr eaLnBrk="1" hangingPunct="1">
              <a:lnSpc>
                <a:spcPct val="90000"/>
              </a:lnSpc>
              <a:buNone/>
            </a:pPr>
            <a:r>
              <a:rPr lang="ja-JP" altLang="en-US" sz="1800" dirty="0" smtClean="0">
                <a:latin typeface="+mj-ea"/>
                <a:ea typeface="+mj-ea"/>
              </a:rPr>
              <a:t>玉野市民	</a:t>
            </a:r>
            <a:r>
              <a:rPr lang="en-US" altLang="ja-JP" sz="1800" dirty="0" smtClean="0">
                <a:latin typeface="+mj-ea"/>
                <a:ea typeface="+mj-ea"/>
              </a:rPr>
              <a:t>14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ja-JP" altLang="en-US" sz="1800" dirty="0" smtClean="0">
                <a:latin typeface="+mj-ea"/>
                <a:ea typeface="+mj-ea"/>
              </a:rPr>
              <a:t>岡山リハ	</a:t>
            </a:r>
            <a:r>
              <a:rPr lang="en-US" altLang="ja-JP" sz="1800" dirty="0" smtClean="0">
                <a:latin typeface="+mj-ea"/>
                <a:ea typeface="+mj-ea"/>
              </a:rPr>
              <a:t>5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ja-JP" altLang="en-US" sz="1800" dirty="0" smtClean="0">
                <a:latin typeface="+mj-ea"/>
                <a:ea typeface="+mj-ea"/>
              </a:rPr>
              <a:t>日赤玉野</a:t>
            </a:r>
            <a:r>
              <a:rPr lang="en-US" altLang="ja-JP" sz="1800" dirty="0" smtClean="0">
                <a:latin typeface="+mj-ea"/>
                <a:ea typeface="+mj-ea"/>
              </a:rPr>
              <a:t>	10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ja-JP" altLang="en-US" sz="1800" dirty="0" smtClean="0">
                <a:latin typeface="+mj-ea"/>
                <a:ea typeface="+mj-ea"/>
              </a:rPr>
              <a:t>藤田</a:t>
            </a:r>
            <a:r>
              <a:rPr lang="en-US" altLang="ja-JP" sz="1800" dirty="0" smtClean="0">
                <a:latin typeface="+mj-ea"/>
                <a:ea typeface="+mj-ea"/>
              </a:rPr>
              <a:t>		4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ja-JP" altLang="en-US" sz="1800" dirty="0" smtClean="0">
                <a:latin typeface="+mj-ea"/>
                <a:ea typeface="+mj-ea"/>
              </a:rPr>
              <a:t>うちおグリーン</a:t>
            </a:r>
            <a:r>
              <a:rPr lang="en-US" altLang="ja-JP" sz="1800" dirty="0" smtClean="0">
                <a:latin typeface="+mj-ea"/>
                <a:ea typeface="+mj-ea"/>
              </a:rPr>
              <a:t>	3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ja-JP" altLang="en-US" sz="1800" dirty="0" smtClean="0">
                <a:latin typeface="+mj-ea"/>
                <a:ea typeface="+mj-ea"/>
              </a:rPr>
              <a:t>かとう内科</a:t>
            </a:r>
            <a:r>
              <a:rPr lang="en-US" altLang="ja-JP" sz="1800" dirty="0" smtClean="0">
                <a:latin typeface="+mj-ea"/>
                <a:ea typeface="+mj-ea"/>
              </a:rPr>
              <a:t>	5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ja-JP" altLang="en-US" sz="1800" dirty="0" smtClean="0">
                <a:latin typeface="+mj-ea"/>
                <a:ea typeface="+mj-ea"/>
              </a:rPr>
              <a:t>中央奉還町</a:t>
            </a:r>
            <a:r>
              <a:rPr lang="en-US" altLang="ja-JP" sz="1800" dirty="0" smtClean="0">
                <a:latin typeface="+mj-ea"/>
                <a:ea typeface="+mj-ea"/>
              </a:rPr>
              <a:t>	1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ja-JP" altLang="en-US" sz="1800" b="1" dirty="0" smtClean="0">
                <a:latin typeface="+mj-ea"/>
                <a:ea typeface="+mj-ea"/>
              </a:rPr>
              <a:t>　（連携外病院）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ja-JP" altLang="en-US" sz="1800" dirty="0" smtClean="0">
                <a:latin typeface="+mj-ea"/>
                <a:ea typeface="+mj-ea"/>
              </a:rPr>
              <a:t>赤磐医師会</a:t>
            </a:r>
            <a:r>
              <a:rPr lang="en-US" altLang="ja-JP" sz="1800" dirty="0" smtClean="0">
                <a:latin typeface="+mj-ea"/>
                <a:ea typeface="+mj-ea"/>
              </a:rPr>
              <a:t>	1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ja-JP" altLang="en-US" sz="1800" dirty="0" smtClean="0">
                <a:latin typeface="+mj-ea"/>
                <a:ea typeface="+mj-ea"/>
              </a:rPr>
              <a:t>松田</a:t>
            </a:r>
            <a:r>
              <a:rPr lang="en-US" altLang="ja-JP" sz="1800" dirty="0" smtClean="0">
                <a:latin typeface="+mj-ea"/>
                <a:ea typeface="+mj-ea"/>
              </a:rPr>
              <a:t>		2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ja-JP" altLang="en-US" sz="1800" dirty="0" smtClean="0">
                <a:latin typeface="+mj-ea"/>
                <a:ea typeface="+mj-ea"/>
              </a:rPr>
              <a:t>玉野三井</a:t>
            </a:r>
            <a:r>
              <a:rPr lang="en-US" altLang="ja-JP" sz="1800" dirty="0" smtClean="0">
                <a:latin typeface="+mj-ea"/>
                <a:ea typeface="+mj-ea"/>
              </a:rPr>
              <a:t>	1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ja-JP" altLang="en-US" sz="1800" dirty="0" smtClean="0">
                <a:latin typeface="+mj-ea"/>
                <a:ea typeface="+mj-ea"/>
              </a:rPr>
              <a:t>せのお</a:t>
            </a:r>
            <a:r>
              <a:rPr lang="en-US" altLang="ja-JP" sz="1800" dirty="0" smtClean="0">
                <a:latin typeface="+mj-ea"/>
                <a:ea typeface="+mj-ea"/>
              </a:rPr>
              <a:t>		1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ja-JP" altLang="en-US" sz="1800" dirty="0" smtClean="0">
                <a:latin typeface="+mj-ea"/>
                <a:ea typeface="+mj-ea"/>
              </a:rPr>
              <a:t>由良</a:t>
            </a:r>
            <a:r>
              <a:rPr lang="en-US" altLang="ja-JP" sz="1800" dirty="0" smtClean="0">
                <a:latin typeface="+mj-ea"/>
                <a:ea typeface="+mj-ea"/>
              </a:rPr>
              <a:t>		2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ja-JP" altLang="en-US" sz="1800" dirty="0" smtClean="0">
                <a:latin typeface="+mj-ea"/>
                <a:ea typeface="+mj-ea"/>
              </a:rPr>
              <a:t>セントラル</a:t>
            </a:r>
            <a:r>
              <a:rPr lang="en-US" altLang="ja-JP" sz="1800" dirty="0" smtClean="0">
                <a:latin typeface="+mj-ea"/>
                <a:ea typeface="+mj-ea"/>
              </a:rPr>
              <a:t>	2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ja-JP" altLang="en-US" sz="1800" dirty="0" smtClean="0">
                <a:latin typeface="+mj-ea"/>
                <a:ea typeface="+mj-ea"/>
              </a:rPr>
              <a:t>中谷外科</a:t>
            </a:r>
            <a:r>
              <a:rPr lang="en-US" altLang="ja-JP" sz="1800" dirty="0" smtClean="0">
                <a:latin typeface="+mj-ea"/>
                <a:ea typeface="+mj-ea"/>
              </a:rPr>
              <a:t>	1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ja-JP" altLang="en-US" sz="1800" dirty="0" smtClean="0">
                <a:latin typeface="+mj-ea"/>
                <a:ea typeface="+mj-ea"/>
              </a:rPr>
              <a:t>岡山紀念</a:t>
            </a:r>
            <a:r>
              <a:rPr lang="en-US" altLang="ja-JP" sz="1800" dirty="0" smtClean="0">
                <a:latin typeface="+mj-ea"/>
                <a:ea typeface="+mj-ea"/>
              </a:rPr>
              <a:t>	2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ja-JP" altLang="en-US" sz="1800" dirty="0" smtClean="0">
                <a:latin typeface="+mj-ea"/>
                <a:ea typeface="+mj-ea"/>
              </a:rPr>
              <a:t>青木</a:t>
            </a:r>
            <a:r>
              <a:rPr lang="en-US" altLang="ja-JP" sz="1800" dirty="0" smtClean="0">
                <a:latin typeface="+mj-ea"/>
                <a:ea typeface="+mj-ea"/>
              </a:rPr>
              <a:t>		1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ja-JP" altLang="en-US" sz="1800" dirty="0" smtClean="0">
                <a:latin typeface="+mj-ea"/>
                <a:ea typeface="+mj-ea"/>
              </a:rPr>
              <a:t>重井付属</a:t>
            </a:r>
            <a:r>
              <a:rPr lang="en-US" altLang="ja-JP" sz="1800" dirty="0" smtClean="0">
                <a:latin typeface="+mj-ea"/>
                <a:ea typeface="+mj-ea"/>
              </a:rPr>
              <a:t>	1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ja-JP" sz="1800" dirty="0" smtClean="0">
              <a:latin typeface="+mj-ea"/>
              <a:ea typeface="+mj-ea"/>
            </a:endParaRPr>
          </a:p>
        </p:txBody>
      </p:sp>
      <p:sp>
        <p:nvSpPr>
          <p:cNvPr id="11268" name="Rectangle 4"/>
          <p:cNvSpPr>
            <a:spLocks noGrp="1" noChangeArrowheads="1"/>
          </p:cNvSpPr>
          <p:nvPr>
            <p:ph sz="half" idx="2"/>
          </p:nvPr>
        </p:nvSpPr>
        <p:spPr>
          <a:xfrm>
            <a:off x="5405438" y="862029"/>
            <a:ext cx="4495800" cy="4924425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ja-JP" altLang="en-US" sz="2100" dirty="0" smtClean="0">
                <a:latin typeface="+mj-ea"/>
                <a:ea typeface="+mj-ea"/>
              </a:rPr>
              <a:t>　</a:t>
            </a:r>
            <a:r>
              <a:rPr lang="ja-JP" altLang="en-US" sz="2100" b="1" dirty="0" smtClean="0">
                <a:latin typeface="+mj-ea"/>
                <a:ea typeface="+mj-ea"/>
              </a:rPr>
              <a:t>（連携病院）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ja-JP" altLang="en-US" sz="2100" dirty="0" smtClean="0">
                <a:latin typeface="+mj-ea"/>
                <a:ea typeface="+mj-ea"/>
              </a:rPr>
              <a:t>岡山リハ	</a:t>
            </a:r>
            <a:r>
              <a:rPr lang="en-US" altLang="ja-JP" sz="2100" dirty="0" smtClean="0">
                <a:latin typeface="+mj-ea"/>
                <a:ea typeface="+mj-ea"/>
              </a:rPr>
              <a:t>44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ja-JP" altLang="en-US" sz="2100" dirty="0" smtClean="0">
                <a:latin typeface="+mj-ea"/>
                <a:ea typeface="+mj-ea"/>
              </a:rPr>
              <a:t>佐藤</a:t>
            </a:r>
            <a:r>
              <a:rPr lang="en-US" altLang="ja-JP" sz="2100" dirty="0" smtClean="0">
                <a:latin typeface="+mj-ea"/>
                <a:ea typeface="+mj-ea"/>
              </a:rPr>
              <a:t>		  7	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ja-JP" altLang="en-US" sz="2100" dirty="0" smtClean="0">
                <a:latin typeface="+mj-ea"/>
                <a:ea typeface="+mj-ea"/>
              </a:rPr>
              <a:t>協立</a:t>
            </a:r>
            <a:r>
              <a:rPr lang="en-US" altLang="ja-JP" sz="2100" dirty="0" smtClean="0">
                <a:latin typeface="+mj-ea"/>
                <a:ea typeface="+mj-ea"/>
              </a:rPr>
              <a:t>		  2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ja-JP" altLang="en-US" sz="2100" dirty="0" smtClean="0">
                <a:latin typeface="+mj-ea"/>
                <a:ea typeface="+mj-ea"/>
              </a:rPr>
              <a:t>岡山光南</a:t>
            </a:r>
            <a:r>
              <a:rPr lang="en-US" altLang="ja-JP" sz="2100" dirty="0" smtClean="0">
                <a:latin typeface="+mj-ea"/>
                <a:ea typeface="+mj-ea"/>
              </a:rPr>
              <a:t>	  4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ja-JP" altLang="en-US" sz="2100" dirty="0" smtClean="0">
                <a:latin typeface="+mj-ea"/>
                <a:ea typeface="+mj-ea"/>
              </a:rPr>
              <a:t>藤田</a:t>
            </a:r>
            <a:r>
              <a:rPr lang="en-US" altLang="ja-JP" sz="2100" dirty="0" smtClean="0">
                <a:latin typeface="+mj-ea"/>
                <a:ea typeface="+mj-ea"/>
              </a:rPr>
              <a:t>		  2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ja-JP" altLang="en-US" sz="2100" dirty="0" smtClean="0">
                <a:latin typeface="+mj-ea"/>
                <a:ea typeface="+mj-ea"/>
              </a:rPr>
              <a:t>竜操</a:t>
            </a:r>
            <a:r>
              <a:rPr lang="en-US" altLang="ja-JP" sz="2100" dirty="0" smtClean="0">
                <a:latin typeface="+mj-ea"/>
                <a:ea typeface="+mj-ea"/>
              </a:rPr>
              <a:t>		  2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ja-JP" altLang="en-US" sz="2100" dirty="0" smtClean="0">
                <a:latin typeface="+mj-ea"/>
                <a:ea typeface="+mj-ea"/>
              </a:rPr>
              <a:t>玉野分院</a:t>
            </a:r>
            <a:r>
              <a:rPr lang="en-US" altLang="ja-JP" sz="2100" dirty="0" smtClean="0">
                <a:latin typeface="+mj-ea"/>
                <a:ea typeface="+mj-ea"/>
              </a:rPr>
              <a:t>	  1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ja-JP" altLang="en-US" sz="2100" dirty="0" smtClean="0">
                <a:latin typeface="+mj-ea"/>
                <a:ea typeface="+mj-ea"/>
              </a:rPr>
              <a:t>玉野市民</a:t>
            </a:r>
            <a:r>
              <a:rPr lang="en-US" altLang="ja-JP" sz="2100" dirty="0" smtClean="0">
                <a:latin typeface="+mj-ea"/>
                <a:ea typeface="+mj-ea"/>
              </a:rPr>
              <a:t>	  1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ja-JP" altLang="en-US" sz="2100" b="1" dirty="0" smtClean="0">
                <a:latin typeface="+mj-ea"/>
                <a:ea typeface="+mj-ea"/>
              </a:rPr>
              <a:t>　（連携外病院）</a:t>
            </a:r>
            <a:r>
              <a:rPr lang="ja-JP" altLang="en-US" sz="2100" dirty="0" smtClean="0">
                <a:latin typeface="+mj-ea"/>
                <a:ea typeface="+mj-ea"/>
              </a:rPr>
              <a:t>	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ja-JP" altLang="en-US" sz="2100" dirty="0" smtClean="0">
                <a:latin typeface="+mj-ea"/>
                <a:ea typeface="+mj-ea"/>
              </a:rPr>
              <a:t>岡山西大寺</a:t>
            </a:r>
            <a:r>
              <a:rPr lang="en-US" altLang="ja-JP" sz="2100" dirty="0" smtClean="0">
                <a:latin typeface="+mj-ea"/>
                <a:ea typeface="+mj-ea"/>
              </a:rPr>
              <a:t>	  3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ja-JP" altLang="en-US" sz="2100" dirty="0" smtClean="0">
                <a:latin typeface="+mj-ea"/>
                <a:ea typeface="+mj-ea"/>
              </a:rPr>
              <a:t>山陽病院 	  </a:t>
            </a:r>
            <a:r>
              <a:rPr lang="en-US" altLang="ja-JP" sz="2100" dirty="0" smtClean="0">
                <a:latin typeface="+mj-ea"/>
                <a:ea typeface="+mj-ea"/>
              </a:rPr>
              <a:t>4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ja-JP" altLang="en-US" sz="2100" dirty="0" smtClean="0">
                <a:latin typeface="+mj-ea"/>
                <a:ea typeface="+mj-ea"/>
              </a:rPr>
              <a:t>倉敷記念	  </a:t>
            </a:r>
            <a:r>
              <a:rPr lang="en-US" altLang="ja-JP" sz="2100" dirty="0" smtClean="0">
                <a:latin typeface="+mj-ea"/>
                <a:ea typeface="+mj-ea"/>
              </a:rPr>
              <a:t>2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ja-JP" altLang="en-US" sz="2100" dirty="0" smtClean="0">
                <a:latin typeface="+mj-ea"/>
                <a:ea typeface="+mj-ea"/>
              </a:rPr>
              <a:t>倉リハ</a:t>
            </a:r>
            <a:r>
              <a:rPr lang="en-US" altLang="ja-JP" sz="2100" dirty="0" smtClean="0">
                <a:latin typeface="+mj-ea"/>
                <a:ea typeface="+mj-ea"/>
              </a:rPr>
              <a:t>		  1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ja-JP" altLang="en-US" sz="2100" dirty="0" smtClean="0">
                <a:latin typeface="+mj-ea"/>
                <a:ea typeface="+mj-ea"/>
              </a:rPr>
              <a:t>梶木</a:t>
            </a:r>
            <a:r>
              <a:rPr lang="en-US" altLang="ja-JP" sz="2100" dirty="0" smtClean="0">
                <a:latin typeface="+mj-ea"/>
                <a:ea typeface="+mj-ea"/>
              </a:rPr>
              <a:t>		  1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ja-JP" altLang="en-US" sz="2100" dirty="0" smtClean="0">
                <a:latin typeface="+mj-ea"/>
                <a:ea typeface="+mj-ea"/>
              </a:rPr>
              <a:t>榊原</a:t>
            </a:r>
            <a:r>
              <a:rPr lang="en-US" altLang="ja-JP" sz="2100" dirty="0" smtClean="0">
                <a:latin typeface="+mj-ea"/>
                <a:ea typeface="+mj-ea"/>
              </a:rPr>
              <a:t>		  1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ja-JP" altLang="en-US" sz="2100" dirty="0" smtClean="0">
                <a:latin typeface="+mj-ea"/>
                <a:ea typeface="+mj-ea"/>
              </a:rPr>
              <a:t>青木内科</a:t>
            </a:r>
            <a:r>
              <a:rPr lang="en-US" altLang="ja-JP" sz="2100" dirty="0" smtClean="0">
                <a:latin typeface="+mj-ea"/>
                <a:ea typeface="+mj-ea"/>
              </a:rPr>
              <a:t>	  1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ja-JP" sz="2100" dirty="0" smtClean="0">
              <a:latin typeface="+mj-ea"/>
              <a:ea typeface="+mj-ea"/>
            </a:endParaRPr>
          </a:p>
        </p:txBody>
      </p:sp>
      <p:sp>
        <p:nvSpPr>
          <p:cNvPr id="11269" name="Text Box 5"/>
          <p:cNvSpPr txBox="1">
            <a:spLocks noChangeArrowheads="1"/>
          </p:cNvSpPr>
          <p:nvPr/>
        </p:nvSpPr>
        <p:spPr bwMode="auto">
          <a:xfrm>
            <a:off x="285750" y="3143250"/>
            <a:ext cx="9969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3200" dirty="0"/>
              <a:t>労災</a:t>
            </a:r>
          </a:p>
        </p:txBody>
      </p:sp>
      <p:sp>
        <p:nvSpPr>
          <p:cNvPr id="11270" name="Text Box 6"/>
          <p:cNvSpPr txBox="1">
            <a:spLocks noChangeArrowheads="1"/>
          </p:cNvSpPr>
          <p:nvPr/>
        </p:nvSpPr>
        <p:spPr bwMode="auto">
          <a:xfrm>
            <a:off x="4303713" y="3175000"/>
            <a:ext cx="9969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3200" dirty="0"/>
              <a:t>旭東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-161925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ja-JP" altLang="en-US" dirty="0" smtClean="0">
                <a:latin typeface="+mj-ea"/>
              </a:rPr>
              <a:t>転院先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6475448" y="2857496"/>
            <a:ext cx="3240088" cy="253842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ja-JP" altLang="en-US" sz="2400" b="1" dirty="0" smtClean="0">
                <a:latin typeface="+mn-ea"/>
              </a:rPr>
              <a:t>（連携病院）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ja-JP" altLang="en-US" sz="2400" dirty="0" smtClean="0">
                <a:latin typeface="+mn-ea"/>
              </a:rPr>
              <a:t>中央奉還町	</a:t>
            </a:r>
            <a:r>
              <a:rPr lang="en-US" altLang="ja-JP" sz="2400" dirty="0" smtClean="0">
                <a:latin typeface="+mn-ea"/>
              </a:rPr>
              <a:t>21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ja-JP" altLang="en-US" sz="2400" dirty="0" smtClean="0">
                <a:latin typeface="+mn-ea"/>
              </a:rPr>
              <a:t>済生会吉備   	</a:t>
            </a:r>
            <a:r>
              <a:rPr lang="en-US" altLang="ja-JP" sz="2400" dirty="0" smtClean="0">
                <a:latin typeface="+mn-ea"/>
              </a:rPr>
              <a:t>10</a:t>
            </a:r>
          </a:p>
        </p:txBody>
      </p:sp>
      <p:sp>
        <p:nvSpPr>
          <p:cNvPr id="12292" name="Rectangle 4"/>
          <p:cNvSpPr>
            <a:spLocks noGrp="1" noChangeArrowheads="1"/>
          </p:cNvSpPr>
          <p:nvPr>
            <p:ph sz="half" idx="2"/>
          </p:nvPr>
        </p:nvSpPr>
        <p:spPr>
          <a:xfrm>
            <a:off x="2000232" y="1124744"/>
            <a:ext cx="4495800" cy="5949950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ja-JP" altLang="en-US" sz="2400" b="1" dirty="0" smtClean="0">
                <a:latin typeface="+mn-ea"/>
              </a:rPr>
              <a:t>　（連携病院）</a:t>
            </a:r>
          </a:p>
          <a:p>
            <a:pPr eaLnBrk="1" hangingPunct="1">
              <a:buFontTx/>
              <a:buNone/>
              <a:defRPr/>
            </a:pPr>
            <a:r>
              <a:rPr lang="ja-JP" altLang="en-US" sz="2400" dirty="0" smtClean="0">
                <a:latin typeface="+mn-ea"/>
              </a:rPr>
              <a:t>吉備リハ</a:t>
            </a:r>
            <a:r>
              <a:rPr lang="en-US" altLang="ja-JP" sz="2400" dirty="0" smtClean="0">
                <a:latin typeface="+mn-ea"/>
              </a:rPr>
              <a:t>	</a:t>
            </a:r>
            <a:r>
              <a:rPr lang="ja-JP" altLang="en-US" sz="2400" dirty="0" smtClean="0">
                <a:latin typeface="+mn-ea"/>
              </a:rPr>
              <a:t>　</a:t>
            </a:r>
            <a:r>
              <a:rPr lang="en-US" altLang="ja-JP" sz="2400" dirty="0" smtClean="0">
                <a:latin typeface="+mn-ea"/>
              </a:rPr>
              <a:t>2</a:t>
            </a:r>
          </a:p>
          <a:p>
            <a:pPr eaLnBrk="1" hangingPunct="1">
              <a:buFontTx/>
              <a:buNone/>
              <a:defRPr/>
            </a:pPr>
            <a:r>
              <a:rPr lang="ja-JP" altLang="en-US" sz="2400" dirty="0" smtClean="0">
                <a:latin typeface="+mn-ea"/>
              </a:rPr>
              <a:t>済生会吉備</a:t>
            </a:r>
            <a:r>
              <a:rPr lang="en-US" altLang="ja-JP" sz="2400" dirty="0" smtClean="0">
                <a:latin typeface="+mn-ea"/>
              </a:rPr>
              <a:t>	27</a:t>
            </a:r>
          </a:p>
          <a:p>
            <a:pPr eaLnBrk="1" hangingPunct="1">
              <a:buFontTx/>
              <a:buNone/>
              <a:defRPr/>
            </a:pPr>
            <a:r>
              <a:rPr lang="ja-JP" altLang="en-US" sz="2400" dirty="0" smtClean="0">
                <a:latin typeface="+mn-ea"/>
              </a:rPr>
              <a:t>中央奉還町</a:t>
            </a:r>
            <a:r>
              <a:rPr lang="en-US" altLang="ja-JP" sz="2400" dirty="0" smtClean="0">
                <a:latin typeface="+mn-ea"/>
              </a:rPr>
              <a:t>	35</a:t>
            </a:r>
          </a:p>
          <a:p>
            <a:pPr eaLnBrk="1" hangingPunct="1">
              <a:buFontTx/>
              <a:buNone/>
              <a:defRPr/>
            </a:pPr>
            <a:r>
              <a:rPr lang="ja-JP" altLang="en-US" sz="2400" dirty="0" smtClean="0">
                <a:latin typeface="+mn-ea"/>
              </a:rPr>
              <a:t>岡山リハ</a:t>
            </a:r>
            <a:r>
              <a:rPr lang="en-US" altLang="ja-JP" sz="2400" i="1" dirty="0" smtClean="0">
                <a:latin typeface="+mn-ea"/>
              </a:rPr>
              <a:t>	</a:t>
            </a:r>
            <a:r>
              <a:rPr lang="en-US" altLang="ja-JP" sz="2400" dirty="0" smtClean="0">
                <a:latin typeface="+mn-ea"/>
              </a:rPr>
              <a:t>10</a:t>
            </a:r>
          </a:p>
          <a:p>
            <a:pPr eaLnBrk="1" hangingPunct="1">
              <a:buFontTx/>
              <a:buNone/>
              <a:defRPr/>
            </a:pPr>
            <a:r>
              <a:rPr lang="ja-JP" altLang="en-US" sz="2400" dirty="0" smtClean="0">
                <a:latin typeface="+mn-ea"/>
              </a:rPr>
              <a:t>岡山光南</a:t>
            </a:r>
            <a:r>
              <a:rPr lang="en-US" altLang="ja-JP" sz="2400" dirty="0" smtClean="0">
                <a:latin typeface="+mn-ea"/>
              </a:rPr>
              <a:t>	</a:t>
            </a:r>
            <a:r>
              <a:rPr lang="ja-JP" altLang="en-US" sz="2400" dirty="0" smtClean="0">
                <a:latin typeface="+mn-ea"/>
              </a:rPr>
              <a:t>　</a:t>
            </a:r>
            <a:r>
              <a:rPr lang="en-US" altLang="ja-JP" sz="2400" dirty="0" smtClean="0">
                <a:latin typeface="+mn-ea"/>
              </a:rPr>
              <a:t>1</a:t>
            </a:r>
          </a:p>
          <a:p>
            <a:pPr eaLnBrk="1" hangingPunct="1">
              <a:buFontTx/>
              <a:buNone/>
              <a:defRPr/>
            </a:pPr>
            <a:r>
              <a:rPr lang="ja-JP" altLang="en-US" sz="2400" dirty="0" smtClean="0">
                <a:latin typeface="+mn-ea"/>
              </a:rPr>
              <a:t>宮本整形</a:t>
            </a:r>
            <a:r>
              <a:rPr lang="en-US" altLang="ja-JP" sz="2400" dirty="0" smtClean="0">
                <a:latin typeface="+mn-ea"/>
              </a:rPr>
              <a:t>	  2</a:t>
            </a:r>
          </a:p>
          <a:p>
            <a:pPr eaLnBrk="1" hangingPunct="1">
              <a:buFontTx/>
              <a:buNone/>
              <a:defRPr/>
            </a:pPr>
            <a:r>
              <a:rPr lang="ja-JP" altLang="en-US" sz="2400" dirty="0" smtClean="0">
                <a:latin typeface="+mn-ea"/>
              </a:rPr>
              <a:t>竜操</a:t>
            </a:r>
            <a:r>
              <a:rPr lang="en-US" altLang="ja-JP" sz="2400" dirty="0" smtClean="0">
                <a:latin typeface="+mn-ea"/>
              </a:rPr>
              <a:t>		</a:t>
            </a:r>
            <a:r>
              <a:rPr lang="ja-JP" altLang="en-US" sz="2400" dirty="0" smtClean="0">
                <a:latin typeface="+mn-ea"/>
              </a:rPr>
              <a:t>　</a:t>
            </a:r>
            <a:r>
              <a:rPr lang="en-US" altLang="ja-JP" sz="2400" dirty="0" smtClean="0">
                <a:latin typeface="+mn-ea"/>
              </a:rPr>
              <a:t>3</a:t>
            </a:r>
          </a:p>
          <a:p>
            <a:pPr eaLnBrk="1" hangingPunct="1">
              <a:buFontTx/>
              <a:buNone/>
              <a:defRPr/>
            </a:pPr>
            <a:r>
              <a:rPr lang="ja-JP" altLang="en-US" sz="2400" dirty="0" smtClean="0">
                <a:latin typeface="+mn-ea"/>
              </a:rPr>
              <a:t>赤磐</a:t>
            </a:r>
            <a:r>
              <a:rPr lang="en-US" altLang="ja-JP" sz="2400" dirty="0" smtClean="0">
                <a:latin typeface="+mn-ea"/>
              </a:rPr>
              <a:t>		</a:t>
            </a:r>
            <a:r>
              <a:rPr lang="ja-JP" altLang="en-US" sz="2400" dirty="0" smtClean="0">
                <a:latin typeface="+mn-ea"/>
              </a:rPr>
              <a:t>　</a:t>
            </a:r>
            <a:r>
              <a:rPr lang="en-US" altLang="ja-JP" sz="2400" dirty="0" smtClean="0">
                <a:latin typeface="+mn-ea"/>
              </a:rPr>
              <a:t>3</a:t>
            </a:r>
          </a:p>
          <a:p>
            <a:pPr eaLnBrk="1" hangingPunct="1">
              <a:buFontTx/>
              <a:buNone/>
              <a:defRPr/>
            </a:pPr>
            <a:r>
              <a:rPr lang="ja-JP" altLang="en-US" sz="2400" dirty="0" smtClean="0">
                <a:latin typeface="+mn-ea"/>
              </a:rPr>
              <a:t>岩藤胃腸科</a:t>
            </a:r>
            <a:r>
              <a:rPr lang="en-US" altLang="ja-JP" sz="2400" dirty="0" smtClean="0">
                <a:latin typeface="+mn-ea"/>
              </a:rPr>
              <a:t>	</a:t>
            </a:r>
            <a:r>
              <a:rPr lang="ja-JP" altLang="en-US" sz="2400" dirty="0" smtClean="0">
                <a:latin typeface="+mn-ea"/>
              </a:rPr>
              <a:t>　</a:t>
            </a:r>
            <a:r>
              <a:rPr lang="en-US" altLang="ja-JP" sz="2400" dirty="0" smtClean="0">
                <a:latin typeface="+mn-ea"/>
              </a:rPr>
              <a:t>1</a:t>
            </a:r>
          </a:p>
          <a:p>
            <a:pPr eaLnBrk="1" hangingPunct="1">
              <a:buFontTx/>
              <a:buNone/>
              <a:defRPr/>
            </a:pPr>
            <a:r>
              <a:rPr lang="ja-JP" altLang="en-US" sz="2400" dirty="0" smtClean="0">
                <a:latin typeface="+mn-ea"/>
              </a:rPr>
              <a:t>藤田</a:t>
            </a:r>
            <a:r>
              <a:rPr lang="en-US" altLang="ja-JP" sz="2400" dirty="0" smtClean="0">
                <a:latin typeface="+mn-ea"/>
              </a:rPr>
              <a:t>		</a:t>
            </a:r>
            <a:r>
              <a:rPr lang="ja-JP" altLang="en-US" sz="2400" dirty="0" smtClean="0">
                <a:latin typeface="+mn-ea"/>
              </a:rPr>
              <a:t>　</a:t>
            </a:r>
            <a:r>
              <a:rPr lang="en-US" altLang="ja-JP" sz="2400" dirty="0" smtClean="0">
                <a:latin typeface="+mn-ea"/>
              </a:rPr>
              <a:t>2</a:t>
            </a:r>
          </a:p>
          <a:p>
            <a:pPr eaLnBrk="1" hangingPunct="1">
              <a:buFontTx/>
              <a:buNone/>
              <a:defRPr/>
            </a:pPr>
            <a:r>
              <a:rPr lang="ja-JP" altLang="en-US" sz="2400" dirty="0" smtClean="0">
                <a:latin typeface="+mn-ea"/>
              </a:rPr>
              <a:t>梶木</a:t>
            </a:r>
            <a:r>
              <a:rPr lang="en-US" altLang="ja-JP" sz="2400" dirty="0" smtClean="0">
                <a:latin typeface="+mn-ea"/>
              </a:rPr>
              <a:t>		</a:t>
            </a:r>
            <a:r>
              <a:rPr lang="ja-JP" altLang="en-US" sz="2400" dirty="0" smtClean="0">
                <a:latin typeface="+mn-ea"/>
              </a:rPr>
              <a:t>　</a:t>
            </a:r>
            <a:r>
              <a:rPr lang="en-US" altLang="ja-JP" sz="2400" dirty="0" smtClean="0">
                <a:latin typeface="+mn-ea"/>
              </a:rPr>
              <a:t>8</a:t>
            </a:r>
          </a:p>
          <a:p>
            <a:pPr eaLnBrk="1" hangingPunct="1">
              <a:buFontTx/>
              <a:buNone/>
              <a:defRPr/>
            </a:pPr>
            <a:r>
              <a:rPr lang="ja-JP" altLang="en-US" sz="2400" dirty="0" err="1" smtClean="0">
                <a:latin typeface="+mn-ea"/>
              </a:rPr>
              <a:t>いしま</a:t>
            </a:r>
            <a:r>
              <a:rPr lang="en-US" altLang="ja-JP" sz="2400" dirty="0" smtClean="0">
                <a:latin typeface="+mn-ea"/>
              </a:rPr>
              <a:t>		  2</a:t>
            </a:r>
          </a:p>
        </p:txBody>
      </p:sp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534968" y="3195640"/>
            <a:ext cx="141577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3200" dirty="0"/>
              <a:t>済生会</a:t>
            </a:r>
          </a:p>
        </p:txBody>
      </p:sp>
      <p:sp>
        <p:nvSpPr>
          <p:cNvPr id="12294" name="Text Box 6"/>
          <p:cNvSpPr txBox="1">
            <a:spLocks noChangeArrowheads="1"/>
          </p:cNvSpPr>
          <p:nvPr/>
        </p:nvSpPr>
        <p:spPr bwMode="auto">
          <a:xfrm>
            <a:off x="4603247" y="3214686"/>
            <a:ext cx="1826141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3200" dirty="0"/>
              <a:t>岡山中央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-161925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ja-JP" altLang="en-US" dirty="0" smtClean="0">
                <a:latin typeface="+mj-ea"/>
              </a:rPr>
              <a:t>転院先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5572132" y="908720"/>
            <a:ext cx="3240088" cy="253842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ja-JP" altLang="en-US" sz="2400" b="1" dirty="0" smtClean="0">
                <a:latin typeface="+mn-ea"/>
              </a:rPr>
              <a:t>　（連携病院）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ja-JP" altLang="en-US" sz="2400" dirty="0" smtClean="0">
                <a:latin typeface="+mn-ea"/>
              </a:rPr>
              <a:t>近藤</a:t>
            </a:r>
            <a:r>
              <a:rPr lang="en-US" altLang="ja-JP" sz="2400" dirty="0" smtClean="0">
                <a:latin typeface="+mn-ea"/>
              </a:rPr>
              <a:t>		  2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ja-JP" altLang="en-US" sz="2400" dirty="0" smtClean="0">
                <a:latin typeface="+mn-ea"/>
              </a:rPr>
              <a:t>草加	</a:t>
            </a:r>
            <a:r>
              <a:rPr lang="en-US" altLang="ja-JP" sz="2400" dirty="0" smtClean="0">
                <a:latin typeface="+mn-ea"/>
              </a:rPr>
              <a:t>	  6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ja-JP" altLang="en-US" sz="2400" dirty="0" smtClean="0">
                <a:latin typeface="+mn-ea"/>
              </a:rPr>
              <a:t>渡辺</a:t>
            </a:r>
            <a:r>
              <a:rPr lang="en-US" altLang="ja-JP" sz="2400" dirty="0" smtClean="0">
                <a:latin typeface="+mn-ea"/>
              </a:rPr>
              <a:t>		  2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ja-JP" altLang="en-US" sz="2400" dirty="0" smtClean="0">
                <a:latin typeface="+mn-ea"/>
              </a:rPr>
              <a:t>岡山リハ</a:t>
            </a:r>
            <a:r>
              <a:rPr lang="en-US" altLang="ja-JP" sz="2400" dirty="0" smtClean="0">
                <a:latin typeface="+mn-ea"/>
              </a:rPr>
              <a:t>	  1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ja-JP" altLang="en-US" sz="2400" dirty="0" smtClean="0">
                <a:latin typeface="+mn-ea"/>
              </a:rPr>
              <a:t>岡山西大寺  </a:t>
            </a:r>
            <a:r>
              <a:rPr lang="en-US" altLang="ja-JP" sz="2400" dirty="0" smtClean="0">
                <a:latin typeface="+mn-ea"/>
              </a:rPr>
              <a:t>	  1</a:t>
            </a:r>
          </a:p>
          <a:p>
            <a:pPr eaLnBrk="1" hangingPunct="1">
              <a:lnSpc>
                <a:spcPct val="80000"/>
              </a:lnSpc>
              <a:buNone/>
              <a:defRPr/>
            </a:pPr>
            <a:r>
              <a:rPr lang="ja-JP" altLang="en-US" sz="2400" b="1" dirty="0" smtClean="0"/>
              <a:t>　（連携外病院）	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ja-JP" altLang="en-US" sz="2400" dirty="0" smtClean="0">
                <a:latin typeface="+mn-ea"/>
              </a:rPr>
              <a:t>自院回復期</a:t>
            </a:r>
            <a:r>
              <a:rPr lang="en-US" altLang="ja-JP" sz="2400" dirty="0" smtClean="0">
                <a:latin typeface="+mn-ea"/>
              </a:rPr>
              <a:t>	44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ja-JP" altLang="en-US" sz="2400" dirty="0" err="1" smtClean="0">
                <a:latin typeface="+mn-ea"/>
              </a:rPr>
              <a:t>いしま</a:t>
            </a:r>
            <a:r>
              <a:rPr lang="en-US" altLang="ja-JP" sz="2400" dirty="0" smtClean="0">
                <a:latin typeface="+mn-ea"/>
              </a:rPr>
              <a:t>		  2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ja-JP" altLang="en-US" sz="2400" dirty="0" smtClean="0">
                <a:latin typeface="+mn-ea"/>
              </a:rPr>
              <a:t>赤磐医師会</a:t>
            </a:r>
            <a:r>
              <a:rPr lang="en-US" altLang="ja-JP" sz="2400" dirty="0" smtClean="0">
                <a:latin typeface="+mn-ea"/>
              </a:rPr>
              <a:t>	  1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ja-JP" altLang="en-US" sz="2400" dirty="0" smtClean="0">
                <a:latin typeface="+mn-ea"/>
              </a:rPr>
              <a:t>岡山紀念</a:t>
            </a:r>
            <a:r>
              <a:rPr lang="en-US" altLang="ja-JP" sz="2400" dirty="0" smtClean="0">
                <a:latin typeface="+mn-ea"/>
              </a:rPr>
              <a:t>	  1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ja-JP" altLang="en-US" sz="2400" dirty="0" smtClean="0">
                <a:latin typeface="+mn-ea"/>
              </a:rPr>
              <a:t>北川</a:t>
            </a:r>
            <a:r>
              <a:rPr lang="en-US" altLang="ja-JP" sz="2400" dirty="0" smtClean="0">
                <a:latin typeface="+mn-ea"/>
              </a:rPr>
              <a:t>		  1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ja-JP" altLang="en-US" sz="2400" dirty="0" smtClean="0">
                <a:latin typeface="+mn-ea"/>
              </a:rPr>
              <a:t>梶木</a:t>
            </a:r>
            <a:r>
              <a:rPr lang="en-US" altLang="ja-JP" sz="2400" dirty="0" smtClean="0">
                <a:latin typeface="+mn-ea"/>
              </a:rPr>
              <a:t>		  1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ja-JP" altLang="en-US" sz="2400" dirty="0" smtClean="0">
                <a:latin typeface="+mn-ea"/>
              </a:rPr>
              <a:t>金川</a:t>
            </a:r>
            <a:r>
              <a:rPr lang="en-US" altLang="ja-JP" sz="2400" dirty="0" smtClean="0">
                <a:latin typeface="+mn-ea"/>
              </a:rPr>
              <a:t>		  1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ja-JP" altLang="en-US" sz="2400" dirty="0" smtClean="0">
                <a:latin typeface="+mn-ea"/>
              </a:rPr>
              <a:t>岡山市民</a:t>
            </a:r>
            <a:r>
              <a:rPr lang="en-US" altLang="ja-JP" sz="2400" dirty="0" smtClean="0">
                <a:latin typeface="+mn-ea"/>
              </a:rPr>
              <a:t>	  1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ja-JP" altLang="en-US" sz="2400" dirty="0" smtClean="0">
                <a:latin typeface="+mn-ea"/>
              </a:rPr>
              <a:t>さとう記念</a:t>
            </a:r>
            <a:r>
              <a:rPr lang="en-US" altLang="ja-JP" sz="2400" dirty="0" smtClean="0">
                <a:latin typeface="+mn-ea"/>
              </a:rPr>
              <a:t>	  1</a:t>
            </a:r>
          </a:p>
        </p:txBody>
      </p:sp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534968" y="3195640"/>
            <a:ext cx="1005403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3200" dirty="0" smtClean="0"/>
              <a:t>市民</a:t>
            </a:r>
            <a:endParaRPr lang="ja-JP" altLang="en-US" sz="3200" dirty="0"/>
          </a:p>
        </p:txBody>
      </p:sp>
      <p:sp>
        <p:nvSpPr>
          <p:cNvPr id="12294" name="Text Box 6"/>
          <p:cNvSpPr txBox="1">
            <a:spLocks noChangeArrowheads="1"/>
          </p:cNvSpPr>
          <p:nvPr/>
        </p:nvSpPr>
        <p:spPr bwMode="auto">
          <a:xfrm>
            <a:off x="4500563" y="3190877"/>
            <a:ext cx="1005403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3200" dirty="0" smtClean="0"/>
              <a:t>川崎</a:t>
            </a:r>
            <a:endParaRPr lang="ja-JP" altLang="en-US" sz="3200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sz="half" idx="2"/>
          </p:nvPr>
        </p:nvSpPr>
        <p:spPr>
          <a:xfrm>
            <a:off x="1763688" y="719410"/>
            <a:ext cx="2424098" cy="5949950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ja-JP" altLang="en-US" sz="2200" b="1" dirty="0" smtClean="0">
                <a:latin typeface="+mn-ea"/>
              </a:rPr>
              <a:t>　（連携病院）</a:t>
            </a:r>
          </a:p>
          <a:p>
            <a:pPr eaLnBrk="1" hangingPunct="1">
              <a:buFontTx/>
              <a:buNone/>
              <a:defRPr/>
            </a:pPr>
            <a:r>
              <a:rPr lang="ja-JP" altLang="en-US" sz="2200" dirty="0" smtClean="0">
                <a:latin typeface="+mn-ea"/>
              </a:rPr>
              <a:t>岡山リハ</a:t>
            </a:r>
            <a:r>
              <a:rPr lang="en-US" altLang="ja-JP" sz="2200" dirty="0" smtClean="0">
                <a:latin typeface="+mn-ea"/>
              </a:rPr>
              <a:t>	26</a:t>
            </a:r>
          </a:p>
          <a:p>
            <a:pPr eaLnBrk="1" hangingPunct="1">
              <a:buFontTx/>
              <a:buNone/>
              <a:defRPr/>
            </a:pPr>
            <a:r>
              <a:rPr lang="ja-JP" altLang="en-US" sz="2200" dirty="0" smtClean="0">
                <a:latin typeface="+mn-ea"/>
              </a:rPr>
              <a:t>光南</a:t>
            </a:r>
            <a:r>
              <a:rPr lang="en-US" altLang="ja-JP" sz="2200" dirty="0" smtClean="0">
                <a:latin typeface="+mn-ea"/>
              </a:rPr>
              <a:t>		  3</a:t>
            </a:r>
          </a:p>
          <a:p>
            <a:pPr eaLnBrk="1" hangingPunct="1">
              <a:buFontTx/>
              <a:buNone/>
              <a:defRPr/>
            </a:pPr>
            <a:r>
              <a:rPr lang="ja-JP" altLang="en-US" sz="2200" dirty="0" smtClean="0">
                <a:latin typeface="+mn-ea"/>
              </a:rPr>
              <a:t>済生会吉備</a:t>
            </a:r>
            <a:r>
              <a:rPr lang="en-US" altLang="ja-JP" sz="2200" dirty="0" smtClean="0">
                <a:latin typeface="+mn-ea"/>
              </a:rPr>
              <a:t>	  3</a:t>
            </a:r>
          </a:p>
          <a:p>
            <a:pPr eaLnBrk="1" hangingPunct="1">
              <a:buFontTx/>
              <a:buNone/>
              <a:defRPr/>
            </a:pPr>
            <a:r>
              <a:rPr lang="ja-JP" altLang="en-US" sz="2200" dirty="0" smtClean="0">
                <a:latin typeface="+mn-ea"/>
              </a:rPr>
              <a:t>中央奉還町</a:t>
            </a:r>
            <a:r>
              <a:rPr lang="en-US" altLang="ja-JP" sz="2200" dirty="0" smtClean="0">
                <a:latin typeface="+mn-ea"/>
              </a:rPr>
              <a:t>	  8</a:t>
            </a:r>
          </a:p>
          <a:p>
            <a:pPr eaLnBrk="1" hangingPunct="1">
              <a:buFontTx/>
              <a:buNone/>
              <a:defRPr/>
            </a:pPr>
            <a:r>
              <a:rPr lang="ja-JP" altLang="en-US" sz="2200" dirty="0" smtClean="0">
                <a:latin typeface="+mn-ea"/>
              </a:rPr>
              <a:t>宮本整形</a:t>
            </a:r>
            <a:r>
              <a:rPr lang="en-US" altLang="ja-JP" sz="2200" dirty="0" smtClean="0">
                <a:latin typeface="+mn-ea"/>
              </a:rPr>
              <a:t>	  2</a:t>
            </a:r>
          </a:p>
          <a:p>
            <a:pPr eaLnBrk="1" hangingPunct="1">
              <a:buFontTx/>
              <a:buNone/>
              <a:defRPr/>
            </a:pPr>
            <a:r>
              <a:rPr lang="ja-JP" altLang="en-US" sz="2200" dirty="0" smtClean="0">
                <a:latin typeface="+mn-ea"/>
              </a:rPr>
              <a:t>佐藤</a:t>
            </a:r>
            <a:r>
              <a:rPr lang="en-US" altLang="ja-JP" sz="2200" dirty="0" smtClean="0">
                <a:latin typeface="+mn-ea"/>
              </a:rPr>
              <a:t>		  1</a:t>
            </a:r>
          </a:p>
          <a:p>
            <a:pPr eaLnBrk="1" hangingPunct="1">
              <a:buFontTx/>
              <a:buNone/>
              <a:defRPr/>
            </a:pPr>
            <a:r>
              <a:rPr lang="ja-JP" altLang="en-US" sz="2200" dirty="0" smtClean="0">
                <a:latin typeface="+mn-ea"/>
              </a:rPr>
              <a:t>西大寺</a:t>
            </a:r>
            <a:r>
              <a:rPr lang="en-US" altLang="ja-JP" sz="2200" dirty="0" smtClean="0">
                <a:latin typeface="+mn-ea"/>
              </a:rPr>
              <a:t>		  1</a:t>
            </a:r>
          </a:p>
          <a:p>
            <a:pPr eaLnBrk="1" hangingPunct="1">
              <a:buFontTx/>
              <a:buNone/>
              <a:defRPr/>
            </a:pPr>
            <a:r>
              <a:rPr lang="ja-JP" altLang="en-US" sz="2200" dirty="0" smtClean="0">
                <a:latin typeface="+mn-ea"/>
              </a:rPr>
              <a:t>協立</a:t>
            </a:r>
            <a:r>
              <a:rPr lang="en-US" altLang="ja-JP" sz="2200" dirty="0" smtClean="0">
                <a:latin typeface="+mn-ea"/>
              </a:rPr>
              <a:t>		  6</a:t>
            </a:r>
          </a:p>
          <a:p>
            <a:pPr eaLnBrk="1" hangingPunct="1">
              <a:buFontTx/>
              <a:buNone/>
              <a:defRPr/>
            </a:pPr>
            <a:r>
              <a:rPr lang="ja-JP" altLang="en-US" sz="2200" dirty="0" smtClean="0">
                <a:latin typeface="+mn-ea"/>
              </a:rPr>
              <a:t>竜操</a:t>
            </a:r>
            <a:r>
              <a:rPr lang="en-US" altLang="ja-JP" sz="2200" dirty="0" smtClean="0">
                <a:latin typeface="+mn-ea"/>
              </a:rPr>
              <a:t>		  4</a:t>
            </a:r>
          </a:p>
          <a:p>
            <a:pPr eaLnBrk="1" hangingPunct="1">
              <a:buFontTx/>
              <a:buNone/>
              <a:defRPr/>
            </a:pPr>
            <a:r>
              <a:rPr lang="ja-JP" altLang="en-US" sz="2200" dirty="0" smtClean="0">
                <a:latin typeface="+mn-ea"/>
              </a:rPr>
              <a:t>光生</a:t>
            </a:r>
            <a:r>
              <a:rPr lang="en-US" altLang="ja-JP" sz="2200" dirty="0" smtClean="0">
                <a:latin typeface="+mn-ea"/>
              </a:rPr>
              <a:t>		  1</a:t>
            </a:r>
          </a:p>
          <a:p>
            <a:pPr eaLnBrk="1" hangingPunct="1">
              <a:buFontTx/>
              <a:buNone/>
              <a:defRPr/>
            </a:pPr>
            <a:r>
              <a:rPr lang="ja-JP" altLang="en-US" sz="2200" b="1" dirty="0" smtClean="0"/>
              <a:t>（連携外病院）</a:t>
            </a:r>
            <a:endParaRPr lang="en-US" altLang="ja-JP" sz="2200" b="1" dirty="0" smtClean="0"/>
          </a:p>
          <a:p>
            <a:pPr eaLnBrk="1" hangingPunct="1">
              <a:buFontTx/>
              <a:buNone/>
              <a:defRPr/>
            </a:pPr>
            <a:r>
              <a:rPr lang="ja-JP" altLang="en-US" sz="2200" dirty="0" smtClean="0"/>
              <a:t>梶木</a:t>
            </a:r>
            <a:r>
              <a:rPr lang="en-US" altLang="ja-JP" sz="2200" dirty="0" smtClean="0"/>
              <a:t>		</a:t>
            </a:r>
            <a:r>
              <a:rPr lang="ja-JP" altLang="en-US" sz="2200" dirty="0" smtClean="0"/>
              <a:t>　</a:t>
            </a:r>
            <a:r>
              <a:rPr lang="en-US" altLang="ja-JP" sz="2200" dirty="0" smtClean="0">
                <a:latin typeface="+mn-ea"/>
              </a:rPr>
              <a:t>1</a:t>
            </a:r>
            <a:endParaRPr lang="en-US" altLang="ja-JP" sz="2200" dirty="0" smtClean="0"/>
          </a:p>
          <a:p>
            <a:pPr eaLnBrk="1" hangingPunct="1">
              <a:buFontTx/>
              <a:buNone/>
              <a:defRPr/>
            </a:pPr>
            <a:r>
              <a:rPr lang="ja-JP" altLang="en-US" sz="2200" dirty="0" smtClean="0"/>
              <a:t>博愛会</a:t>
            </a:r>
            <a:r>
              <a:rPr lang="en-US" altLang="ja-JP" sz="2200" dirty="0" smtClean="0"/>
              <a:t>		</a:t>
            </a:r>
            <a:r>
              <a:rPr lang="ja-JP" altLang="en-US" sz="2200" dirty="0" smtClean="0"/>
              <a:t>　</a:t>
            </a:r>
            <a:r>
              <a:rPr lang="en-US" altLang="ja-JP" sz="2200" dirty="0" smtClean="0">
                <a:latin typeface="+mn-ea"/>
              </a:rPr>
              <a:t>1</a:t>
            </a:r>
          </a:p>
          <a:p>
            <a:pPr eaLnBrk="1" hangingPunct="1">
              <a:buFontTx/>
              <a:buNone/>
              <a:defRPr/>
            </a:pPr>
            <a:r>
              <a:rPr lang="ja-JP" altLang="en-US" sz="2200" dirty="0" smtClean="0">
                <a:latin typeface="+mn-ea"/>
              </a:rPr>
              <a:t>福田総合</a:t>
            </a:r>
            <a:r>
              <a:rPr lang="en-US" altLang="ja-JP" sz="2200" dirty="0" smtClean="0">
                <a:latin typeface="+mn-ea"/>
              </a:rPr>
              <a:t>	</a:t>
            </a:r>
            <a:r>
              <a:rPr lang="ja-JP" altLang="en-US" sz="2200" dirty="0" smtClean="0">
                <a:latin typeface="+mn-ea"/>
              </a:rPr>
              <a:t>　</a:t>
            </a:r>
            <a:r>
              <a:rPr lang="en-US" altLang="ja-JP" sz="2200" dirty="0" smtClean="0">
                <a:latin typeface="+mn-ea"/>
              </a:rPr>
              <a:t>1</a:t>
            </a:r>
            <a:r>
              <a:rPr lang="ja-JP" altLang="en-US" sz="2200" dirty="0" smtClean="0">
                <a:latin typeface="+mn-ea"/>
              </a:rPr>
              <a:t>　</a:t>
            </a:r>
            <a:r>
              <a:rPr lang="en-US" altLang="ja-JP" sz="2200" dirty="0" smtClean="0">
                <a:latin typeface="+mn-ea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dirty="0" smtClean="0"/>
              <a:t>連携病院の退院先</a:t>
            </a:r>
            <a:br>
              <a:rPr lang="ja-JP" altLang="en-US" dirty="0" smtClean="0"/>
            </a:br>
            <a:endParaRPr lang="ja-JP" altLang="en-US" sz="1800" dirty="0" smtClean="0"/>
          </a:p>
        </p:txBody>
      </p:sp>
      <p:graphicFrame>
        <p:nvGraphicFramePr>
          <p:cNvPr id="11347" name="Group 83"/>
          <p:cNvGraphicFramePr>
            <a:graphicFrameLocks noGrp="1"/>
          </p:cNvGraphicFramePr>
          <p:nvPr>
            <p:ph sz="half" idx="1"/>
          </p:nvPr>
        </p:nvGraphicFramePr>
        <p:xfrm>
          <a:off x="785786" y="1268759"/>
          <a:ext cx="7715303" cy="5423987"/>
        </p:xfrm>
        <a:graphic>
          <a:graphicData uri="http://schemas.openxmlformats.org/drawingml/2006/table">
            <a:tbl>
              <a:tblPr/>
              <a:tblGrid>
                <a:gridCol w="1544051"/>
                <a:gridCol w="1542400"/>
                <a:gridCol w="1542400"/>
                <a:gridCol w="1528555"/>
                <a:gridCol w="1557897"/>
              </a:tblGrid>
              <a:tr h="67765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自宅</a:t>
                      </a:r>
                      <a:r>
                        <a:rPr kumimoji="1" lang="ja-JP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（人）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病院</a:t>
                      </a:r>
                      <a:r>
                        <a:rPr kumimoji="1" lang="ja-JP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（人）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施設</a:t>
                      </a:r>
                      <a:r>
                        <a:rPr kumimoji="1" lang="ja-JP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（人）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平均在院日数</a:t>
                      </a:r>
                      <a:r>
                        <a:rPr kumimoji="1" lang="ja-JP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（日）</a:t>
                      </a:r>
                      <a:r>
                        <a:rPr kumimoji="1" lang="en-US" altLang="ja-JP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60(62.5)</a:t>
                      </a:r>
                      <a:endParaRPr kumimoji="1" lang="ja-JP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4906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労災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48.7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3699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済生会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47.8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4906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旭東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65.4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4906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日赤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4906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岡山医療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62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4906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岡山中央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99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4906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4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川崎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24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50.5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4906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4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西大寺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24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24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24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4906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400" b="0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岡山中央</a:t>
                      </a:r>
                      <a:endParaRPr lang="ja-JP" altLang="en-US" sz="2400" b="0" i="0" u="none" strike="noStrike" dirty="0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24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24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24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メトロ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vert="eaVert" wrap="square" rtlCol="0">
        <a:spAutoFit/>
      </a:bodyPr>
      <a:lstStyle>
        <a:defPPr>
          <a:defRPr kumimoji="1" dirty="0" smtClean="0"/>
        </a:defPPr>
      </a:lst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9759</TotalTime>
  <Words>803</Words>
  <Application>Microsoft Office PowerPoint</Application>
  <PresentationFormat>画面に合わせる (4:3)</PresentationFormat>
  <Paragraphs>597</Paragraphs>
  <Slides>18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18</vt:i4>
      </vt:variant>
    </vt:vector>
  </HeadingPairs>
  <TitlesOfParts>
    <vt:vector size="19" baseType="lpstr">
      <vt:lpstr>Office テーマ</vt:lpstr>
      <vt:lpstr>第28回岡山ももネット運用会議</vt:lpstr>
      <vt:lpstr>運用状況（H24年6月からH24年8月末） 自宅、独歩・杖・老人車使用</vt:lpstr>
      <vt:lpstr>退院先</vt:lpstr>
      <vt:lpstr>運用状況</vt:lpstr>
      <vt:lpstr>転院先</vt:lpstr>
      <vt:lpstr>転院先</vt:lpstr>
      <vt:lpstr>転院先</vt:lpstr>
      <vt:lpstr>転院先</vt:lpstr>
      <vt:lpstr>連携病院の退院先 </vt:lpstr>
      <vt:lpstr>連携病院から退院先</vt:lpstr>
      <vt:lpstr>最終退院先</vt:lpstr>
      <vt:lpstr>最終移動能力</vt:lpstr>
      <vt:lpstr>運用状況1（H24年6月からH24年8月末）</vt:lpstr>
      <vt:lpstr>運用状況2（H24年6月からH24年8月末）</vt:lpstr>
      <vt:lpstr>退院先1（H24年6月からH24年8月末）</vt:lpstr>
      <vt:lpstr>退院先2（H24年6月からH24年8月末）</vt:lpstr>
      <vt:lpstr>回復状況（H24年6月からH24年8月末）</vt:lpstr>
      <vt:lpstr>回復pas外（H24年6月からH24年8月末）</vt:lpstr>
    </vt:vector>
  </TitlesOfParts>
  <Company>片岡家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第13回岡山ももネット運用会議</dc:title>
  <dc:creator>まさき</dc:creator>
  <cp:lastModifiedBy>まさき</cp:lastModifiedBy>
  <cp:revision>506</cp:revision>
  <dcterms:created xsi:type="dcterms:W3CDTF">2008-09-18T14:41:00Z</dcterms:created>
  <dcterms:modified xsi:type="dcterms:W3CDTF">2012-12-18T15:42:00Z</dcterms:modified>
</cp:coreProperties>
</file>