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81" r:id="rId5"/>
    <p:sldId id="259" r:id="rId6"/>
    <p:sldId id="260" r:id="rId7"/>
    <p:sldId id="269" r:id="rId8"/>
    <p:sldId id="280" r:id="rId9"/>
    <p:sldId id="262" r:id="rId10"/>
    <p:sldId id="266" r:id="rId11"/>
    <p:sldId id="268" r:id="rId12"/>
    <p:sldId id="267" r:id="rId13"/>
    <p:sldId id="275" r:id="rId14"/>
    <p:sldId id="270" r:id="rId15"/>
    <p:sldId id="277" r:id="rId16"/>
    <p:sldId id="271" r:id="rId17"/>
    <p:sldId id="278" r:id="rId18"/>
    <p:sldId id="272" r:id="rId19"/>
    <p:sldId id="279" r:id="rId20"/>
    <p:sldId id="276" r:id="rId21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4" autoAdjust="0"/>
    <p:restoredTop sz="87324" autoAdjust="0"/>
  </p:normalViewPr>
  <p:slideViewPr>
    <p:cSldViewPr>
      <p:cViewPr varScale="1">
        <p:scale>
          <a:sx n="45" d="100"/>
          <a:sy n="45" d="100"/>
        </p:scale>
        <p:origin x="-9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46</c:v>
                </c:pt>
                <c:pt idx="1">
                  <c:v>67</c:v>
                </c:pt>
                <c:pt idx="2">
                  <c:v>89</c:v>
                </c:pt>
                <c:pt idx="3">
                  <c:v>117</c:v>
                </c:pt>
                <c:pt idx="4">
                  <c:v>62</c:v>
                </c:pt>
                <c:pt idx="5">
                  <c:v>31</c:v>
                </c:pt>
                <c:pt idx="6">
                  <c:v>55</c:v>
                </c:pt>
                <c:pt idx="7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</c:v>
                </c:pt>
                <c:pt idx="1">
                  <c:v>33</c:v>
                </c:pt>
                <c:pt idx="2">
                  <c:v>15</c:v>
                </c:pt>
                <c:pt idx="3">
                  <c:v>0</c:v>
                </c:pt>
                <c:pt idx="4">
                  <c:v>17</c:v>
                </c:pt>
                <c:pt idx="5">
                  <c:v>4</c:v>
                </c:pt>
                <c:pt idx="6">
                  <c:v>11</c:v>
                </c:pt>
                <c:pt idx="7">
                  <c:v>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7</c:v>
                </c:pt>
                <c:pt idx="1">
                  <c:v>1</c:v>
                </c:pt>
                <c:pt idx="2">
                  <c:v>7</c:v>
                </c:pt>
                <c:pt idx="3">
                  <c:v>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8</c:v>
                </c:pt>
                <c:pt idx="8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29</c:v>
                </c:pt>
                <c:pt idx="1">
                  <c:v>11</c:v>
                </c:pt>
                <c:pt idx="2">
                  <c:v>23</c:v>
                </c:pt>
                <c:pt idx="3">
                  <c:v>0</c:v>
                </c:pt>
                <c:pt idx="4">
                  <c:v>32</c:v>
                </c:pt>
                <c:pt idx="5">
                  <c:v>0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  <c:pt idx="8">
                  <c:v>西大寺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49</c:v>
                </c:pt>
                <c:pt idx="1">
                  <c:v>2</c:v>
                </c:pt>
                <c:pt idx="2">
                  <c:v>17</c:v>
                </c:pt>
                <c:pt idx="3">
                  <c:v>83</c:v>
                </c:pt>
                <c:pt idx="4">
                  <c:v>5</c:v>
                </c:pt>
                <c:pt idx="5">
                  <c:v>3</c:v>
                </c:pt>
                <c:pt idx="6">
                  <c:v>28</c:v>
                </c:pt>
                <c:pt idx="7">
                  <c:v>1</c:v>
                </c:pt>
                <c:pt idx="8">
                  <c:v>52</c:v>
                </c:pt>
              </c:numCache>
            </c:numRef>
          </c:val>
        </c:ser>
        <c:shape val="box"/>
        <c:axId val="91305856"/>
        <c:axId val="91307392"/>
        <c:axId val="0"/>
      </c:bar3DChart>
      <c:catAx>
        <c:axId val="91305856"/>
        <c:scaling>
          <c:orientation val="minMax"/>
        </c:scaling>
        <c:axPos val="l"/>
        <c:numFmt formatCode="General" sourceLinked="1"/>
        <c:tickLblPos val="nextTo"/>
        <c:crossAx val="91307392"/>
        <c:crosses val="autoZero"/>
        <c:auto val="1"/>
        <c:lblAlgn val="ctr"/>
        <c:lblOffset val="100"/>
      </c:catAx>
      <c:valAx>
        <c:axId val="91307392"/>
        <c:scaling>
          <c:orientation val="minMax"/>
        </c:scaling>
        <c:axPos val="b"/>
        <c:majorGridlines/>
        <c:numFmt formatCode="General" sourceLinked="1"/>
        <c:tickLblPos val="nextTo"/>
        <c:crossAx val="91305856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392523930139738"/>
          <c:y val="0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日赤23</c:v>
                </c:pt>
                <c:pt idx="1">
                  <c:v>国立20</c:v>
                </c:pt>
                <c:pt idx="2">
                  <c:v>労災19</c:v>
                </c:pt>
                <c:pt idx="3">
                  <c:v>済生会45</c:v>
                </c:pt>
                <c:pt idx="4">
                  <c:v>旭東31</c:v>
                </c:pt>
                <c:pt idx="5">
                  <c:v>岡山中央25</c:v>
                </c:pt>
                <c:pt idx="6">
                  <c:v>岡山市民9</c:v>
                </c:pt>
                <c:pt idx="7">
                  <c:v>川崎5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19</c:v>
                </c:pt>
                <c:pt idx="1">
                  <c:v>18</c:v>
                </c:pt>
                <c:pt idx="2">
                  <c:v>15</c:v>
                </c:pt>
                <c:pt idx="3">
                  <c:v>34</c:v>
                </c:pt>
                <c:pt idx="4">
                  <c:v>24</c:v>
                </c:pt>
                <c:pt idx="5">
                  <c:v>14</c:v>
                </c:pt>
                <c:pt idx="6">
                  <c:v>11</c:v>
                </c:pt>
                <c:pt idx="7">
                  <c:v>4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日赤23</c:v>
                </c:pt>
                <c:pt idx="1">
                  <c:v>国立20</c:v>
                </c:pt>
                <c:pt idx="2">
                  <c:v>労災19</c:v>
                </c:pt>
                <c:pt idx="3">
                  <c:v>済生会45</c:v>
                </c:pt>
                <c:pt idx="4">
                  <c:v>旭東31</c:v>
                </c:pt>
                <c:pt idx="5">
                  <c:v>岡山中央25</c:v>
                </c:pt>
                <c:pt idx="6">
                  <c:v>岡山市民9</c:v>
                </c:pt>
                <c:pt idx="7">
                  <c:v>川崎5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6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日赤23</c:v>
                </c:pt>
                <c:pt idx="1">
                  <c:v>国立20</c:v>
                </c:pt>
                <c:pt idx="2">
                  <c:v>労災19</c:v>
                </c:pt>
                <c:pt idx="3">
                  <c:v>済生会45</c:v>
                </c:pt>
                <c:pt idx="4">
                  <c:v>旭東31</c:v>
                </c:pt>
                <c:pt idx="5">
                  <c:v>岡山中央25</c:v>
                </c:pt>
                <c:pt idx="6">
                  <c:v>岡山市民9</c:v>
                </c:pt>
                <c:pt idx="7">
                  <c:v>川崎5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</c:ser>
        <c:gapDepth val="0"/>
        <c:shape val="box"/>
        <c:axId val="108106880"/>
        <c:axId val="108108416"/>
        <c:axId val="0"/>
      </c:bar3DChart>
      <c:catAx>
        <c:axId val="108106880"/>
        <c:scaling>
          <c:orientation val="minMax"/>
        </c:scaling>
        <c:axPos val="l"/>
        <c:numFmt formatCode="General" sourceLinked="1"/>
        <c:majorTickMark val="in"/>
        <c:tickLblPos val="low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8108416"/>
        <c:crosses val="autoZero"/>
        <c:auto val="1"/>
        <c:lblAlgn val="ctr"/>
        <c:lblOffset val="100"/>
        <c:tickLblSkip val="1"/>
        <c:tickMarkSkip val="1"/>
      </c:catAx>
      <c:valAx>
        <c:axId val="108108416"/>
        <c:scaling>
          <c:orientation val="minMax"/>
        </c:scaling>
        <c:axPos val="b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08106880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5035"/>
          <c:w val="7.5227431117749932E-2"/>
          <c:h val="0.16999788841607513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913948941117481"/>
          <c:y val="4.553268780745739E-3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日赤59</c:v>
                </c:pt>
                <c:pt idx="1">
                  <c:v>国立32</c:v>
                </c:pt>
                <c:pt idx="2">
                  <c:v>労災49</c:v>
                </c:pt>
                <c:pt idx="3">
                  <c:v>済生会42</c:v>
                </c:pt>
                <c:pt idx="4">
                  <c:v>旭東78</c:v>
                </c:pt>
                <c:pt idx="5">
                  <c:v>岡山中央13</c:v>
                </c:pt>
                <c:pt idx="6">
                  <c:v>岡山市民25</c:v>
                </c:pt>
                <c:pt idx="7">
                  <c:v>川崎9</c:v>
                </c:pt>
                <c:pt idx="8">
                  <c:v>西大寺2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48</c:v>
                </c:pt>
                <c:pt idx="1">
                  <c:v>29</c:v>
                </c:pt>
                <c:pt idx="2">
                  <c:v>38</c:v>
                </c:pt>
                <c:pt idx="3">
                  <c:v>34</c:v>
                </c:pt>
                <c:pt idx="4">
                  <c:v>56</c:v>
                </c:pt>
                <c:pt idx="5">
                  <c:v>10</c:v>
                </c:pt>
                <c:pt idx="6">
                  <c:v>16</c:v>
                </c:pt>
                <c:pt idx="7">
                  <c:v>5</c:v>
                </c:pt>
                <c:pt idx="8">
                  <c:v>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日赤59</c:v>
                </c:pt>
                <c:pt idx="1">
                  <c:v>国立32</c:v>
                </c:pt>
                <c:pt idx="2">
                  <c:v>労災49</c:v>
                </c:pt>
                <c:pt idx="3">
                  <c:v>済生会42</c:v>
                </c:pt>
                <c:pt idx="4">
                  <c:v>旭東78</c:v>
                </c:pt>
                <c:pt idx="5">
                  <c:v>岡山中央13</c:v>
                </c:pt>
                <c:pt idx="6">
                  <c:v>岡山市民25</c:v>
                </c:pt>
                <c:pt idx="7">
                  <c:v>川崎9</c:v>
                </c:pt>
                <c:pt idx="8">
                  <c:v>西大寺2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日赤59</c:v>
                </c:pt>
                <c:pt idx="1">
                  <c:v>国立32</c:v>
                </c:pt>
                <c:pt idx="2">
                  <c:v>労災49</c:v>
                </c:pt>
                <c:pt idx="3">
                  <c:v>済生会42</c:v>
                </c:pt>
                <c:pt idx="4">
                  <c:v>旭東78</c:v>
                </c:pt>
                <c:pt idx="5">
                  <c:v>岡山中央13</c:v>
                </c:pt>
                <c:pt idx="6">
                  <c:v>岡山市民25</c:v>
                </c:pt>
                <c:pt idx="7">
                  <c:v>川崎9</c:v>
                </c:pt>
                <c:pt idx="8">
                  <c:v>西大寺2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11</c:v>
                </c:pt>
                <c:pt idx="1">
                  <c:v>2</c:v>
                </c:pt>
                <c:pt idx="2">
                  <c:v>9</c:v>
                </c:pt>
                <c:pt idx="3">
                  <c:v>5</c:v>
                </c:pt>
                <c:pt idx="4">
                  <c:v>19</c:v>
                </c:pt>
                <c:pt idx="5">
                  <c:v>2</c:v>
                </c:pt>
                <c:pt idx="6">
                  <c:v>7</c:v>
                </c:pt>
                <c:pt idx="7">
                  <c:v>3</c:v>
                </c:pt>
                <c:pt idx="8">
                  <c:v>0</c:v>
                </c:pt>
              </c:numCache>
            </c:numRef>
          </c:val>
        </c:ser>
        <c:gapDepth val="0"/>
        <c:shape val="box"/>
        <c:axId val="91226496"/>
        <c:axId val="91228032"/>
        <c:axId val="0"/>
      </c:bar3DChart>
      <c:catAx>
        <c:axId val="91226496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91228032"/>
        <c:crosses val="autoZero"/>
        <c:auto val="1"/>
        <c:lblAlgn val="ctr"/>
        <c:lblOffset val="100"/>
        <c:tickLblSkip val="1"/>
        <c:tickMarkSkip val="1"/>
      </c:catAx>
      <c:valAx>
        <c:axId val="91228032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9122649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5035"/>
          <c:w val="0.10058480394868717"/>
          <c:h val="0.20860213593990409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077526246719202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日赤23</c:v>
                </c:pt>
                <c:pt idx="1">
                  <c:v>国立16</c:v>
                </c:pt>
                <c:pt idx="2">
                  <c:v>労災24</c:v>
                </c:pt>
                <c:pt idx="3">
                  <c:v>済生会46</c:v>
                </c:pt>
                <c:pt idx="4">
                  <c:v>旭東26</c:v>
                </c:pt>
                <c:pt idx="5">
                  <c:v>岡山中央14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12</c:v>
                </c:pt>
                <c:pt idx="4">
                  <c:v>8</c:v>
                </c:pt>
                <c:pt idx="5">
                  <c:v>0</c:v>
                </c:pt>
                <c:pt idx="6">
                  <c:v>5</c:v>
                </c:pt>
                <c:pt idx="7">
                  <c:v>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日赤23</c:v>
                </c:pt>
                <c:pt idx="1">
                  <c:v>国立16</c:v>
                </c:pt>
                <c:pt idx="2">
                  <c:v>労災24</c:v>
                </c:pt>
                <c:pt idx="3">
                  <c:v>済生会46</c:v>
                </c:pt>
                <c:pt idx="4">
                  <c:v>旭東26</c:v>
                </c:pt>
                <c:pt idx="5">
                  <c:v>岡山中央14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8</c:v>
                </c:pt>
                <c:pt idx="1">
                  <c:v>9</c:v>
                </c:pt>
                <c:pt idx="2">
                  <c:v>6</c:v>
                </c:pt>
                <c:pt idx="3">
                  <c:v>15</c:v>
                </c:pt>
                <c:pt idx="4">
                  <c:v>7</c:v>
                </c:pt>
                <c:pt idx="5">
                  <c:v>8</c:v>
                </c:pt>
                <c:pt idx="6">
                  <c:v>6</c:v>
                </c:pt>
                <c:pt idx="7">
                  <c:v>2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日赤23</c:v>
                </c:pt>
                <c:pt idx="1">
                  <c:v>国立16</c:v>
                </c:pt>
                <c:pt idx="2">
                  <c:v>労災24</c:v>
                </c:pt>
                <c:pt idx="3">
                  <c:v>済生会46</c:v>
                </c:pt>
                <c:pt idx="4">
                  <c:v>旭東26</c:v>
                </c:pt>
                <c:pt idx="5">
                  <c:v>岡山中央14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9</c:v>
                </c:pt>
                <c:pt idx="1">
                  <c:v>2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1</c:v>
                </c:pt>
                <c:pt idx="6">
                  <c:v>6</c:v>
                </c:pt>
                <c:pt idx="7">
                  <c:v>0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日赤23</c:v>
                </c:pt>
                <c:pt idx="1">
                  <c:v>国立16</c:v>
                </c:pt>
                <c:pt idx="2">
                  <c:v>労災24</c:v>
                </c:pt>
                <c:pt idx="3">
                  <c:v>済生会46</c:v>
                </c:pt>
                <c:pt idx="4">
                  <c:v>旭東26</c:v>
                </c:pt>
                <c:pt idx="5">
                  <c:v>岡山中央14</c:v>
                </c:pt>
                <c:pt idx="6">
                  <c:v>岡山市民15</c:v>
                </c:pt>
                <c:pt idx="7">
                  <c:v>川崎1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10</c:v>
                </c:pt>
                <c:pt idx="4">
                  <c:v>8</c:v>
                </c:pt>
                <c:pt idx="5">
                  <c:v>6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gapDepth val="0"/>
        <c:shape val="box"/>
        <c:axId val="112081536"/>
        <c:axId val="112091520"/>
        <c:axId val="0"/>
      </c:bar3DChart>
      <c:catAx>
        <c:axId val="112081536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2091520"/>
        <c:crosses val="autoZero"/>
        <c:auto val="1"/>
        <c:lblAlgn val="ctr"/>
        <c:lblOffset val="100"/>
        <c:tickLblSkip val="1"/>
        <c:tickMarkSkip val="1"/>
      </c:catAx>
      <c:valAx>
        <c:axId val="112091520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20815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01754903587956"/>
          <c:y val="0.10558240564756992"/>
          <c:w val="9.7979221347331488E-2"/>
          <c:h val="0.22589488132124941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67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日赤50</c:v>
                </c:pt>
                <c:pt idx="1">
                  <c:v>国立31</c:v>
                </c:pt>
                <c:pt idx="2">
                  <c:v>労災49</c:v>
                </c:pt>
                <c:pt idx="3">
                  <c:v>済生会46</c:v>
                </c:pt>
                <c:pt idx="4">
                  <c:v>旭東33</c:v>
                </c:pt>
                <c:pt idx="5">
                  <c:v>岡山中央16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11</c:v>
                </c:pt>
                <c:pt idx="1">
                  <c:v>1</c:v>
                </c:pt>
                <c:pt idx="2">
                  <c:v>4</c:v>
                </c:pt>
                <c:pt idx="3">
                  <c:v>12</c:v>
                </c:pt>
                <c:pt idx="4">
                  <c:v>12</c:v>
                </c:pt>
                <c:pt idx="5">
                  <c:v>0</c:v>
                </c:pt>
                <c:pt idx="6">
                  <c:v>6</c:v>
                </c:pt>
                <c:pt idx="7">
                  <c:v>3</c:v>
                </c:pt>
                <c:pt idx="8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日赤50</c:v>
                </c:pt>
                <c:pt idx="1">
                  <c:v>国立31</c:v>
                </c:pt>
                <c:pt idx="2">
                  <c:v>労災49</c:v>
                </c:pt>
                <c:pt idx="3">
                  <c:v>済生会46</c:v>
                </c:pt>
                <c:pt idx="4">
                  <c:v>旭東33</c:v>
                </c:pt>
                <c:pt idx="5">
                  <c:v>岡山中央16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22</c:v>
                </c:pt>
                <c:pt idx="1">
                  <c:v>17</c:v>
                </c:pt>
                <c:pt idx="2">
                  <c:v>18</c:v>
                </c:pt>
                <c:pt idx="3">
                  <c:v>15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日赤50</c:v>
                </c:pt>
                <c:pt idx="1">
                  <c:v>国立31</c:v>
                </c:pt>
                <c:pt idx="2">
                  <c:v>労災49</c:v>
                </c:pt>
                <c:pt idx="3">
                  <c:v>済生会46</c:v>
                </c:pt>
                <c:pt idx="4">
                  <c:v>旭東33</c:v>
                </c:pt>
                <c:pt idx="5">
                  <c:v>岡山中央16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11</c:v>
                </c:pt>
                <c:pt idx="1">
                  <c:v>4</c:v>
                </c:pt>
                <c:pt idx="2">
                  <c:v>18</c:v>
                </c:pt>
                <c:pt idx="3">
                  <c:v>9</c:v>
                </c:pt>
                <c:pt idx="4">
                  <c:v>8</c:v>
                </c:pt>
                <c:pt idx="5">
                  <c:v>2</c:v>
                </c:pt>
                <c:pt idx="6">
                  <c:v>7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Sheet1!$B$1:$J$1</c:f>
              <c:strCache>
                <c:ptCount val="9"/>
                <c:pt idx="0">
                  <c:v>日赤50</c:v>
                </c:pt>
                <c:pt idx="1">
                  <c:v>国立31</c:v>
                </c:pt>
                <c:pt idx="2">
                  <c:v>労災49</c:v>
                </c:pt>
                <c:pt idx="3">
                  <c:v>済生会46</c:v>
                </c:pt>
                <c:pt idx="4">
                  <c:v>旭東33</c:v>
                </c:pt>
                <c:pt idx="5">
                  <c:v>岡山中央16</c:v>
                </c:pt>
                <c:pt idx="6">
                  <c:v>岡山市民19</c:v>
                </c:pt>
                <c:pt idx="7">
                  <c:v>川崎14</c:v>
                </c:pt>
                <c:pt idx="8">
                  <c:v>西大寺4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9"/>
                <c:pt idx="0">
                  <c:v>6</c:v>
                </c:pt>
                <c:pt idx="1">
                  <c:v>9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  <c:pt idx="5">
                  <c:v>6</c:v>
                </c:pt>
                <c:pt idx="6">
                  <c:v>4</c:v>
                </c:pt>
                <c:pt idx="7">
                  <c:v>6</c:v>
                </c:pt>
                <c:pt idx="8">
                  <c:v>2</c:v>
                </c:pt>
              </c:numCache>
            </c:numRef>
          </c:val>
        </c:ser>
        <c:gapDepth val="0"/>
        <c:shape val="box"/>
        <c:axId val="116755072"/>
        <c:axId val="116765056"/>
        <c:axId val="0"/>
      </c:bar3DChart>
      <c:catAx>
        <c:axId val="11675507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6765056"/>
        <c:crosses val="autoZero"/>
        <c:auto val="1"/>
        <c:lblAlgn val="ctr"/>
        <c:lblOffset val="100"/>
        <c:tickLblSkip val="1"/>
        <c:tickMarkSkip val="1"/>
      </c:catAx>
      <c:valAx>
        <c:axId val="116765056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1675507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604"/>
          <c:y val="0.10558240564756992"/>
          <c:w val="0.12982450964121237"/>
          <c:h val="0.27741944972395732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27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24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28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於；岡山医療センター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連携病院から退院先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603375"/>
          <a:ext cx="9112979" cy="500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63014" y="1603375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連携病院を退院時移動能力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" y="1643050"/>
          <a:ext cx="9144000" cy="5022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434" y="1603375"/>
          <a:ext cx="9114566" cy="500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857232"/>
          <a:ext cx="8715436" cy="5600700"/>
        </p:xfrm>
        <a:graphic>
          <a:graphicData uri="http://schemas.openxmlformats.org/drawingml/2006/table">
            <a:tbl>
              <a:tblPr/>
              <a:tblGrid>
                <a:gridCol w="1558840"/>
                <a:gridCol w="1204581"/>
                <a:gridCol w="1417154"/>
                <a:gridCol w="1417154"/>
                <a:gridCol w="1488012"/>
                <a:gridCol w="1629695"/>
              </a:tblGrid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396359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142844" y="785795"/>
          <a:ext cx="9001156" cy="5715036"/>
        </p:xfrm>
        <a:graphic>
          <a:graphicData uri="http://schemas.openxmlformats.org/drawingml/2006/table">
            <a:tbl>
              <a:tblPr/>
              <a:tblGrid>
                <a:gridCol w="1609944"/>
                <a:gridCol w="1244071"/>
                <a:gridCol w="1463613"/>
                <a:gridCol w="1463613"/>
                <a:gridCol w="1536794"/>
                <a:gridCol w="1683121"/>
              </a:tblGrid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児島中央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宮本整形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429396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358246" cy="5214954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退院先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00108"/>
          <a:ext cx="8715404" cy="5786451"/>
        </p:xfrm>
        <a:graphic>
          <a:graphicData uri="http://schemas.openxmlformats.org/drawingml/2006/table">
            <a:tbl>
              <a:tblPr/>
              <a:tblGrid>
                <a:gridCol w="1980779"/>
                <a:gridCol w="1721340"/>
                <a:gridCol w="1773930"/>
                <a:gridCol w="1497005"/>
                <a:gridCol w="1742350"/>
              </a:tblGrid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宮本整形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42" y="-7145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0" y="1021360"/>
          <a:ext cx="8429655" cy="5050846"/>
        </p:xfrm>
        <a:graphic>
          <a:graphicData uri="http://schemas.openxmlformats.org/drawingml/2006/table">
            <a:tbl>
              <a:tblPr/>
              <a:tblGrid>
                <a:gridCol w="1685931"/>
                <a:gridCol w="1685931"/>
                <a:gridCol w="1685931"/>
                <a:gridCol w="1685931"/>
                <a:gridCol w="1685931"/>
              </a:tblGrid>
              <a:tr h="90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15082"/>
            <a:ext cx="4047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歩行で</a:t>
            </a:r>
            <a:r>
              <a:rPr lang="en-US" altLang="ja-JP" dirty="0" smtClean="0"/>
              <a:t>1-2</a:t>
            </a:r>
            <a:r>
              <a:rPr lang="ja-JP" altLang="en-US" dirty="0" smtClean="0"/>
              <a:t>回復、移乗で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回復している。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6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1071546"/>
          <a:ext cx="8572560" cy="5004104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892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86520"/>
            <a:ext cx="6260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施設により差がある。回復期病院は点数が全般に高めである。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7159" y="1412877"/>
          <a:ext cx="8358245" cy="5283601"/>
        </p:xfrm>
        <a:graphic>
          <a:graphicData uri="http://schemas.openxmlformats.org/drawingml/2006/table">
            <a:tbl>
              <a:tblPr/>
              <a:tblGrid>
                <a:gridCol w="1785949"/>
                <a:gridCol w="1214446"/>
                <a:gridCol w="2014552"/>
                <a:gridCol w="1671649"/>
                <a:gridCol w="1671649"/>
              </a:tblGrid>
              <a:tr h="158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82.5(82.5)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32.5(33)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74(13/61)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114(30/84)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129(28/101)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96(15/81)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130(30/100)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35(7/35)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62(11/51)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108(22/86)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岡山西大寺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5(1/2)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回復</a:t>
            </a:r>
            <a:r>
              <a:rPr lang="en-US" altLang="ja-JP" sz="2800" dirty="0" smtClean="0"/>
              <a:t>pas</a:t>
            </a:r>
            <a:r>
              <a:rPr lang="ja-JP" altLang="en-US" sz="2800" dirty="0" smtClean="0"/>
              <a:t>外（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0" y="928670"/>
          <a:ext cx="9144000" cy="5524667"/>
        </p:xfrm>
        <a:graphic>
          <a:graphicData uri="http://schemas.openxmlformats.org/drawingml/2006/table">
            <a:tbl>
              <a:tblPr/>
              <a:tblGrid>
                <a:gridCol w="2014990"/>
                <a:gridCol w="1642610"/>
                <a:gridCol w="1828800"/>
                <a:gridCol w="1828800"/>
                <a:gridCol w="1828800"/>
              </a:tblGrid>
              <a:tr h="8355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中央奉環町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2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津山第一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1071538" y="6211693"/>
            <a:ext cx="55595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</a:t>
            </a:r>
            <a:r>
              <a:rPr lang="ja-JP" altLang="en-US" dirty="0" smtClean="0"/>
              <a:t>。回復も悪い。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ph sz="half" idx="1"/>
          </p:nvPr>
        </p:nvGraphicFramePr>
        <p:xfrm>
          <a:off x="0" y="1397029"/>
          <a:ext cx="9143999" cy="5651458"/>
        </p:xfrm>
        <a:graphic>
          <a:graphicData uri="http://schemas.openxmlformats.org/drawingml/2006/table">
            <a:tbl>
              <a:tblPr/>
              <a:tblGrid>
                <a:gridCol w="1829771"/>
                <a:gridCol w="1828152"/>
                <a:gridCol w="1828153"/>
                <a:gridCol w="1828152"/>
                <a:gridCol w="1829771"/>
              </a:tblGrid>
              <a:tr h="829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（分）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西大寺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90264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214414" y="1340768"/>
            <a:ext cx="32400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岡山リハ	</a:t>
            </a:r>
            <a:r>
              <a:rPr lang="en-US" altLang="ja-JP" sz="2000" dirty="0" smtClean="0">
                <a:latin typeface="+mn-ea"/>
              </a:rPr>
              <a:t>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岡山光南	</a:t>
            </a:r>
            <a:r>
              <a:rPr lang="en-US" altLang="ja-JP" sz="2000" dirty="0" smtClean="0">
                <a:latin typeface="+mn-ea"/>
              </a:rPr>
              <a:t>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佐藤		</a:t>
            </a:r>
            <a:r>
              <a:rPr lang="en-US" altLang="ja-JP" sz="2000" dirty="0" smtClean="0">
                <a:latin typeface="+mn-ea"/>
              </a:rPr>
              <a:t>	8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高梁中央	</a:t>
            </a:r>
            <a:r>
              <a:rPr lang="en-US" altLang="ja-JP" sz="20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梶木</a:t>
            </a:r>
            <a:r>
              <a:rPr lang="en-US" altLang="ja-JP" sz="2000" dirty="0" smtClean="0">
                <a:latin typeface="+mn-ea"/>
              </a:rPr>
              <a:t>		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玉野市民</a:t>
            </a:r>
            <a:r>
              <a:rPr lang="en-US" altLang="ja-JP" sz="2000" dirty="0" smtClean="0">
                <a:latin typeface="+mn-ea"/>
              </a:rPr>
              <a:t>	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中央奉還町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岡山西大寺</a:t>
            </a:r>
            <a:r>
              <a:rPr lang="en-US" altLang="ja-JP" sz="2000" dirty="0" smtClean="0">
                <a:latin typeface="+mn-ea"/>
              </a:rPr>
              <a:t>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藤田</a:t>
            </a:r>
            <a:r>
              <a:rPr lang="en-US" altLang="ja-JP" sz="2000" dirty="0" smtClean="0">
                <a:latin typeface="+mn-ea"/>
              </a:rPr>
              <a:t>	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宮本整形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吉備リハ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latin typeface="+mn-ea"/>
              </a:rPr>
              <a:t>　（連携外病院）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重井付属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きのこｴｽﾎﾟﾜｰ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小見山</a:t>
            </a:r>
            <a:r>
              <a:rPr lang="en-US" altLang="ja-JP" sz="2000" dirty="0" smtClean="0">
                <a:latin typeface="+mn-ea"/>
              </a:rPr>
              <a:t>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備前</a:t>
            </a:r>
            <a:r>
              <a:rPr lang="en-US" altLang="ja-JP" sz="2000" dirty="0" smtClean="0">
                <a:latin typeface="+mn-ea"/>
              </a:rPr>
              <a:t>		</a:t>
            </a:r>
            <a:r>
              <a:rPr lang="ja-JP" altLang="en-US" sz="2000" dirty="0" smtClean="0">
                <a:latin typeface="+mn-ea"/>
              </a:rPr>
              <a:t>　</a:t>
            </a:r>
            <a:r>
              <a:rPr lang="en-US" altLang="ja-JP" sz="20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>
                <a:latin typeface="+mn-ea"/>
              </a:rPr>
              <a:t>岡村一心堂</a:t>
            </a:r>
            <a:r>
              <a:rPr lang="en-US" altLang="ja-JP" sz="20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>
              <a:latin typeface="+mn-ea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436096" y="214290"/>
            <a:ext cx="4495800" cy="38576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吉備リハ</a:t>
            </a:r>
            <a:r>
              <a:rPr lang="en-US" altLang="ja-JP" sz="1500" dirty="0" smtClean="0">
                <a:latin typeface="+mn-ea"/>
              </a:rPr>
              <a:t>			12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藤田</a:t>
            </a:r>
            <a:r>
              <a:rPr lang="en-US" altLang="ja-JP" sz="1500" dirty="0" smtClean="0">
                <a:latin typeface="+mn-ea"/>
              </a:rPr>
              <a:t>			  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済生会吉備	</a:t>
            </a:r>
            <a:r>
              <a:rPr lang="en-US" altLang="ja-JP" sz="1500" dirty="0" smtClean="0">
                <a:latin typeface="+mn-ea"/>
              </a:rPr>
              <a:t>	19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赤磐医師会	</a:t>
            </a:r>
            <a:r>
              <a:rPr lang="en-US" altLang="ja-JP" sz="1500" dirty="0" smtClean="0">
                <a:latin typeface="+mn-ea"/>
              </a:rPr>
              <a:t>	13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中央奉還町</a:t>
            </a:r>
            <a:r>
              <a:rPr lang="en-US" altLang="ja-JP" sz="1500" dirty="0" smtClean="0">
                <a:latin typeface="+mn-ea"/>
              </a:rPr>
              <a:t>	</a:t>
            </a:r>
            <a:r>
              <a:rPr lang="ja-JP" altLang="en-US" sz="1500" dirty="0" smtClean="0">
                <a:latin typeface="+mn-ea"/>
              </a:rPr>
              <a:t>	  </a:t>
            </a:r>
            <a:r>
              <a:rPr lang="en-US" altLang="ja-JP" sz="15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宮本整形　　</a:t>
            </a:r>
            <a:r>
              <a:rPr lang="en-US" altLang="ja-JP" sz="1500" dirty="0" smtClean="0">
                <a:latin typeface="+mn-ea"/>
              </a:rPr>
              <a:t>	</a:t>
            </a:r>
            <a:r>
              <a:rPr lang="ja-JP" altLang="en-US" sz="1500" dirty="0" smtClean="0">
                <a:latin typeface="+mn-ea"/>
              </a:rPr>
              <a:t>	  </a:t>
            </a:r>
            <a:r>
              <a:rPr lang="en-US" altLang="ja-JP" sz="15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大杉病院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竜操整形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岡山光南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岡山西大寺</a:t>
            </a:r>
            <a:r>
              <a:rPr lang="en-US" altLang="ja-JP" sz="15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高松整形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津山第一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岡山リハ</a:t>
            </a:r>
            <a:r>
              <a:rPr lang="en-US" altLang="ja-JP" sz="1500" dirty="0" smtClean="0">
                <a:latin typeface="+mn-ea"/>
              </a:rPr>
              <a:t>			  1</a:t>
            </a:r>
            <a:r>
              <a:rPr lang="ja-JP" altLang="en-US" sz="1500" dirty="0" smtClean="0">
                <a:latin typeface="+mn-ea"/>
              </a:rPr>
              <a:t>　</a:t>
            </a:r>
            <a:endParaRPr lang="en-US" altLang="ja-JP" sz="15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金川</a:t>
            </a:r>
            <a:r>
              <a:rPr lang="en-US" altLang="ja-JP" sz="1500" dirty="0" smtClean="0">
                <a:latin typeface="+mn-ea"/>
              </a:rPr>
              <a:t>			  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b="1" dirty="0" smtClean="0">
                <a:latin typeface="+mn-ea"/>
              </a:rPr>
              <a:t>　（連携外病院）</a:t>
            </a:r>
            <a:endParaRPr lang="en-US" altLang="ja-JP" sz="1500" b="1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err="1" smtClean="0">
                <a:latin typeface="+mn-ea"/>
              </a:rPr>
              <a:t>いしま</a:t>
            </a:r>
            <a:r>
              <a:rPr lang="en-US" altLang="ja-JP" sz="1500" dirty="0" smtClean="0">
                <a:latin typeface="+mn-ea"/>
              </a:rPr>
              <a:t>			  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福渡病院</a:t>
            </a:r>
            <a:r>
              <a:rPr lang="en-US" altLang="ja-JP" sz="1500" dirty="0" smtClean="0">
                <a:latin typeface="+mn-ea"/>
              </a:rPr>
              <a:t>			  7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泉クリニック</a:t>
            </a:r>
            <a:r>
              <a:rPr lang="en-US" altLang="ja-JP" sz="1500" dirty="0" smtClean="0">
                <a:latin typeface="+mn-ea"/>
              </a:rPr>
              <a:t>		  2</a:t>
            </a:r>
            <a:r>
              <a:rPr lang="ja-JP" altLang="en-US" sz="1500" dirty="0" smtClean="0">
                <a:latin typeface="+mn-ea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井原中央</a:t>
            </a:r>
            <a:r>
              <a:rPr lang="en-US" altLang="ja-JP" sz="1500" dirty="0" smtClean="0">
                <a:latin typeface="+mn-ea"/>
              </a:rPr>
              <a:t>			  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平</a:t>
            </a:r>
            <a:r>
              <a:rPr lang="en-US" altLang="ja-JP" sz="1500" dirty="0" smtClean="0">
                <a:latin typeface="+mn-ea"/>
              </a:rPr>
              <a:t>	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柵原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川崎</a:t>
            </a:r>
            <a:r>
              <a:rPr lang="en-US" altLang="ja-JP" sz="1500" dirty="0" smtClean="0">
                <a:latin typeface="+mn-ea"/>
              </a:rPr>
              <a:t>	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一宮整形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北川</a:t>
            </a:r>
            <a:r>
              <a:rPr lang="en-US" altLang="ja-JP" sz="1500" dirty="0" smtClean="0">
                <a:latin typeface="+mn-ea"/>
              </a:rPr>
              <a:t>			  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渡辺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金田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水島中央</a:t>
            </a:r>
            <a:r>
              <a:rPr lang="en-US" altLang="ja-JP" sz="1500" dirty="0" smtClean="0">
                <a:latin typeface="+mn-ea"/>
              </a:rPr>
              <a:t>	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500" dirty="0" smtClean="0">
                <a:latin typeface="+mn-ea"/>
              </a:rPr>
              <a:t>酒田</a:t>
            </a:r>
            <a:r>
              <a:rPr lang="en-US" altLang="ja-JP" sz="1500" dirty="0" smtClean="0">
                <a:latin typeface="+mn-ea"/>
              </a:rPr>
              <a:t>			  1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250825" y="30829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日赤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356100" y="3011488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国立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425" y="500042"/>
            <a:ext cx="3240088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 smtClean="0">
                <a:latin typeface="+mj-ea"/>
                <a:ea typeface="+mj-ea"/>
              </a:rPr>
              <a:t>　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佐藤		</a:t>
            </a:r>
            <a:r>
              <a:rPr lang="en-US" altLang="ja-JP" sz="1800" dirty="0" smtClean="0">
                <a:latin typeface="+mj-ea"/>
                <a:ea typeface="+mj-ea"/>
              </a:rPr>
              <a:t>29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岡山光南	</a:t>
            </a:r>
            <a:r>
              <a:rPr lang="en-US" altLang="ja-JP" sz="1800" dirty="0" smtClean="0">
                <a:latin typeface="+mj-ea"/>
                <a:ea typeface="+mj-ea"/>
              </a:rPr>
              <a:t>14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玉野市民	</a:t>
            </a:r>
            <a:r>
              <a:rPr lang="en-US" altLang="ja-JP" sz="1800" dirty="0" smtClean="0">
                <a:latin typeface="+mj-ea"/>
                <a:ea typeface="+mj-ea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岡山リハ	</a:t>
            </a:r>
            <a:r>
              <a:rPr lang="en-US" altLang="ja-JP" sz="1800" dirty="0" smtClean="0">
                <a:latin typeface="+mj-ea"/>
                <a:ea typeface="+mj-ea"/>
              </a:rPr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日赤玉野</a:t>
            </a:r>
            <a:r>
              <a:rPr lang="en-US" altLang="ja-JP" sz="1800" dirty="0" smtClean="0">
                <a:latin typeface="+mj-ea"/>
                <a:ea typeface="+mj-ea"/>
              </a:rPr>
              <a:t>	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藤田</a:t>
            </a:r>
            <a:r>
              <a:rPr lang="en-US" altLang="ja-JP" sz="1800" dirty="0" smtClean="0">
                <a:latin typeface="+mj-ea"/>
                <a:ea typeface="+mj-ea"/>
              </a:rPr>
              <a:t>		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うちおグリーン</a:t>
            </a:r>
            <a:r>
              <a:rPr lang="en-US" altLang="ja-JP" sz="1800" dirty="0" smtClean="0">
                <a:latin typeface="+mj-ea"/>
                <a:ea typeface="+mj-ea"/>
              </a:rPr>
              <a:t>	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かとう内科</a:t>
            </a:r>
            <a:r>
              <a:rPr lang="en-US" altLang="ja-JP" sz="1800" dirty="0" smtClean="0">
                <a:latin typeface="+mj-ea"/>
                <a:ea typeface="+mj-ea"/>
              </a:rPr>
              <a:t>	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中央奉還町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 smtClean="0">
                <a:latin typeface="+mj-ea"/>
                <a:ea typeface="+mj-ea"/>
              </a:rPr>
              <a:t>　（連携外病院）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赤磐医師会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松田</a:t>
            </a:r>
            <a:r>
              <a:rPr lang="en-US" altLang="ja-JP" sz="1800" dirty="0" smtClean="0">
                <a:latin typeface="+mj-ea"/>
                <a:ea typeface="+mj-ea"/>
              </a:rPr>
              <a:t>	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玉野三井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せのお</a:t>
            </a:r>
            <a:r>
              <a:rPr lang="en-US" altLang="ja-JP" sz="18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由良</a:t>
            </a:r>
            <a:r>
              <a:rPr lang="en-US" altLang="ja-JP" sz="1800" dirty="0" smtClean="0">
                <a:latin typeface="+mj-ea"/>
                <a:ea typeface="+mj-ea"/>
              </a:rPr>
              <a:t>	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セントラル</a:t>
            </a:r>
            <a:r>
              <a:rPr lang="en-US" altLang="ja-JP" sz="18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中谷外科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岡山紀念</a:t>
            </a:r>
            <a:r>
              <a:rPr lang="en-US" altLang="ja-JP" sz="18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青木</a:t>
            </a:r>
            <a:r>
              <a:rPr lang="en-US" altLang="ja-JP" sz="18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重井付属</a:t>
            </a:r>
            <a:r>
              <a:rPr lang="en-US" altLang="ja-JP" sz="18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1800" dirty="0" smtClean="0">
              <a:latin typeface="+mj-ea"/>
              <a:ea typeface="+mj-ea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405438" y="862029"/>
            <a:ext cx="44958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　</a:t>
            </a:r>
            <a:r>
              <a:rPr lang="ja-JP" altLang="en-US" sz="2100" b="1" dirty="0" smtClean="0">
                <a:latin typeface="+mj-ea"/>
                <a:ea typeface="+mj-ea"/>
              </a:rPr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岡山リハ	</a:t>
            </a:r>
            <a:r>
              <a:rPr lang="en-US" altLang="ja-JP" sz="2100" dirty="0" smtClean="0">
                <a:latin typeface="+mj-ea"/>
                <a:ea typeface="+mj-ea"/>
              </a:rPr>
              <a:t>44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佐藤</a:t>
            </a:r>
            <a:r>
              <a:rPr lang="en-US" altLang="ja-JP" sz="2100" dirty="0" smtClean="0">
                <a:latin typeface="+mj-ea"/>
                <a:ea typeface="+mj-ea"/>
              </a:rPr>
              <a:t>		  7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協立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岡山光南</a:t>
            </a:r>
            <a:r>
              <a:rPr lang="en-US" altLang="ja-JP" sz="2100" dirty="0" smtClean="0">
                <a:latin typeface="+mj-ea"/>
                <a:ea typeface="+mj-ea"/>
              </a:rPr>
              <a:t>	 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藤田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竜操</a:t>
            </a:r>
            <a:r>
              <a:rPr lang="en-US" altLang="ja-JP" sz="2100" dirty="0" smtClean="0">
                <a:latin typeface="+mj-ea"/>
                <a:ea typeface="+mj-ea"/>
              </a:rPr>
              <a:t>		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玉野分院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玉野市民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b="1" dirty="0" smtClean="0">
                <a:latin typeface="+mj-ea"/>
                <a:ea typeface="+mj-ea"/>
              </a:rPr>
              <a:t>　（連携外病院）</a:t>
            </a:r>
            <a:r>
              <a:rPr lang="ja-JP" altLang="en-US" sz="2100" dirty="0" smtClean="0">
                <a:latin typeface="+mj-ea"/>
                <a:ea typeface="+mj-ea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岡山西大寺</a:t>
            </a:r>
            <a:r>
              <a:rPr lang="en-US" altLang="ja-JP" sz="2100" dirty="0" smtClean="0">
                <a:latin typeface="+mj-ea"/>
                <a:ea typeface="+mj-ea"/>
              </a:rPr>
              <a:t>	 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山陽病院 	  </a:t>
            </a:r>
            <a:r>
              <a:rPr lang="en-US" altLang="ja-JP" sz="2100" dirty="0" smtClean="0">
                <a:latin typeface="+mj-ea"/>
                <a:ea typeface="+mj-ea"/>
              </a:rPr>
              <a:t>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倉敷記念	  </a:t>
            </a:r>
            <a:r>
              <a:rPr lang="en-US" altLang="ja-JP" sz="2100" dirty="0" smtClean="0">
                <a:latin typeface="+mj-ea"/>
                <a:ea typeface="+mj-ea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倉リハ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梶木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榊原</a:t>
            </a:r>
            <a:r>
              <a:rPr lang="en-US" altLang="ja-JP" sz="2100" dirty="0" smtClean="0">
                <a:latin typeface="+mj-ea"/>
                <a:ea typeface="+mj-ea"/>
              </a:rPr>
              <a:t>	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100" dirty="0" smtClean="0">
                <a:latin typeface="+mj-ea"/>
                <a:ea typeface="+mj-ea"/>
              </a:rPr>
              <a:t>青木内科</a:t>
            </a:r>
            <a:r>
              <a:rPr lang="en-US" altLang="ja-JP" sz="2100" dirty="0" smtClean="0">
                <a:latin typeface="+mj-ea"/>
                <a:ea typeface="+mj-ea"/>
              </a:rPr>
              <a:t>	 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100" dirty="0" smtClean="0">
              <a:latin typeface="+mj-ea"/>
              <a:ea typeface="+mj-ea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5750" y="31432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労災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03713" y="31750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旭東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475448" y="2857496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	</a:t>
            </a:r>
            <a:r>
              <a:rPr lang="en-US" altLang="ja-JP" sz="2400" dirty="0" smtClean="0">
                <a:latin typeface="+mn-ea"/>
              </a:rPr>
              <a:t>21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   	</a:t>
            </a:r>
            <a:r>
              <a:rPr lang="en-US" altLang="ja-JP" sz="2400" dirty="0" smtClean="0">
                <a:latin typeface="+mn-ea"/>
              </a:rPr>
              <a:t>10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0232" y="1124744"/>
            <a:ext cx="4495800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27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35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i="1" dirty="0" smtClean="0">
                <a:latin typeface="+mn-ea"/>
              </a:rPr>
              <a:t>	</a:t>
            </a:r>
            <a:r>
              <a:rPr lang="en-US" altLang="ja-JP" sz="2400" dirty="0" smtClean="0">
                <a:latin typeface="+mn-ea"/>
              </a:rPr>
              <a:t>10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宮本整形</a:t>
            </a:r>
            <a:r>
              <a:rPr lang="en-US" altLang="ja-JP" sz="2400" dirty="0" smtClean="0">
                <a:latin typeface="+mn-ea"/>
              </a:rPr>
              <a:t>	  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竜操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岩藤胃腸科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藤田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8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en-US" altLang="ja-JP" sz="2400" dirty="0" smtClean="0">
                <a:latin typeface="+mn-ea"/>
              </a:rPr>
              <a:t>		  2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済生会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03247" y="321468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岡山中央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572132" y="908720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近藤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草加	</a:t>
            </a:r>
            <a:r>
              <a:rPr lang="en-US" altLang="ja-JP" sz="2400" dirty="0" smtClean="0">
                <a:latin typeface="+mn-ea"/>
              </a:rPr>
              <a:t>	  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渡辺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岡山西大寺  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400" b="1" dirty="0" smtClean="0"/>
              <a:t>　（連携外病院）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自院回復期</a:t>
            </a:r>
            <a:r>
              <a:rPr lang="en-US" altLang="ja-JP" sz="2400" dirty="0" smtClean="0">
                <a:latin typeface="+mn-ea"/>
              </a:rPr>
              <a:t>	44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en-US" altLang="ja-JP" sz="2400" dirty="0" smtClean="0">
                <a:latin typeface="+mn-ea"/>
              </a:rPr>
              <a:t>		  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赤磐医師会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岡山紀念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北川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金川</a:t>
            </a:r>
            <a:r>
              <a:rPr lang="en-US" altLang="ja-JP" sz="2400" dirty="0" smtClean="0">
                <a:latin typeface="+mn-ea"/>
              </a:rPr>
              <a:t>	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岡山市民</a:t>
            </a:r>
            <a:r>
              <a:rPr lang="en-US" altLang="ja-JP" sz="2400" dirty="0" smtClean="0">
                <a:latin typeface="+mn-ea"/>
              </a:rPr>
              <a:t>	 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さとう記念</a:t>
            </a:r>
            <a:r>
              <a:rPr lang="en-US" altLang="ja-JP" sz="2400" dirty="0" smtClean="0">
                <a:latin typeface="+mn-ea"/>
              </a:rPr>
              <a:t>	  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市民</a:t>
            </a:r>
            <a:endParaRPr lang="ja-JP" altLang="en-US" sz="32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00563" y="3190877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川崎</a:t>
            </a:r>
            <a:endParaRPr lang="ja-JP" altLang="en-US" sz="32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763688" y="719410"/>
            <a:ext cx="2424098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2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岡山リハ</a:t>
            </a:r>
            <a:r>
              <a:rPr lang="en-US" altLang="ja-JP" sz="2200" dirty="0" smtClean="0">
                <a:latin typeface="+mn-ea"/>
              </a:rPr>
              <a:t>	26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光南</a:t>
            </a:r>
            <a:r>
              <a:rPr lang="en-US" altLang="ja-JP" sz="2200" dirty="0" smtClean="0">
                <a:latin typeface="+mn-ea"/>
              </a:rPr>
              <a:t>		  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済生会吉備</a:t>
            </a:r>
            <a:r>
              <a:rPr lang="en-US" altLang="ja-JP" sz="2200" dirty="0" smtClean="0">
                <a:latin typeface="+mn-ea"/>
              </a:rPr>
              <a:t>	  3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中央奉還町</a:t>
            </a:r>
            <a:r>
              <a:rPr lang="en-US" altLang="ja-JP" sz="2200" dirty="0" smtClean="0">
                <a:latin typeface="+mn-ea"/>
              </a:rPr>
              <a:t>	  8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宮本整形</a:t>
            </a:r>
            <a:r>
              <a:rPr lang="en-US" altLang="ja-JP" sz="2200" dirty="0" smtClean="0">
                <a:latin typeface="+mn-ea"/>
              </a:rPr>
              <a:t>	  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佐藤</a:t>
            </a:r>
            <a:r>
              <a:rPr lang="en-US" altLang="ja-JP" sz="22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西大寺</a:t>
            </a:r>
            <a:r>
              <a:rPr lang="en-US" altLang="ja-JP" sz="22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協立</a:t>
            </a:r>
            <a:r>
              <a:rPr lang="en-US" altLang="ja-JP" sz="2200" dirty="0" smtClean="0">
                <a:latin typeface="+mn-ea"/>
              </a:rPr>
              <a:t>		  6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竜操</a:t>
            </a:r>
            <a:r>
              <a:rPr lang="en-US" altLang="ja-JP" sz="2200" dirty="0" smtClean="0">
                <a:latin typeface="+mn-ea"/>
              </a:rPr>
              <a:t>		  4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光生</a:t>
            </a:r>
            <a:r>
              <a:rPr lang="en-US" altLang="ja-JP" sz="2200" dirty="0" smtClean="0">
                <a:latin typeface="+mn-ea"/>
              </a:rPr>
              <a:t>		  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b="1" dirty="0" smtClean="0"/>
              <a:t>（連携外病院）</a:t>
            </a:r>
            <a:endParaRPr lang="en-US" altLang="ja-JP" sz="22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/>
              <a:t>梶木</a:t>
            </a:r>
            <a:r>
              <a:rPr lang="en-US" altLang="ja-JP" sz="2200" dirty="0" smtClean="0"/>
              <a:t>		</a:t>
            </a:r>
            <a:r>
              <a:rPr lang="ja-JP" altLang="en-US" sz="2200" dirty="0" smtClean="0"/>
              <a:t>　</a:t>
            </a:r>
            <a:r>
              <a:rPr lang="en-US" altLang="ja-JP" sz="2200" dirty="0" smtClean="0">
                <a:latin typeface="+mn-ea"/>
              </a:rPr>
              <a:t>1</a:t>
            </a:r>
            <a:endParaRPr lang="en-US" altLang="ja-JP" sz="22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/>
              <a:t>博愛会</a:t>
            </a:r>
            <a:r>
              <a:rPr lang="en-US" altLang="ja-JP" sz="2200" dirty="0" smtClean="0"/>
              <a:t>		</a:t>
            </a:r>
            <a:r>
              <a:rPr lang="ja-JP" altLang="en-US" sz="2200" dirty="0" smtClean="0"/>
              <a:t>　</a:t>
            </a:r>
            <a:r>
              <a:rPr lang="en-US" altLang="ja-JP" sz="22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200" dirty="0" smtClean="0">
                <a:latin typeface="+mn-ea"/>
              </a:rPr>
              <a:t>福田総合</a:t>
            </a:r>
            <a:r>
              <a:rPr lang="en-US" altLang="ja-JP" sz="2200" dirty="0" smtClean="0">
                <a:latin typeface="+mn-ea"/>
              </a:rPr>
              <a:t>	</a:t>
            </a:r>
            <a:r>
              <a:rPr lang="ja-JP" altLang="en-US" sz="2200" dirty="0" smtClean="0">
                <a:latin typeface="+mn-ea"/>
              </a:rPr>
              <a:t>　</a:t>
            </a:r>
            <a:r>
              <a:rPr lang="en-US" altLang="ja-JP" sz="2200" dirty="0" smtClean="0">
                <a:latin typeface="+mn-ea"/>
              </a:rPr>
              <a:t>1</a:t>
            </a:r>
            <a:r>
              <a:rPr lang="ja-JP" altLang="en-US" sz="2200" dirty="0" smtClean="0">
                <a:latin typeface="+mn-ea"/>
              </a:rPr>
              <a:t>　</a:t>
            </a:r>
            <a:r>
              <a:rPr lang="en-US" altLang="ja-JP" sz="2200" dirty="0" smtClean="0"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785786" y="1040008"/>
          <a:ext cx="7715303" cy="5635424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783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60(62.5)</a:t>
                      </a: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9103</TotalTime>
  <Words>945</Words>
  <Application>Microsoft Office PowerPoint</Application>
  <PresentationFormat>画面に合わせる (4:3)</PresentationFormat>
  <Paragraphs>686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第27回岡山ももネット運用会議</vt:lpstr>
      <vt:lpstr>運用状況（H23年2月からH24年5月末） 自宅、独歩・杖・老人車使用</vt:lpstr>
      <vt:lpstr>退院先</vt:lpstr>
      <vt:lpstr>運用状況</vt:lpstr>
      <vt:lpstr>転院先</vt:lpstr>
      <vt:lpstr>転院先</vt:lpstr>
      <vt:lpstr>転院先</vt:lpstr>
      <vt:lpstr>転院先</vt:lpstr>
      <vt:lpstr>連携病院の退院先 </vt:lpstr>
      <vt:lpstr>連携病院から退院先</vt:lpstr>
      <vt:lpstr>最終退院先</vt:lpstr>
      <vt:lpstr>連携病院を退院時移動能力</vt:lpstr>
      <vt:lpstr>最終移動能力</vt:lpstr>
      <vt:lpstr>運用状況1（H22年6月からH24年5月末）</vt:lpstr>
      <vt:lpstr>運用状況2（H22年6月からH24年5月末）</vt:lpstr>
      <vt:lpstr>退院先1（H22年6月からH24年5月末）</vt:lpstr>
      <vt:lpstr>退院先2（H22年6月からH24年5月末）</vt:lpstr>
      <vt:lpstr>回復状況1（H22年6月からH24年5月末）</vt:lpstr>
      <vt:lpstr>回復状況2（H22年6月からH24年5月末）</vt:lpstr>
      <vt:lpstr>回復pas外（H22年6月からH24年6月末）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まさき</cp:lastModifiedBy>
  <cp:revision>442</cp:revision>
  <dcterms:created xsi:type="dcterms:W3CDTF">2008-09-18T14:41:00Z</dcterms:created>
  <dcterms:modified xsi:type="dcterms:W3CDTF">2012-06-28T08:47:52Z</dcterms:modified>
</cp:coreProperties>
</file>