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59" r:id="rId5"/>
    <p:sldId id="260" r:id="rId6"/>
    <p:sldId id="269" r:id="rId7"/>
    <p:sldId id="280" r:id="rId8"/>
    <p:sldId id="262" r:id="rId9"/>
    <p:sldId id="266" r:id="rId10"/>
    <p:sldId id="268" r:id="rId11"/>
    <p:sldId id="267" r:id="rId12"/>
    <p:sldId id="275" r:id="rId13"/>
    <p:sldId id="270" r:id="rId14"/>
    <p:sldId id="277" r:id="rId15"/>
    <p:sldId id="271" r:id="rId16"/>
    <p:sldId id="278" r:id="rId17"/>
    <p:sldId id="272" r:id="rId18"/>
    <p:sldId id="279" r:id="rId19"/>
    <p:sldId id="276" r:id="rId20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99" autoAdjust="0"/>
    <p:restoredTop sz="87324" autoAdjust="0"/>
  </p:normalViewPr>
  <p:slideViewPr>
    <p:cSldViewPr>
      <p:cViewPr varScale="1">
        <p:scale>
          <a:sx n="65" d="100"/>
          <a:sy n="65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38</c:v>
                </c:pt>
                <c:pt idx="1">
                  <c:v>54</c:v>
                </c:pt>
                <c:pt idx="2">
                  <c:v>67</c:v>
                </c:pt>
                <c:pt idx="3">
                  <c:v>94</c:v>
                </c:pt>
                <c:pt idx="4">
                  <c:v>55</c:v>
                </c:pt>
                <c:pt idx="5">
                  <c:v>24</c:v>
                </c:pt>
                <c:pt idx="6">
                  <c:v>40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</c:v>
                </c:pt>
                <c:pt idx="1">
                  <c:v>28</c:v>
                </c:pt>
                <c:pt idx="2">
                  <c:v>13</c:v>
                </c:pt>
                <c:pt idx="3">
                  <c:v>0</c:v>
                </c:pt>
                <c:pt idx="4">
                  <c:v>16</c:v>
                </c:pt>
                <c:pt idx="5">
                  <c:v>2</c:v>
                </c:pt>
                <c:pt idx="6">
                  <c:v>11</c:v>
                </c:pt>
                <c:pt idx="7">
                  <c:v>65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  <c:pt idx="4">
                  <c:v>9</c:v>
                </c:pt>
                <c:pt idx="5">
                  <c:v>0</c:v>
                </c:pt>
                <c:pt idx="6">
                  <c:v>1</c:v>
                </c:pt>
                <c:pt idx="7">
                  <c:v>6</c:v>
                </c:pt>
                <c:pt idx="8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21</c:v>
                </c:pt>
                <c:pt idx="1">
                  <c:v>6</c:v>
                </c:pt>
                <c:pt idx="2">
                  <c:v>20</c:v>
                </c:pt>
                <c:pt idx="3">
                  <c:v>0</c:v>
                </c:pt>
                <c:pt idx="4">
                  <c:v>26</c:v>
                </c:pt>
                <c:pt idx="5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38</c:v>
                </c:pt>
                <c:pt idx="1">
                  <c:v>2</c:v>
                </c:pt>
                <c:pt idx="2">
                  <c:v>79</c:v>
                </c:pt>
                <c:pt idx="3">
                  <c:v>74</c:v>
                </c:pt>
                <c:pt idx="4">
                  <c:v>1</c:v>
                </c:pt>
                <c:pt idx="5">
                  <c:v>3</c:v>
                </c:pt>
                <c:pt idx="6">
                  <c:v>28</c:v>
                </c:pt>
                <c:pt idx="7">
                  <c:v>1</c:v>
                </c:pt>
                <c:pt idx="8">
                  <c:v>26</c:v>
                </c:pt>
              </c:numCache>
            </c:numRef>
          </c:val>
        </c:ser>
        <c:shape val="box"/>
        <c:axId val="99945856"/>
        <c:axId val="99972224"/>
        <c:axId val="0"/>
      </c:bar3DChart>
      <c:catAx>
        <c:axId val="99945856"/>
        <c:scaling>
          <c:orientation val="minMax"/>
        </c:scaling>
        <c:axPos val="l"/>
        <c:numFmt formatCode="General" sourceLinked="1"/>
        <c:tickLblPos val="nextTo"/>
        <c:crossAx val="99972224"/>
        <c:crosses val="autoZero"/>
        <c:auto val="1"/>
        <c:lblAlgn val="ctr"/>
        <c:lblOffset val="100"/>
      </c:catAx>
      <c:valAx>
        <c:axId val="99972224"/>
        <c:scaling>
          <c:orientation val="minMax"/>
        </c:scaling>
        <c:axPos val="b"/>
        <c:majorGridlines/>
        <c:numFmt formatCode="General" sourceLinked="1"/>
        <c:tickLblPos val="nextTo"/>
        <c:crossAx val="9994585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392523930139713"/>
          <c:y val="0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国立18</c:v>
                </c:pt>
                <c:pt idx="2">
                  <c:v>労災9</c:v>
                </c:pt>
                <c:pt idx="3">
                  <c:v>済生会37</c:v>
                </c:pt>
                <c:pt idx="4">
                  <c:v>旭東17</c:v>
                </c:pt>
                <c:pt idx="5">
                  <c:v>岡山中央13</c:v>
                </c:pt>
                <c:pt idx="6">
                  <c:v>岡山市民9</c:v>
                </c:pt>
                <c:pt idx="7">
                  <c:v>川崎3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18</c:v>
                </c:pt>
                <c:pt idx="1">
                  <c:v>16</c:v>
                </c:pt>
                <c:pt idx="2">
                  <c:v>12</c:v>
                </c:pt>
                <c:pt idx="3">
                  <c:v>27</c:v>
                </c:pt>
                <c:pt idx="4">
                  <c:v>20</c:v>
                </c:pt>
                <c:pt idx="5">
                  <c:v>13</c:v>
                </c:pt>
                <c:pt idx="6">
                  <c:v>8</c:v>
                </c:pt>
                <c:pt idx="7">
                  <c:v>4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国立18</c:v>
                </c:pt>
                <c:pt idx="2">
                  <c:v>労災9</c:v>
                </c:pt>
                <c:pt idx="3">
                  <c:v>済生会37</c:v>
                </c:pt>
                <c:pt idx="4">
                  <c:v>旭東17</c:v>
                </c:pt>
                <c:pt idx="5">
                  <c:v>岡山中央13</c:v>
                </c:pt>
                <c:pt idx="6">
                  <c:v>岡山市民9</c:v>
                </c:pt>
                <c:pt idx="7">
                  <c:v>川崎3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国立18</c:v>
                </c:pt>
                <c:pt idx="2">
                  <c:v>労災9</c:v>
                </c:pt>
                <c:pt idx="3">
                  <c:v>済生会37</c:v>
                </c:pt>
                <c:pt idx="4">
                  <c:v>旭東17</c:v>
                </c:pt>
                <c:pt idx="5">
                  <c:v>岡山中央13</c:v>
                </c:pt>
                <c:pt idx="6">
                  <c:v>岡山市民9</c:v>
                </c:pt>
                <c:pt idx="7">
                  <c:v>川崎3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gapDepth val="0"/>
        <c:shape val="box"/>
        <c:axId val="118420992"/>
        <c:axId val="118422528"/>
        <c:axId val="0"/>
      </c:bar3DChart>
      <c:catAx>
        <c:axId val="11842099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8422528"/>
        <c:crosses val="autoZero"/>
        <c:auto val="1"/>
        <c:lblAlgn val="ctr"/>
        <c:lblOffset val="100"/>
        <c:tickLblSkip val="1"/>
        <c:tickMarkSkip val="1"/>
      </c:catAx>
      <c:valAx>
        <c:axId val="118422528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842099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997"/>
          <c:w val="7.5227431117749918E-2"/>
          <c:h val="0.16999788841607488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913948941117453"/>
          <c:y val="4.5532687807457294E-3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日赤44</c:v>
                </c:pt>
                <c:pt idx="1">
                  <c:v>国立24</c:v>
                </c:pt>
                <c:pt idx="2">
                  <c:v>労災40</c:v>
                </c:pt>
                <c:pt idx="3">
                  <c:v>済生会34</c:v>
                </c:pt>
                <c:pt idx="4">
                  <c:v>旭東43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川崎7</c:v>
                </c:pt>
                <c:pt idx="8">
                  <c:v>西大寺1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39</c:v>
                </c:pt>
                <c:pt idx="1">
                  <c:v>22</c:v>
                </c:pt>
                <c:pt idx="2">
                  <c:v>32</c:v>
                </c:pt>
                <c:pt idx="3">
                  <c:v>27</c:v>
                </c:pt>
                <c:pt idx="4">
                  <c:v>46</c:v>
                </c:pt>
                <c:pt idx="5">
                  <c:v>9</c:v>
                </c:pt>
                <c:pt idx="6">
                  <c:v>13</c:v>
                </c:pt>
                <c:pt idx="7">
                  <c:v>5</c:v>
                </c:pt>
                <c:pt idx="8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日赤44</c:v>
                </c:pt>
                <c:pt idx="1">
                  <c:v>国立24</c:v>
                </c:pt>
                <c:pt idx="2">
                  <c:v>労災40</c:v>
                </c:pt>
                <c:pt idx="3">
                  <c:v>済生会34</c:v>
                </c:pt>
                <c:pt idx="4">
                  <c:v>旭東43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川崎7</c:v>
                </c:pt>
                <c:pt idx="8">
                  <c:v>西大寺1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日赤44</c:v>
                </c:pt>
                <c:pt idx="1">
                  <c:v>国立24</c:v>
                </c:pt>
                <c:pt idx="2">
                  <c:v>労災40</c:v>
                </c:pt>
                <c:pt idx="3">
                  <c:v>済生会34</c:v>
                </c:pt>
                <c:pt idx="4">
                  <c:v>旭東43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川崎7</c:v>
                </c:pt>
                <c:pt idx="8">
                  <c:v>西大寺1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5</c:v>
                </c:pt>
                <c:pt idx="1">
                  <c:v>1</c:v>
                </c:pt>
                <c:pt idx="2">
                  <c:v>6</c:v>
                </c:pt>
                <c:pt idx="3">
                  <c:v>4</c:v>
                </c:pt>
                <c:pt idx="4">
                  <c:v>13</c:v>
                </c:pt>
                <c:pt idx="5">
                  <c:v>1</c:v>
                </c:pt>
                <c:pt idx="6">
                  <c:v>5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gapDepth val="0"/>
        <c:shape val="box"/>
        <c:axId val="187152256"/>
        <c:axId val="187153792"/>
        <c:axId val="0"/>
      </c:bar3DChart>
      <c:catAx>
        <c:axId val="18715225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7153792"/>
        <c:crosses val="autoZero"/>
        <c:auto val="1"/>
        <c:lblAlgn val="ctr"/>
        <c:lblOffset val="100"/>
        <c:tickLblSkip val="1"/>
        <c:tickMarkSkip val="1"/>
      </c:catAx>
      <c:valAx>
        <c:axId val="187153792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715225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997"/>
          <c:w val="0.1005848039486871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077526246719183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国立14</c:v>
                </c:pt>
                <c:pt idx="2">
                  <c:v>労災15</c:v>
                </c:pt>
                <c:pt idx="3">
                  <c:v>済生会24</c:v>
                </c:pt>
                <c:pt idx="4">
                  <c:v>旭東26</c:v>
                </c:pt>
                <c:pt idx="5">
                  <c:v>岡山中央9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9</c:v>
                </c:pt>
                <c:pt idx="4">
                  <c:v>7</c:v>
                </c:pt>
                <c:pt idx="5">
                  <c:v>0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国立14</c:v>
                </c:pt>
                <c:pt idx="2">
                  <c:v>労災15</c:v>
                </c:pt>
                <c:pt idx="3">
                  <c:v>済生会24</c:v>
                </c:pt>
                <c:pt idx="4">
                  <c:v>旭東26</c:v>
                </c:pt>
                <c:pt idx="5">
                  <c:v>岡山中央9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12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国立14</c:v>
                </c:pt>
                <c:pt idx="2">
                  <c:v>労災15</c:v>
                </c:pt>
                <c:pt idx="3">
                  <c:v>済生会24</c:v>
                </c:pt>
                <c:pt idx="4">
                  <c:v>旭東26</c:v>
                </c:pt>
                <c:pt idx="5">
                  <c:v>岡山中央9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9</c:v>
                </c:pt>
                <c:pt idx="1">
                  <c:v>1</c:v>
                </c:pt>
                <c:pt idx="2">
                  <c:v>5</c:v>
                </c:pt>
                <c:pt idx="3">
                  <c:v>7</c:v>
                </c:pt>
                <c:pt idx="4">
                  <c:v>6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日赤22</c:v>
                </c:pt>
                <c:pt idx="1">
                  <c:v>国立14</c:v>
                </c:pt>
                <c:pt idx="2">
                  <c:v>労災15</c:v>
                </c:pt>
                <c:pt idx="3">
                  <c:v>済生会24</c:v>
                </c:pt>
                <c:pt idx="4">
                  <c:v>旭東26</c:v>
                </c:pt>
                <c:pt idx="5">
                  <c:v>岡山中央9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10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gapDepth val="0"/>
        <c:shape val="box"/>
        <c:axId val="187037952"/>
        <c:axId val="187162624"/>
        <c:axId val="0"/>
      </c:bar3DChart>
      <c:catAx>
        <c:axId val="18703795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7162624"/>
        <c:crosses val="autoZero"/>
        <c:auto val="1"/>
        <c:lblAlgn val="ctr"/>
        <c:lblOffset val="100"/>
        <c:tickLblSkip val="1"/>
        <c:tickMarkSkip val="1"/>
      </c:catAx>
      <c:valAx>
        <c:axId val="187162624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7037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017549035879427"/>
          <c:y val="0.10558240564756992"/>
          <c:w val="9.7979221347331488E-2"/>
          <c:h val="0.22589488132124941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53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日赤39</c:v>
                </c:pt>
                <c:pt idx="1">
                  <c:v>国立23</c:v>
                </c:pt>
                <c:pt idx="2">
                  <c:v>労災40</c:v>
                </c:pt>
                <c:pt idx="3">
                  <c:v>済生会39</c:v>
                </c:pt>
                <c:pt idx="4">
                  <c:v>旭東33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6</c:v>
                </c:pt>
                <c:pt idx="1">
                  <c:v>1</c:v>
                </c:pt>
                <c:pt idx="2">
                  <c:v>3</c:v>
                </c:pt>
                <c:pt idx="3">
                  <c:v>9</c:v>
                </c:pt>
                <c:pt idx="4">
                  <c:v>11</c:v>
                </c:pt>
                <c:pt idx="5">
                  <c:v>0</c:v>
                </c:pt>
                <c:pt idx="6">
                  <c:v>5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日赤39</c:v>
                </c:pt>
                <c:pt idx="1">
                  <c:v>国立23</c:v>
                </c:pt>
                <c:pt idx="2">
                  <c:v>労災40</c:v>
                </c:pt>
                <c:pt idx="3">
                  <c:v>済生会39</c:v>
                </c:pt>
                <c:pt idx="4">
                  <c:v>旭東33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19</c:v>
                </c:pt>
                <c:pt idx="1">
                  <c:v>12</c:v>
                </c:pt>
                <c:pt idx="2">
                  <c:v>17</c:v>
                </c:pt>
                <c:pt idx="3">
                  <c:v>12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日赤39</c:v>
                </c:pt>
                <c:pt idx="1">
                  <c:v>国立23</c:v>
                </c:pt>
                <c:pt idx="2">
                  <c:v>労災40</c:v>
                </c:pt>
                <c:pt idx="3">
                  <c:v>済生会39</c:v>
                </c:pt>
                <c:pt idx="4">
                  <c:v>旭東33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9</c:v>
                </c:pt>
                <c:pt idx="1">
                  <c:v>3</c:v>
                </c:pt>
                <c:pt idx="2">
                  <c:v>13</c:v>
                </c:pt>
                <c:pt idx="3">
                  <c:v>7</c:v>
                </c:pt>
                <c:pt idx="4">
                  <c:v>6</c:v>
                </c:pt>
                <c:pt idx="5">
                  <c:v>2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日赤39</c:v>
                </c:pt>
                <c:pt idx="1">
                  <c:v>国立23</c:v>
                </c:pt>
                <c:pt idx="2">
                  <c:v>労災40</c:v>
                </c:pt>
                <c:pt idx="3">
                  <c:v>済生会39</c:v>
                </c:pt>
                <c:pt idx="4">
                  <c:v>旭東33</c:v>
                </c:pt>
                <c:pt idx="5">
                  <c:v>岡山中央13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9"/>
                <c:pt idx="0">
                  <c:v>5</c:v>
                </c:pt>
                <c:pt idx="1">
                  <c:v>7</c:v>
                </c:pt>
                <c:pt idx="2">
                  <c:v>7</c:v>
                </c:pt>
                <c:pt idx="3">
                  <c:v>10</c:v>
                </c:pt>
                <c:pt idx="4">
                  <c:v>9</c:v>
                </c:pt>
                <c:pt idx="5">
                  <c:v>5</c:v>
                </c:pt>
                <c:pt idx="6">
                  <c:v>3</c:v>
                </c:pt>
                <c:pt idx="7">
                  <c:v>6</c:v>
                </c:pt>
                <c:pt idx="8">
                  <c:v>2</c:v>
                </c:pt>
              </c:numCache>
            </c:numRef>
          </c:val>
        </c:ser>
        <c:gapDepth val="0"/>
        <c:shape val="box"/>
        <c:axId val="198236416"/>
        <c:axId val="198242304"/>
        <c:axId val="0"/>
      </c:bar3DChart>
      <c:catAx>
        <c:axId val="19823641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8242304"/>
        <c:crosses val="autoZero"/>
        <c:auto val="1"/>
        <c:lblAlgn val="ctr"/>
        <c:lblOffset val="100"/>
        <c:tickLblSkip val="1"/>
        <c:tickMarkSkip val="1"/>
      </c:catAx>
      <c:valAx>
        <c:axId val="198242304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823641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482"/>
          <c:y val="0.10558240564756992"/>
          <c:w val="0.12982450964121237"/>
          <c:h val="0.2774194497239573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26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7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於；ピュアリティ</a:t>
            </a:r>
            <a:r>
              <a:rPr lang="ja-JP" altLang="en-US" dirty="0" err="1" smtClean="0"/>
              <a:t>まきび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連携病院を退院時移動能力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" y="1643050"/>
          <a:ext cx="9144000" cy="5022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114566" cy="500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857232"/>
          <a:ext cx="8715436" cy="5600700"/>
        </p:xfrm>
        <a:graphic>
          <a:graphicData uri="http://schemas.openxmlformats.org/drawingml/2006/table">
            <a:tbl>
              <a:tblPr/>
              <a:tblGrid>
                <a:gridCol w="1558840"/>
                <a:gridCol w="1204581"/>
                <a:gridCol w="1417154"/>
                <a:gridCol w="1417154"/>
                <a:gridCol w="1488012"/>
                <a:gridCol w="1629695"/>
              </a:tblGrid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396359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142844" y="785795"/>
          <a:ext cx="8858312" cy="5643605"/>
        </p:xfrm>
        <a:graphic>
          <a:graphicData uri="http://schemas.openxmlformats.org/drawingml/2006/table">
            <a:tbl>
              <a:tblPr/>
              <a:tblGrid>
                <a:gridCol w="1584395"/>
                <a:gridCol w="1224328"/>
                <a:gridCol w="1440386"/>
                <a:gridCol w="1440386"/>
                <a:gridCol w="1512406"/>
                <a:gridCol w="1656411"/>
              </a:tblGrid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429396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5214954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071548"/>
          <a:ext cx="8358246" cy="5610090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5"/>
                <a:gridCol w="1435657"/>
                <a:gridCol w="1670948"/>
              </a:tblGrid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42" y="-7145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1021360"/>
          <a:ext cx="8429655" cy="5050846"/>
        </p:xfrm>
        <a:graphic>
          <a:graphicData uri="http://schemas.openxmlformats.org/drawingml/2006/table">
            <a:tbl>
              <a:tblPr/>
              <a:tblGrid>
                <a:gridCol w="1685931"/>
                <a:gridCol w="1685931"/>
                <a:gridCol w="1685931"/>
                <a:gridCol w="1685931"/>
                <a:gridCol w="1685931"/>
              </a:tblGrid>
              <a:tr h="90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15082"/>
            <a:ext cx="4047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歩行</a:t>
            </a:r>
            <a:r>
              <a:rPr lang="ja-JP" altLang="en-US" dirty="0" smtClean="0"/>
              <a:t>で</a:t>
            </a:r>
            <a:r>
              <a:rPr lang="en-US" altLang="ja-JP" dirty="0" smtClean="0"/>
              <a:t>1-2</a:t>
            </a:r>
            <a:r>
              <a:rPr lang="ja-JP" altLang="en-US" dirty="0" smtClean="0"/>
              <a:t>回復、移乗で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  <a:r>
              <a:rPr lang="ja-JP" altLang="en-US" dirty="0" smtClean="0"/>
              <a:t>復している。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回復状況</a:t>
            </a:r>
            <a:r>
              <a:rPr lang="en-US" altLang="ja-JP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1071546"/>
          <a:ext cx="8572560" cy="5004104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892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86520"/>
            <a:ext cx="6260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施設により差がある。回復期病院は点数が全般に高めである。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</a:t>
            </a:r>
            <a:r>
              <a:rPr lang="en-US" altLang="ja-JP" sz="2800" dirty="0" smtClean="0"/>
              <a:t>pas</a:t>
            </a:r>
            <a:r>
              <a:rPr lang="ja-JP" altLang="en-US" sz="2800" dirty="0" smtClean="0"/>
              <a:t>外（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928670"/>
          <a:ext cx="8572529" cy="5468112"/>
        </p:xfrm>
        <a:graphic>
          <a:graphicData uri="http://schemas.openxmlformats.org/drawingml/2006/table">
            <a:tbl>
              <a:tblPr/>
              <a:tblGrid>
                <a:gridCol w="1889059"/>
                <a:gridCol w="1539952"/>
                <a:gridCol w="1714506"/>
                <a:gridCol w="1714506"/>
                <a:gridCol w="1714506"/>
              </a:tblGrid>
              <a:tr h="414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中央奉環町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1071538" y="6211693"/>
            <a:ext cx="55595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。回復も悪い。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59" y="1412877"/>
          <a:ext cx="8358245" cy="5283601"/>
        </p:xfrm>
        <a:graphic>
          <a:graphicData uri="http://schemas.openxmlformats.org/drawingml/2006/table">
            <a:tbl>
              <a:tblPr/>
              <a:tblGrid>
                <a:gridCol w="1785949"/>
                <a:gridCol w="1404925"/>
                <a:gridCol w="1824073"/>
                <a:gridCol w="1671649"/>
                <a:gridCol w="1671649"/>
              </a:tblGrid>
              <a:tr h="158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82.5(82.5)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32.5(33)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66(12/54)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90(20/70)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100(20/80)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73(14/58)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109(25/84)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26(5/28)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47(6/41)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87(19/68)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岡山西大寺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4(1/1)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9026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214414" y="1340768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岡山リハ	</a:t>
            </a:r>
            <a:r>
              <a:rPr lang="en-US" altLang="ja-JP" sz="2000" dirty="0" smtClean="0">
                <a:latin typeface="+mn-ea"/>
              </a:rPr>
              <a:t>	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岡山光南	</a:t>
            </a:r>
            <a:r>
              <a:rPr lang="en-US" altLang="ja-JP" sz="2000" dirty="0" smtClean="0">
                <a:latin typeface="+mn-ea"/>
              </a:rPr>
              <a:t>	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佐藤		</a:t>
            </a:r>
            <a:r>
              <a:rPr lang="en-US" altLang="ja-JP" sz="2000" dirty="0" smtClean="0">
                <a:latin typeface="+mn-ea"/>
              </a:rPr>
              <a:t>	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高梁中央	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梶木</a:t>
            </a:r>
            <a:r>
              <a:rPr lang="en-US" altLang="ja-JP" sz="2000" dirty="0" smtClean="0">
                <a:latin typeface="+mn-ea"/>
              </a:rPr>
              <a:t>			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玉野市民</a:t>
            </a:r>
            <a:r>
              <a:rPr lang="en-US" altLang="ja-JP" sz="2000" dirty="0" smtClean="0">
                <a:latin typeface="+mn-ea"/>
              </a:rPr>
              <a:t>	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中央奉還町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岡山西大寺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藤田</a:t>
            </a:r>
            <a:r>
              <a:rPr lang="en-US" altLang="ja-JP" sz="2000" dirty="0" smtClean="0">
                <a:latin typeface="+mn-ea"/>
              </a:rPr>
              <a:t>	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宮本整形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吉備リハ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重井付属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きのこｴｽﾎﾟﾜｰ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小見山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備前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岡村一心堂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436096" y="836712"/>
            <a:ext cx="4495800" cy="38576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吉備リハ</a:t>
            </a:r>
            <a:r>
              <a:rPr lang="en-US" altLang="ja-JP" sz="1500" dirty="0" smtClean="0">
                <a:latin typeface="+mn-ea"/>
              </a:rPr>
              <a:t>			11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藤田</a:t>
            </a:r>
            <a:r>
              <a:rPr lang="en-US" altLang="ja-JP" sz="1500" dirty="0" smtClean="0">
                <a:latin typeface="+mn-ea"/>
              </a:rPr>
              <a:t>			  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済生会吉備	</a:t>
            </a:r>
            <a:r>
              <a:rPr lang="en-US" altLang="ja-JP" sz="1500" dirty="0" smtClean="0">
                <a:latin typeface="+mn-ea"/>
              </a:rPr>
              <a:t>	14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赤磐医師会	</a:t>
            </a:r>
            <a:r>
              <a:rPr lang="en-US" altLang="ja-JP" sz="1500" dirty="0" smtClean="0">
                <a:latin typeface="+mn-ea"/>
              </a:rPr>
              <a:t>	12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中央奉還町</a:t>
            </a:r>
            <a:r>
              <a:rPr lang="en-US" altLang="ja-JP" sz="1500" dirty="0" smtClean="0">
                <a:latin typeface="+mn-ea"/>
              </a:rPr>
              <a:t>	</a:t>
            </a:r>
            <a:r>
              <a:rPr lang="ja-JP" altLang="en-US" sz="1500" dirty="0" smtClean="0">
                <a:latin typeface="+mn-ea"/>
              </a:rPr>
              <a:t>	  </a:t>
            </a:r>
            <a:r>
              <a:rPr lang="en-US" altLang="ja-JP" sz="15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宮本整形　　</a:t>
            </a:r>
            <a:r>
              <a:rPr lang="en-US" altLang="ja-JP" sz="1500" dirty="0" smtClean="0">
                <a:latin typeface="+mn-ea"/>
              </a:rPr>
              <a:t>	</a:t>
            </a:r>
            <a:r>
              <a:rPr lang="ja-JP" altLang="en-US" sz="1500" dirty="0" smtClean="0">
                <a:latin typeface="+mn-ea"/>
              </a:rPr>
              <a:t>	  </a:t>
            </a:r>
            <a:r>
              <a:rPr lang="en-US" altLang="ja-JP" sz="15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大杉病院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竜操整形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岡山光南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岡山西大寺</a:t>
            </a:r>
            <a:r>
              <a:rPr lang="en-US" altLang="ja-JP" sz="15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高松整形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津山第一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b="1" dirty="0" smtClean="0">
                <a:latin typeface="+mn-ea"/>
              </a:rPr>
              <a:t>　（連携外病院）</a:t>
            </a:r>
            <a:endParaRPr lang="en-US" altLang="ja-JP" sz="1500" b="1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err="1" smtClean="0">
                <a:latin typeface="+mn-ea"/>
              </a:rPr>
              <a:t>いしま</a:t>
            </a:r>
            <a:r>
              <a:rPr lang="en-US" altLang="ja-JP" sz="1500" dirty="0" smtClean="0">
                <a:latin typeface="+mn-ea"/>
              </a:rPr>
              <a:t>			  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福渡病院</a:t>
            </a:r>
            <a:r>
              <a:rPr lang="en-US" altLang="ja-JP" sz="1500" dirty="0" smtClean="0">
                <a:latin typeface="+mn-ea"/>
              </a:rPr>
              <a:t>			  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泉クリニック</a:t>
            </a:r>
            <a:r>
              <a:rPr lang="en-US" altLang="ja-JP" sz="1500" dirty="0" smtClean="0">
                <a:latin typeface="+mn-ea"/>
              </a:rPr>
              <a:t>		  2</a:t>
            </a:r>
            <a:r>
              <a:rPr lang="ja-JP" altLang="en-US" sz="1500" dirty="0" smtClean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井原中央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平</a:t>
            </a:r>
            <a:r>
              <a:rPr lang="en-US" altLang="ja-JP" sz="1500" dirty="0" smtClean="0">
                <a:latin typeface="+mn-ea"/>
              </a:rPr>
              <a:t>	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柵原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金川病院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川崎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一宮整形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北川</a:t>
            </a:r>
            <a:r>
              <a:rPr lang="en-US" altLang="ja-JP" sz="1500" dirty="0" smtClean="0">
                <a:latin typeface="+mn-ea"/>
              </a:rPr>
              <a:t>			  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渡辺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金田</a:t>
            </a:r>
            <a:r>
              <a:rPr lang="en-US" altLang="ja-JP" sz="1500" dirty="0" smtClean="0">
                <a:latin typeface="+mn-ea"/>
              </a:rPr>
              <a:t>			  1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764704"/>
            <a:ext cx="3240088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 smtClean="0">
                <a:latin typeface="+mj-ea"/>
                <a:ea typeface="+mj-ea"/>
              </a:rPr>
              <a:t>　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佐藤		</a:t>
            </a:r>
            <a:r>
              <a:rPr lang="en-US" altLang="ja-JP" sz="2000" dirty="0" smtClean="0">
                <a:latin typeface="+mj-ea"/>
                <a:ea typeface="+mj-ea"/>
              </a:rPr>
              <a:t>25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岡山光南	</a:t>
            </a:r>
            <a:r>
              <a:rPr lang="en-US" altLang="ja-JP" sz="2000" dirty="0" smtClean="0">
                <a:latin typeface="+mj-ea"/>
                <a:ea typeface="+mj-ea"/>
              </a:rPr>
              <a:t>10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玉野市民	</a:t>
            </a:r>
            <a:r>
              <a:rPr lang="en-US" altLang="ja-JP" sz="2000" dirty="0" smtClean="0">
                <a:latin typeface="+mj-ea"/>
                <a:ea typeface="+mj-ea"/>
              </a:rPr>
              <a:t>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岡山リハ	</a:t>
            </a:r>
            <a:r>
              <a:rPr lang="en-US" altLang="ja-JP" sz="2000" dirty="0" smtClean="0">
                <a:latin typeface="+mj-ea"/>
                <a:ea typeface="+mj-ea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日赤玉野</a:t>
            </a:r>
            <a:r>
              <a:rPr lang="en-US" altLang="ja-JP" sz="2000" dirty="0" smtClean="0">
                <a:latin typeface="+mj-ea"/>
                <a:ea typeface="+mj-ea"/>
              </a:rPr>
              <a:t>	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藤田</a:t>
            </a:r>
            <a:r>
              <a:rPr lang="en-US" altLang="ja-JP" sz="2000" dirty="0" smtClean="0">
                <a:latin typeface="+mj-ea"/>
                <a:ea typeface="+mj-ea"/>
              </a:rPr>
              <a:t>		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うちおグリーン</a:t>
            </a:r>
            <a:r>
              <a:rPr lang="en-US" altLang="ja-JP" sz="20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かとう内科</a:t>
            </a:r>
            <a:r>
              <a:rPr lang="en-US" altLang="ja-JP" sz="20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 smtClean="0">
                <a:latin typeface="+mj-ea"/>
                <a:ea typeface="+mj-ea"/>
              </a:rPr>
              <a:t>　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赤磐医師会</a:t>
            </a:r>
            <a:r>
              <a:rPr lang="en-US" altLang="ja-JP" sz="20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松田</a:t>
            </a:r>
            <a:r>
              <a:rPr lang="en-US" altLang="ja-JP" sz="2000" dirty="0" smtClean="0">
                <a:latin typeface="+mj-ea"/>
                <a:ea typeface="+mj-ea"/>
              </a:rPr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玉野三井</a:t>
            </a:r>
            <a:r>
              <a:rPr lang="en-US" altLang="ja-JP" sz="20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せのお</a:t>
            </a:r>
            <a:r>
              <a:rPr lang="en-US" altLang="ja-JP" sz="20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由良</a:t>
            </a:r>
            <a:r>
              <a:rPr lang="en-US" altLang="ja-JP" sz="2000" dirty="0" smtClean="0">
                <a:latin typeface="+mj-ea"/>
                <a:ea typeface="+mj-ea"/>
              </a:rPr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セントラル</a:t>
            </a:r>
            <a:r>
              <a:rPr lang="en-US" altLang="ja-JP" sz="20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中谷外科</a:t>
            </a:r>
            <a:r>
              <a:rPr lang="en-US" altLang="ja-JP" sz="20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岡山紀念</a:t>
            </a:r>
            <a:r>
              <a:rPr lang="en-US" altLang="ja-JP" sz="20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000" dirty="0" smtClean="0">
              <a:latin typeface="+mj-ea"/>
              <a:ea typeface="+mj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862029"/>
            <a:ext cx="4495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　</a:t>
            </a:r>
            <a:r>
              <a:rPr lang="ja-JP" altLang="en-US" sz="2100" b="1" dirty="0" smtClean="0">
                <a:latin typeface="+mj-ea"/>
                <a:ea typeface="+mj-ea"/>
              </a:rPr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岡山リハ	</a:t>
            </a:r>
            <a:r>
              <a:rPr lang="en-US" altLang="ja-JP" sz="2100" dirty="0" smtClean="0">
                <a:latin typeface="+mj-ea"/>
                <a:ea typeface="+mj-ea"/>
              </a:rPr>
              <a:t>40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佐藤</a:t>
            </a:r>
            <a:r>
              <a:rPr lang="en-US" altLang="ja-JP" sz="2100" dirty="0" smtClean="0">
                <a:latin typeface="+mj-ea"/>
                <a:ea typeface="+mj-ea"/>
              </a:rPr>
              <a:t>		  6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協立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岡山光南</a:t>
            </a:r>
            <a:r>
              <a:rPr lang="en-US" altLang="ja-JP" sz="2100" dirty="0" smtClean="0">
                <a:latin typeface="+mj-ea"/>
                <a:ea typeface="+mj-ea"/>
              </a:rPr>
              <a:t>	 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藤田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竜操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玉野分院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b="1" dirty="0" smtClean="0">
                <a:latin typeface="+mj-ea"/>
                <a:ea typeface="+mj-ea"/>
              </a:rPr>
              <a:t>　（連携外病院）</a:t>
            </a:r>
            <a:r>
              <a:rPr lang="ja-JP" altLang="en-US" sz="2100" dirty="0" smtClean="0">
                <a:latin typeface="+mj-ea"/>
                <a:ea typeface="+mj-ea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岡山西大寺</a:t>
            </a:r>
            <a:r>
              <a:rPr lang="en-US" altLang="ja-JP" sz="2100" dirty="0" smtClean="0">
                <a:latin typeface="+mj-ea"/>
                <a:ea typeface="+mj-ea"/>
              </a:rPr>
              <a:t>	 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山陽病院 	  </a:t>
            </a:r>
            <a:r>
              <a:rPr lang="en-US" altLang="ja-JP" sz="2100" dirty="0" smtClean="0">
                <a:latin typeface="+mj-ea"/>
                <a:ea typeface="+mj-ea"/>
              </a:rPr>
              <a:t>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倉敷記念	  </a:t>
            </a:r>
            <a:r>
              <a:rPr lang="en-US" altLang="ja-JP" sz="2100" dirty="0" smtClean="0">
                <a:latin typeface="+mj-ea"/>
                <a:ea typeface="+mj-ea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倉リハ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梶木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榊原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青木内科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100" dirty="0" smtClean="0">
              <a:latin typeface="+mj-ea"/>
              <a:ea typeface="+mj-ea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475448" y="2857496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</a:t>
            </a:r>
            <a:r>
              <a:rPr lang="en-US" altLang="ja-JP" sz="2400" dirty="0" smtClean="0">
                <a:latin typeface="+mn-ea"/>
              </a:rPr>
              <a:t>16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   	  </a:t>
            </a:r>
            <a:r>
              <a:rPr lang="en-US" altLang="ja-JP" sz="2400" dirty="0" smtClean="0">
                <a:latin typeface="+mn-ea"/>
              </a:rPr>
              <a:t>8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32" y="1340768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21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30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ja-JP" altLang="en-US" sz="2400" i="1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7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宮本整形</a:t>
            </a:r>
            <a:r>
              <a:rPr lang="en-US" altLang="ja-JP" sz="2400" dirty="0" smtClean="0">
                <a:latin typeface="+mn-ea"/>
              </a:rPr>
              <a:t>	  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岩藤胃腸科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藤田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03247" y="321468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572132" y="1176332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近藤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草加	</a:t>
            </a:r>
            <a:r>
              <a:rPr lang="en-US" altLang="ja-JP" sz="2400" dirty="0" smtClean="0">
                <a:latin typeface="+mn-ea"/>
              </a:rPr>
              <a:t>	  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渡辺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岡山西大寺  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400" b="1" dirty="0" smtClean="0"/>
              <a:t>　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自院回復期</a:t>
            </a:r>
            <a:r>
              <a:rPr lang="en-US" altLang="ja-JP" sz="2400" dirty="0" smtClean="0">
                <a:latin typeface="+mn-ea"/>
              </a:rPr>
              <a:t>	29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岡山紀念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北川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金川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岡山市民</a:t>
            </a:r>
            <a:r>
              <a:rPr lang="en-US" altLang="ja-JP" sz="2400" dirty="0" smtClean="0">
                <a:latin typeface="+mn-ea"/>
              </a:rPr>
              <a:t>	  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市民</a:t>
            </a:r>
            <a:endParaRPr lang="ja-JP" alt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3190877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川崎</a:t>
            </a:r>
            <a:endParaRPr lang="ja-JP" altLang="en-US" sz="32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763688" y="647402"/>
            <a:ext cx="2424098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dirty="0" smtClean="0">
                <a:latin typeface="+mn-ea"/>
              </a:rPr>
              <a:t>	21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光南</a:t>
            </a:r>
            <a:r>
              <a:rPr lang="en-US" altLang="ja-JP" sz="2400" dirty="0" smtClean="0">
                <a:latin typeface="+mn-ea"/>
              </a:rPr>
              <a:t>		  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  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  6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宮本整形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佐藤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西大寺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協立</a:t>
            </a:r>
            <a:r>
              <a:rPr lang="en-US" altLang="ja-JP" sz="2400" dirty="0" smtClean="0">
                <a:latin typeface="+mn-ea"/>
              </a:rPr>
              <a:t>		  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（連携外病院）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梶木</a:t>
            </a:r>
            <a:r>
              <a:rPr lang="en-US" altLang="ja-JP" sz="2400" dirty="0" smtClean="0"/>
              <a:t>		</a:t>
            </a:r>
            <a:r>
              <a:rPr lang="ja-JP" altLang="en-US" sz="2400" dirty="0" smtClean="0"/>
              <a:t>　</a:t>
            </a:r>
            <a:r>
              <a:rPr lang="en-US" altLang="ja-JP" sz="2400" dirty="0" smtClean="0">
                <a:latin typeface="+mn-ea"/>
              </a:rPr>
              <a:t>1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博愛会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福田総合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040008"/>
          <a:ext cx="7715303" cy="5635424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60(62.5)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603375"/>
          <a:ext cx="9112979" cy="500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8458</TotalTime>
  <Words>856</Words>
  <Application>Microsoft Office PowerPoint</Application>
  <PresentationFormat>画面に合わせる (4:3)</PresentationFormat>
  <Paragraphs>612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テーマ</vt:lpstr>
      <vt:lpstr>第26回岡山ももネット運用会議</vt:lpstr>
      <vt:lpstr>運用状況（H23年2月からH24年2月末） 自宅、独歩・杖・老人車使用</vt:lpstr>
      <vt:lpstr>退院先</vt:lpstr>
      <vt:lpstr>転院先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連携病院を退院時移動能力</vt:lpstr>
      <vt:lpstr>最終移動能力</vt:lpstr>
      <vt:lpstr>運用状況1（H22年6月からH24年2月末）</vt:lpstr>
      <vt:lpstr>運用状況2（H22年6月からH24年2月末）</vt:lpstr>
      <vt:lpstr>退院先1（H22年6月からH24年2月末）</vt:lpstr>
      <vt:lpstr>退院先2（H22年6月からH24年2月末）</vt:lpstr>
      <vt:lpstr>回復状況1（H22年6月からH24年2月末）</vt:lpstr>
      <vt:lpstr>回復状況2（H22年6月からH24年2月末）</vt:lpstr>
      <vt:lpstr>回復pas外（H22年6月からH24年2月末）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まさき</cp:lastModifiedBy>
  <cp:revision>385</cp:revision>
  <dcterms:created xsi:type="dcterms:W3CDTF">2008-09-18T14:41:00Z</dcterms:created>
  <dcterms:modified xsi:type="dcterms:W3CDTF">2012-03-07T08:45:32Z</dcterms:modified>
</cp:coreProperties>
</file>