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65" r:id="rId4"/>
    <p:sldId id="259" r:id="rId5"/>
    <p:sldId id="260" r:id="rId6"/>
    <p:sldId id="269" r:id="rId7"/>
    <p:sldId id="280" r:id="rId8"/>
    <p:sldId id="262" r:id="rId9"/>
    <p:sldId id="266" r:id="rId10"/>
    <p:sldId id="268" r:id="rId11"/>
    <p:sldId id="267" r:id="rId12"/>
    <p:sldId id="275" r:id="rId13"/>
    <p:sldId id="270" r:id="rId14"/>
    <p:sldId id="277" r:id="rId15"/>
    <p:sldId id="271" r:id="rId16"/>
    <p:sldId id="278" r:id="rId17"/>
    <p:sldId id="272" r:id="rId18"/>
    <p:sldId id="279" r:id="rId19"/>
    <p:sldId id="276" r:id="rId20"/>
  </p:sldIdLst>
  <p:sldSz cx="9144000" cy="6858000" type="screen4x3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1" autoAdjust="0"/>
    <p:restoredTop sz="87324" autoAdjust="0"/>
  </p:normalViewPr>
  <p:slideViewPr>
    <p:cSldViewPr>
      <p:cViewPr varScale="1">
        <p:scale>
          <a:sx n="65" d="100"/>
          <a:sy n="65" d="100"/>
        </p:scale>
        <p:origin x="-5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______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depthPercent val="100"/>
      <c:rAngAx val="1"/>
    </c:view3D>
    <c:plotArea>
      <c:layout/>
      <c:bar3DChart>
        <c:barDir val="bar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連携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18</c:v>
                </c:pt>
                <c:pt idx="1">
                  <c:v>13</c:v>
                </c:pt>
                <c:pt idx="2">
                  <c:v>18</c:v>
                </c:pt>
                <c:pt idx="3">
                  <c:v>28</c:v>
                </c:pt>
                <c:pt idx="4">
                  <c:v>16</c:v>
                </c:pt>
                <c:pt idx="5">
                  <c:v>9</c:v>
                </c:pt>
                <c:pt idx="6">
                  <c:v>6</c:v>
                </c:pt>
                <c:pt idx="7">
                  <c:v>4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連携外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Sheet1!$C$2:$C$9</c:f>
              <c:numCache>
                <c:formatCode>General</c:formatCode>
                <c:ptCount val="8"/>
                <c:pt idx="0">
                  <c:v>3</c:v>
                </c:pt>
                <c:pt idx="1">
                  <c:v>7</c:v>
                </c:pt>
                <c:pt idx="2">
                  <c:v>6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6">
                  <c:v>6</c:v>
                </c:pt>
                <c:pt idx="7">
                  <c:v>20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施設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Sheet1!$D$2:$D$9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5</c:v>
                </c:pt>
                <c:pt idx="5">
                  <c:v>0</c:v>
                </c:pt>
                <c:pt idx="7">
                  <c:v>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自宅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Sheet1!$E$2:$E$9</c:f>
              <c:numCache>
                <c:formatCode>General</c:formatCode>
                <c:ptCount val="8"/>
                <c:pt idx="0">
                  <c:v>11</c:v>
                </c:pt>
                <c:pt idx="1">
                  <c:v>0</c:v>
                </c:pt>
                <c:pt idx="2">
                  <c:v>8</c:v>
                </c:pt>
                <c:pt idx="3">
                  <c:v>0</c:v>
                </c:pt>
                <c:pt idx="4">
                  <c:v>11</c:v>
                </c:pt>
                <c:pt idx="5">
                  <c:v>0</c:v>
                </c:pt>
                <c:pt idx="7">
                  <c:v>1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パス外</c:v>
                </c:pt>
              </c:strCache>
            </c:strRef>
          </c:tx>
          <c:cat>
            <c:strRef>
              <c:f>Sheet1!$A$2:$A$9</c:f>
              <c:strCache>
                <c:ptCount val="8"/>
                <c:pt idx="0">
                  <c:v>日赤</c:v>
                </c:pt>
                <c:pt idx="1">
                  <c:v>国立</c:v>
                </c:pt>
                <c:pt idx="2">
                  <c:v>労災</c:v>
                </c:pt>
                <c:pt idx="3">
                  <c:v>済生会</c:v>
                </c:pt>
                <c:pt idx="4">
                  <c:v>旭東</c:v>
                </c:pt>
                <c:pt idx="5">
                  <c:v>岡山中央</c:v>
                </c:pt>
                <c:pt idx="6">
                  <c:v>岡山市民</c:v>
                </c:pt>
                <c:pt idx="7">
                  <c:v>川崎</c:v>
                </c:pt>
              </c:strCache>
            </c:strRef>
          </c:cat>
          <c:val>
            <c:numRef>
              <c:f>Sheet1!$F$2:$F$9</c:f>
              <c:numCache>
                <c:formatCode>General</c:formatCode>
                <c:ptCount val="8"/>
                <c:pt idx="0">
                  <c:v>9</c:v>
                </c:pt>
                <c:pt idx="1">
                  <c:v>0</c:v>
                </c:pt>
                <c:pt idx="2">
                  <c:v>25</c:v>
                </c:pt>
                <c:pt idx="3">
                  <c:v>23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</c:ser>
        <c:shape val="box"/>
        <c:axId val="194633728"/>
        <c:axId val="194635648"/>
        <c:axId val="0"/>
      </c:bar3DChart>
      <c:catAx>
        <c:axId val="194633728"/>
        <c:scaling>
          <c:orientation val="minMax"/>
        </c:scaling>
        <c:axPos val="l"/>
        <c:numFmt formatCode="General" sourceLinked="1"/>
        <c:tickLblPos val="nextTo"/>
        <c:crossAx val="194635648"/>
        <c:crosses val="autoZero"/>
        <c:auto val="1"/>
        <c:lblAlgn val="ctr"/>
        <c:lblOffset val="100"/>
      </c:catAx>
      <c:valAx>
        <c:axId val="194635648"/>
        <c:scaling>
          <c:orientation val="minMax"/>
        </c:scaling>
        <c:axPos val="b"/>
        <c:majorGridlines/>
        <c:numFmt formatCode="General" sourceLinked="1"/>
        <c:tickLblPos val="nextTo"/>
        <c:crossAx val="194633728"/>
        <c:crosses val="autoZero"/>
        <c:crossBetween val="between"/>
      </c:valAx>
      <c:spPr>
        <a:noFill/>
        <a:ln w="25398">
          <a:noFill/>
        </a:ln>
      </c:spPr>
    </c:plotArea>
    <c:legend>
      <c:legendPos val="r"/>
      <c:layout/>
    </c:legend>
    <c:plotVisOnly val="1"/>
    <c:dispBlanksAs val="gap"/>
  </c:chart>
  <c:txPr>
    <a:bodyPr/>
    <a:lstStyle/>
    <a:p>
      <a:pPr>
        <a:defRPr sz="1800"/>
      </a:pPr>
      <a:endParaRPr lang="ja-JP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6392523930139674"/>
          <c:y val="0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川崎1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8</c:v>
                </c:pt>
                <c:pt idx="1">
                  <c:v>4</c:v>
                </c:pt>
                <c:pt idx="2">
                  <c:v>2</c:v>
                </c:pt>
                <c:pt idx="3">
                  <c:v>8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53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1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Depth val="0"/>
        <c:shape val="box"/>
        <c:axId val="196354816"/>
        <c:axId val="196357504"/>
        <c:axId val="0"/>
      </c:bar3DChart>
      <c:catAx>
        <c:axId val="19635481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357504"/>
        <c:crosses val="autoZero"/>
        <c:auto val="1"/>
        <c:lblAlgn val="ctr"/>
        <c:lblOffset val="100"/>
        <c:tickLblSkip val="1"/>
        <c:tickMarkSkip val="1"/>
      </c:catAx>
      <c:valAx>
        <c:axId val="196357504"/>
        <c:scaling>
          <c:orientation val="minMax"/>
        </c:scaling>
        <c:axPos val="b"/>
        <c:majorGridlines>
          <c:spPr>
            <a:ln w="3162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2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35481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936"/>
          <c:w val="7.5227431117749793E-2"/>
          <c:h val="0.16999788841607444"/>
        </c:manualLayout>
      </c:layout>
      <c:spPr>
        <a:noFill/>
        <a:ln w="3162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2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7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4385964912280721"/>
          <c:y val="1.9354838709677569E-2"/>
          <c:w val="0.71111111111111114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自宅</c:v>
                </c:pt>
              </c:strCache>
            </c:strRef>
          </c:tx>
          <c:spPr>
            <a:solidFill>
              <a:schemeClr val="accent2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旭東23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川崎3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19</c:v>
                </c:pt>
                <c:pt idx="1">
                  <c:v>4</c:v>
                </c:pt>
                <c:pt idx="2">
                  <c:v>10</c:v>
                </c:pt>
                <c:pt idx="3">
                  <c:v>8</c:v>
                </c:pt>
                <c:pt idx="4">
                  <c:v>16</c:v>
                </c:pt>
                <c:pt idx="5">
                  <c:v>3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病院</c:v>
                </c:pt>
              </c:strCache>
            </c:strRef>
          </c:tx>
          <c:spPr>
            <a:solidFill>
              <a:schemeClr val="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旭東23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川崎3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施設</c:v>
                </c:pt>
              </c:strCache>
            </c:strRef>
          </c:tx>
          <c:spPr>
            <a:solidFill>
              <a:schemeClr val="folHlink"/>
            </a:solidFill>
            <a:ln w="12664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旭東23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川崎3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2</c:v>
                </c:pt>
                <c:pt idx="1">
                  <c:v>0</c:v>
                </c:pt>
                <c:pt idx="2">
                  <c:v>1</c:v>
                </c:pt>
                <c:pt idx="3">
                  <c:v>2</c:v>
                </c:pt>
                <c:pt idx="4">
                  <c:v>6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</c:numCache>
            </c:numRef>
          </c:val>
        </c:ser>
        <c:gapDepth val="0"/>
        <c:shape val="box"/>
        <c:axId val="196472832"/>
        <c:axId val="196474752"/>
        <c:axId val="0"/>
      </c:bar3DChart>
      <c:catAx>
        <c:axId val="196472832"/>
        <c:scaling>
          <c:orientation val="minMax"/>
        </c:scaling>
        <c:axPos val="l"/>
        <c:numFmt formatCode="General" sourceLinked="1"/>
        <c:majorTickMark val="in"/>
        <c:tickLblPos val="low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474752"/>
        <c:crosses val="autoZero"/>
        <c:auto val="1"/>
        <c:lblAlgn val="ctr"/>
        <c:lblOffset val="100"/>
        <c:tickLblSkip val="1"/>
        <c:tickMarkSkip val="1"/>
      </c:catAx>
      <c:valAx>
        <c:axId val="196474752"/>
        <c:scaling>
          <c:orientation val="minMax"/>
        </c:scaling>
        <c:axPos val="b"/>
        <c:majorGridlines>
          <c:spPr>
            <a:ln w="3166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4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472832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9473688739727197"/>
          <c:y val="0.39569893203004936"/>
          <c:w val="0.10058480394868693"/>
          <c:h val="0.20860213593990409"/>
        </c:manualLayout>
      </c:layout>
      <c:spPr>
        <a:noFill/>
        <a:ln w="3166">
          <a:solidFill>
            <a:schemeClr val="tx1"/>
          </a:solidFill>
          <a:prstDash val="solid"/>
        </a:ln>
      </c:spPr>
      <c:txPr>
        <a:bodyPr/>
        <a:lstStyle/>
        <a:p>
          <a:pPr>
            <a:defRPr sz="1652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4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23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岡山市民1</c:v>
                </c:pt>
                <c:pt idx="7">
                  <c:v>川崎1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2</c:v>
                </c:pt>
                <c:pt idx="4">
                  <c:v>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岡山市民1</c:v>
                </c:pt>
                <c:pt idx="7">
                  <c:v>川崎1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2</c:v>
                </c:pt>
                <c:pt idx="1">
                  <c:v>1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2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岡山市民1</c:v>
                </c:pt>
                <c:pt idx="7">
                  <c:v>川崎1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</c:v>
                </c:pt>
                <c:pt idx="1">
                  <c:v>0</c:v>
                </c:pt>
                <c:pt idx="2">
                  <c:v>0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日赤9</c:v>
                </c:pt>
                <c:pt idx="1">
                  <c:v>国立5</c:v>
                </c:pt>
                <c:pt idx="2">
                  <c:v>労災3</c:v>
                </c:pt>
                <c:pt idx="3">
                  <c:v>済生会12</c:v>
                </c:pt>
                <c:pt idx="4">
                  <c:v>旭東7</c:v>
                </c:pt>
                <c:pt idx="5">
                  <c:v>岡山中央4</c:v>
                </c:pt>
                <c:pt idx="6">
                  <c:v>岡山市民1</c:v>
                </c:pt>
                <c:pt idx="7">
                  <c:v>川崎1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gapDepth val="0"/>
        <c:shape val="box"/>
        <c:axId val="196557440"/>
        <c:axId val="196567808"/>
        <c:axId val="0"/>
      </c:bar3DChart>
      <c:catAx>
        <c:axId val="196557440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567808"/>
        <c:crosses val="autoZero"/>
        <c:auto val="1"/>
        <c:lblAlgn val="ctr"/>
        <c:lblOffset val="100"/>
        <c:tickLblSkip val="1"/>
        <c:tickMarkSkip val="1"/>
      </c:catAx>
      <c:valAx>
        <c:axId val="196567808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557440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7017549035879205"/>
          <c:y val="0.10558240564756992"/>
          <c:w val="9.7979221347331488E-2"/>
          <c:h val="0.22589488132124941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ja-JP"/>
  <c:chart>
    <c:view3D>
      <c:hPercent val="162"/>
      <c:depthPercent val="100"/>
      <c:rAngAx val="1"/>
    </c:view3D>
    <c:floor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spPr>
        <a:noFill/>
        <a:ln w="12700">
          <a:solidFill>
            <a:schemeClr val="tx1"/>
          </a:solidFill>
          <a:prstDash val="solid"/>
        </a:ln>
      </c:spPr>
    </c:sideWall>
    <c:backWall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5466419413775928"/>
          <c:y val="0"/>
          <c:w val="0.68187134502923952"/>
          <c:h val="0.8860215053763435"/>
        </c:manualLayout>
      </c:layout>
      <c:bar3DChart>
        <c:barDir val="bar"/>
        <c:grouping val="percentStacked"/>
        <c:ser>
          <c:idx val="1"/>
          <c:order val="0"/>
          <c:tx>
            <c:strRef>
              <c:f>Sheet1!$A$2</c:f>
              <c:strCache>
                <c:ptCount val="1"/>
                <c:pt idx="0">
                  <c:v>自立</c:v>
                </c:pt>
              </c:strCache>
            </c:strRef>
          </c:tx>
          <c:spPr>
            <a:solidFill>
              <a:schemeClr val="accent2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旭東14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川崎5</c:v>
                </c:pt>
              </c:strCache>
            </c:strRef>
          </c:cat>
          <c:val>
            <c:numRef>
              <c:f>Sheet1!$B$2:$I$2</c:f>
              <c:numCache>
                <c:formatCode>General</c:formatCode>
                <c:ptCount val="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8</c:v>
                </c:pt>
                <c:pt idx="5">
                  <c:v>0</c:v>
                </c:pt>
                <c:pt idx="6">
                  <c:v>2</c:v>
                </c:pt>
                <c:pt idx="7">
                  <c:v>1</c:v>
                </c:pt>
              </c:numCache>
            </c:numRef>
          </c:val>
        </c:ser>
        <c:ser>
          <c:idx val="2"/>
          <c:order val="1"/>
          <c:tx>
            <c:strRef>
              <c:f>Sheet1!$A$3</c:f>
              <c:strCache>
                <c:ptCount val="1"/>
                <c:pt idx="0">
                  <c:v>杖</c:v>
                </c:pt>
              </c:strCache>
            </c:strRef>
          </c:tx>
          <c:spPr>
            <a:solidFill>
              <a:schemeClr val="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旭東14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川崎5</c:v>
                </c:pt>
              </c:strCache>
            </c:strRef>
          </c:cat>
          <c:val>
            <c:numRef>
              <c:f>Sheet1!$B$3:$I$3</c:f>
              <c:numCache>
                <c:formatCode>General</c:formatCode>
                <c:ptCount val="8"/>
                <c:pt idx="0">
                  <c:v>9</c:v>
                </c:pt>
                <c:pt idx="1">
                  <c:v>0</c:v>
                </c:pt>
                <c:pt idx="2">
                  <c:v>6</c:v>
                </c:pt>
                <c:pt idx="3">
                  <c:v>1</c:v>
                </c:pt>
                <c:pt idx="4">
                  <c:v>2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</c:ser>
        <c:ser>
          <c:idx val="3"/>
          <c:order val="2"/>
          <c:tx>
            <c:strRef>
              <c:f>Sheet1!$A$4</c:f>
              <c:strCache>
                <c:ptCount val="1"/>
                <c:pt idx="0">
                  <c:v>歩行器</c:v>
                </c:pt>
              </c:strCache>
            </c:strRef>
          </c:tx>
          <c:spPr>
            <a:solidFill>
              <a:schemeClr val="folHlink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旭東14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川崎5</c:v>
                </c:pt>
              </c:strCache>
            </c:strRef>
          </c:cat>
          <c:val>
            <c:numRef>
              <c:f>Sheet1!$B$4:$I$4</c:f>
              <c:numCache>
                <c:formatCode>General</c:formatCode>
                <c:ptCount val="8"/>
                <c:pt idx="0">
                  <c:v>6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  <c:pt idx="4">
                  <c:v>0</c:v>
                </c:pt>
                <c:pt idx="5">
                  <c:v>1</c:v>
                </c:pt>
                <c:pt idx="6">
                  <c:v>0</c:v>
                </c:pt>
                <c:pt idx="7">
                  <c:v>1</c:v>
                </c:pt>
              </c:numCache>
            </c:numRef>
          </c:val>
        </c:ser>
        <c:ser>
          <c:idx val="0"/>
          <c:order val="3"/>
          <c:tx>
            <c:strRef>
              <c:f>Sheet1!$A$5</c:f>
              <c:strCache>
                <c:ptCount val="1"/>
                <c:pt idx="0">
                  <c:v>車椅子</c:v>
                </c:pt>
              </c:strCache>
            </c:strRef>
          </c:tx>
          <c:spPr>
            <a:solidFill>
              <a:schemeClr val="accent1"/>
            </a:solidFill>
            <a:ln w="12649">
              <a:solidFill>
                <a:schemeClr val="tx1"/>
              </a:solidFill>
              <a:prstDash val="solid"/>
            </a:ln>
          </c:spPr>
          <c:cat>
            <c:strRef>
              <c:f>Sheet1!$B$1:$I$1</c:f>
              <c:strCache>
                <c:ptCount val="8"/>
                <c:pt idx="0">
                  <c:v>日赤21</c:v>
                </c:pt>
                <c:pt idx="1">
                  <c:v>国立5</c:v>
                </c:pt>
                <c:pt idx="2">
                  <c:v>労災12</c:v>
                </c:pt>
                <c:pt idx="3">
                  <c:v>済生会12</c:v>
                </c:pt>
                <c:pt idx="4">
                  <c:v>旭東14</c:v>
                </c:pt>
                <c:pt idx="5">
                  <c:v>岡山中央4</c:v>
                </c:pt>
                <c:pt idx="6">
                  <c:v>岡山市民3</c:v>
                </c:pt>
                <c:pt idx="7">
                  <c:v>川崎5</c:v>
                </c:pt>
              </c:strCache>
            </c:strRef>
          </c:cat>
          <c:val>
            <c:numRef>
              <c:f>Sheet1!$B$5:$I$5</c:f>
              <c:numCache>
                <c:formatCode>General</c:formatCode>
                <c:ptCount val="8"/>
                <c:pt idx="0">
                  <c:v>1</c:v>
                </c:pt>
                <c:pt idx="1">
                  <c:v>3</c:v>
                </c:pt>
                <c:pt idx="2">
                  <c:v>2</c:v>
                </c:pt>
                <c:pt idx="3">
                  <c:v>5</c:v>
                </c:pt>
                <c:pt idx="4">
                  <c:v>4</c:v>
                </c:pt>
                <c:pt idx="5">
                  <c:v>1</c:v>
                </c:pt>
                <c:pt idx="6">
                  <c:v>0</c:v>
                </c:pt>
                <c:pt idx="7">
                  <c:v>3</c:v>
                </c:pt>
              </c:numCache>
            </c:numRef>
          </c:val>
        </c:ser>
        <c:gapDepth val="0"/>
        <c:shape val="box"/>
        <c:axId val="196672896"/>
        <c:axId val="196691840"/>
        <c:axId val="0"/>
      </c:bar3DChart>
      <c:catAx>
        <c:axId val="196672896"/>
        <c:scaling>
          <c:orientation val="minMax"/>
        </c:scaling>
        <c:axPos val="l"/>
        <c:numFmt formatCode="General" sourceLinked="1"/>
        <c:majorTickMark val="in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691840"/>
        <c:crosses val="autoZero"/>
        <c:auto val="1"/>
        <c:lblAlgn val="ctr"/>
        <c:lblOffset val="100"/>
        <c:tickLblSkip val="1"/>
        <c:tickMarkSkip val="1"/>
      </c:catAx>
      <c:valAx>
        <c:axId val="196691840"/>
        <c:scaling>
          <c:orientation val="minMax"/>
        </c:scaling>
        <c:axPos val="b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in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ＭＳ Ｐゴシック"/>
                <a:ea typeface="ＭＳ Ｐゴシック"/>
                <a:cs typeface="ＭＳ Ｐゴシック"/>
              </a:defRPr>
            </a:pPr>
            <a:endParaRPr lang="ja-JP"/>
          </a:p>
        </c:txPr>
        <c:crossAx val="196672896"/>
        <c:crosses val="autoZero"/>
        <c:crossBetween val="between"/>
      </c:valAx>
      <c:spPr>
        <a:noFill/>
        <a:ln w="25393">
          <a:noFill/>
        </a:ln>
      </c:spPr>
    </c:plotArea>
    <c:legend>
      <c:legendPos val="r"/>
      <c:layout>
        <c:manualLayout>
          <c:xMode val="edge"/>
          <c:yMode val="edge"/>
          <c:x val="0.8701754903587926"/>
          <c:y val="0.10558240564756992"/>
          <c:w val="0.12982450964121237"/>
          <c:h val="0.27741944972395732"/>
        </c:manualLayout>
      </c:layout>
      <c:spPr>
        <a:noFill/>
        <a:ln w="3161">
          <a:solidFill>
            <a:schemeClr val="tx1"/>
          </a:solidFill>
          <a:prstDash val="solid"/>
        </a:ln>
      </c:spPr>
      <c:txPr>
        <a:bodyPr/>
        <a:lstStyle/>
        <a:p>
          <a:pPr>
            <a:defRPr sz="1650" b="1" i="0" u="none" strike="noStrike" baseline="0">
              <a:solidFill>
                <a:schemeClr val="tx1"/>
              </a:solidFill>
              <a:latin typeface="ＭＳ Ｐゴシック"/>
              <a:ea typeface="ＭＳ Ｐゴシック"/>
              <a:cs typeface="ＭＳ Ｐゴシック"/>
            </a:defRPr>
          </a:pPr>
          <a:endParaRPr lang="ja-JP"/>
        </a:p>
      </c:txPr>
    </c:legend>
    <c:plotVisOnly val="1"/>
    <c:dispBlanksAs val="gap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ＭＳ Ｐゴシック"/>
          <a:ea typeface="ＭＳ Ｐゴシック"/>
          <a:cs typeface="ＭＳ Ｐゴシック"/>
        </a:defRPr>
      </a:pPr>
      <a:endParaRPr lang="ja-JP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0A1-90F9-4B7B-AE4A-8FA990BE5A9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73834B-4DB5-4615-8B20-823641F2F85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60BC3-AAB9-44D8-8A45-C7A8FCBD2E8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595EC-F548-46CF-A681-272170A94FF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EDD12-A0E3-406F-89C2-4802CE2E138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2DBB4-1AEE-4CE7-9031-A5D0D0E6B46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09FE40-4A05-4C29-A246-8788A2DF9AD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0DB22E-CD10-415D-AB72-EF43D43A96E9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FCEC-43DB-41E1-9CF6-D00C05953871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DFD84-F623-4E92-88B8-CB0B19927034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8E612-A6F7-4C23-B628-29478D722D3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01E80E2-789C-4F76-8E2F-92FE6E2E50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第</a:t>
            </a:r>
            <a:r>
              <a:rPr lang="en-US" altLang="ja-JP" dirty="0" smtClean="0"/>
              <a:t>24</a:t>
            </a:r>
            <a:r>
              <a:rPr lang="ja-JP" altLang="en-US" dirty="0" smtClean="0"/>
              <a:t>回</a:t>
            </a:r>
            <a:r>
              <a:rPr lang="ja-JP" altLang="en-US" dirty="0" err="1" smtClean="0"/>
              <a:t>岡山ももネット</a:t>
            </a:r>
            <a:r>
              <a:rPr lang="ja-JP" altLang="en-US" dirty="0" smtClean="0"/>
              <a:t>運用会議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平成</a:t>
            </a:r>
            <a:r>
              <a:rPr lang="en-US" altLang="ja-JP" dirty="0" smtClean="0"/>
              <a:t>23</a:t>
            </a:r>
            <a:r>
              <a:rPr lang="ja-JP" altLang="en-US" dirty="0" smtClean="0"/>
              <a:t>年</a:t>
            </a:r>
            <a:r>
              <a:rPr lang="en-US" altLang="ja-JP" dirty="0" smtClean="0"/>
              <a:t>6</a:t>
            </a:r>
            <a:r>
              <a:rPr lang="ja-JP" altLang="en-US" dirty="0" smtClean="0"/>
              <a:t>月</a:t>
            </a:r>
            <a:r>
              <a:rPr lang="en-US" altLang="ja-JP" dirty="0" smtClean="0"/>
              <a:t>16</a:t>
            </a:r>
            <a:r>
              <a:rPr lang="ja-JP" altLang="en-US" dirty="0" smtClean="0"/>
              <a:t>日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ja-JP" altLang="en-US" dirty="0" smtClean="0"/>
              <a:t>於；岡山医療センター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最終退院先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-63014" y="1603375"/>
          <a:ext cx="9175994" cy="50403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連携病院を退院時移動能力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1" y="1643050"/>
          <a:ext cx="9144000" cy="50227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最終移動能力</a:t>
            </a:r>
          </a:p>
        </p:txBody>
      </p:sp>
      <p:graphicFrame>
        <p:nvGraphicFramePr>
          <p:cNvPr id="6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29434" y="1603375"/>
          <a:ext cx="9045940" cy="49688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1" name="カギ線コネクタ 10"/>
          <p:cNvCxnSpPr/>
          <p:nvPr/>
        </p:nvCxnSpPr>
        <p:spPr>
          <a:xfrm rot="5400000">
            <a:off x="6965951" y="4108450"/>
            <a:ext cx="500062" cy="1587"/>
          </a:xfrm>
          <a:prstGeom prst="bentConnector3">
            <a:avLst>
              <a:gd name="adj1" fmla="val 5315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14282" y="1031574"/>
          <a:ext cx="8715436" cy="5040630"/>
        </p:xfrm>
        <a:graphic>
          <a:graphicData uri="http://schemas.openxmlformats.org/drawingml/2006/table">
            <a:tbl>
              <a:tblPr/>
              <a:tblGrid>
                <a:gridCol w="1558840"/>
                <a:gridCol w="1204581"/>
                <a:gridCol w="1417154"/>
                <a:gridCol w="1417154"/>
                <a:gridCol w="1488012"/>
                <a:gridCol w="1629695"/>
              </a:tblGrid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18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07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253483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71438"/>
            <a:ext cx="8229600" cy="1143001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785794"/>
          <a:ext cx="8501122" cy="5601047"/>
        </p:xfrm>
        <a:graphic>
          <a:graphicData uri="http://schemas.openxmlformats.org/drawingml/2006/table">
            <a:tbl>
              <a:tblPr/>
              <a:tblGrid>
                <a:gridCol w="1520508"/>
                <a:gridCol w="1174960"/>
                <a:gridCol w="1382306"/>
                <a:gridCol w="1382306"/>
                <a:gridCol w="1451421"/>
                <a:gridCol w="1589621"/>
              </a:tblGrid>
              <a:tr h="55729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リハ時間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(</a:t>
                      </a: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単</a:t>
                      </a:r>
                      <a:r>
                        <a:rPr kumimoji="1" lang="en-US" altLang="ja-JP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</a:t>
                      </a:r>
                      <a:endParaRPr kumimoji="1" lang="ja-JP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29.9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041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  <a:endParaRPr kumimoji="1" lang="ja-JP" alt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1000100" y="6429396"/>
            <a:ext cx="7000924" cy="461665"/>
          </a:xfrm>
          <a:prstGeom prst="rect">
            <a:avLst/>
          </a:prstGeom>
          <a:noFill/>
        </p:spPr>
        <p:txBody>
          <a:bodyPr vert="horz" wrap="square" rtlCol="0">
            <a:spAutoFit/>
          </a:bodyPr>
          <a:lstStyle/>
          <a:p>
            <a:r>
              <a:rPr kumimoji="1" lang="ja-JP" altLang="en-US" sz="2400" dirty="0" smtClean="0"/>
              <a:t>平均在院日数が短縮</a:t>
            </a:r>
            <a:r>
              <a:rPr lang="ja-JP" altLang="en-US" sz="2400" dirty="0" smtClean="0"/>
              <a:t>する傾向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214438"/>
          <a:ext cx="8358246" cy="4685359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6"/>
                <a:gridCol w="1435656"/>
                <a:gridCol w="1670948"/>
              </a:tblGrid>
              <a:tr h="4485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竜操整形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959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428596" y="1071548"/>
          <a:ext cx="8358246" cy="5643599"/>
        </p:xfrm>
        <a:graphic>
          <a:graphicData uri="http://schemas.openxmlformats.org/drawingml/2006/table">
            <a:tbl>
              <a:tblPr/>
              <a:tblGrid>
                <a:gridCol w="1899606"/>
                <a:gridCol w="1650800"/>
                <a:gridCol w="1701235"/>
                <a:gridCol w="1435657"/>
                <a:gridCol w="1670948"/>
              </a:tblGrid>
              <a:tr h="4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転院（急性期）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転院（療養）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323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草加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近藤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972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1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0" y="1021360"/>
          <a:ext cx="8429655" cy="4458100"/>
        </p:xfrm>
        <a:graphic>
          <a:graphicData uri="http://schemas.openxmlformats.org/drawingml/2006/table">
            <a:tbl>
              <a:tblPr/>
              <a:tblGrid>
                <a:gridCol w="1685931"/>
                <a:gridCol w="1685931"/>
                <a:gridCol w="1685931"/>
                <a:gridCol w="1685931"/>
                <a:gridCol w="1685931"/>
              </a:tblGrid>
              <a:tr h="90162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中央奉還町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赤磐医師会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吉備リハ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274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15082"/>
            <a:ext cx="33810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歩行で</a:t>
            </a:r>
            <a:r>
              <a:rPr lang="en-US" altLang="ja-JP" dirty="0" smtClean="0"/>
              <a:t>2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移乗</a:t>
            </a:r>
            <a:r>
              <a:rPr lang="ja-JP" altLang="en-US" dirty="0" smtClean="0"/>
              <a:t>で１回復している。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4289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en-US" altLang="ja-JP" dirty="0" smtClean="0"/>
              <a:t>2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1</a:t>
            </a:r>
            <a:r>
              <a:rPr lang="ja-JP" altLang="en-US" sz="2800" dirty="0" smtClean="0"/>
              <a:t>月末）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20" y="1071546"/>
          <a:ext cx="8572560" cy="5004104"/>
        </p:xfrm>
        <a:graphic>
          <a:graphicData uri="http://schemas.openxmlformats.org/drawingml/2006/table">
            <a:tbl>
              <a:tblPr/>
              <a:tblGrid>
                <a:gridCol w="1714512"/>
                <a:gridCol w="1714512"/>
                <a:gridCol w="1714512"/>
                <a:gridCol w="1714512"/>
                <a:gridCol w="1714512"/>
              </a:tblGrid>
              <a:tr h="8926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たまﾒﾃﾞｨｶﾙ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藤田病院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685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瀬戸内市民</a:t>
                      </a:r>
                      <a:endParaRPr kumimoji="1" lang="ja-JP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49" name="テキスト ボックス 3"/>
          <p:cNvSpPr txBox="1">
            <a:spLocks noChangeArrowheads="1"/>
          </p:cNvSpPr>
          <p:nvPr/>
        </p:nvSpPr>
        <p:spPr bwMode="auto">
          <a:xfrm>
            <a:off x="642910" y="6286520"/>
            <a:ext cx="626004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施設</a:t>
            </a:r>
            <a:r>
              <a:rPr lang="ja-JP" altLang="en-US" dirty="0" smtClean="0"/>
              <a:t>に</a:t>
            </a:r>
            <a:r>
              <a:rPr lang="ja-JP" altLang="en-US" dirty="0" smtClean="0"/>
              <a:t>より差がある。回復期病院は点数が全般に高めである。</a:t>
            </a:r>
            <a:endParaRPr lang="en-US" altLang="ja-JP" dirty="0"/>
          </a:p>
          <a:p>
            <a:endParaRPr lang="en-US" altLang="ja-JP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1422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H22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6</a:t>
            </a:r>
            <a:r>
              <a:rPr lang="ja-JP" altLang="en-US" sz="2800" dirty="0" smtClean="0"/>
              <a:t>月から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  <a:r>
              <a:rPr lang="en-US" altLang="ja-JP" sz="2800" dirty="0" smtClean="0"/>
              <a:t> pas</a:t>
            </a:r>
            <a:r>
              <a:rPr lang="ja-JP" altLang="en-US" sz="2800" dirty="0" smtClean="0"/>
              <a:t>外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285751" y="1653738"/>
          <a:ext cx="8572529" cy="4553712"/>
        </p:xfrm>
        <a:graphic>
          <a:graphicData uri="http://schemas.openxmlformats.org/drawingml/2006/table">
            <a:tbl>
              <a:tblPr/>
              <a:tblGrid>
                <a:gridCol w="1889059"/>
                <a:gridCol w="1539952"/>
                <a:gridCol w="1714506"/>
                <a:gridCol w="1714506"/>
                <a:gridCol w="1714506"/>
              </a:tblGrid>
              <a:tr h="4146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（歩行）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入院時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退院時</a:t>
                      </a: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FIM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（移乗）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済生会吉備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佐藤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中央奉環町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玉野市民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3.2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岡山協立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高梁中央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岡山光南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278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梶木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3.5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2.9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5.1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テキスト ボックス 3"/>
          <p:cNvSpPr txBox="1">
            <a:spLocks noChangeArrowheads="1"/>
          </p:cNvSpPr>
          <p:nvPr/>
        </p:nvSpPr>
        <p:spPr bwMode="auto">
          <a:xfrm>
            <a:off x="642910" y="5997379"/>
            <a:ext cx="555953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altLang="ja-JP" dirty="0"/>
          </a:p>
          <a:p>
            <a:r>
              <a:rPr lang="ja-JP" altLang="en-US" dirty="0"/>
              <a:t>パス外の患者の</a:t>
            </a:r>
            <a:r>
              <a:rPr lang="ja-JP" altLang="en-US" dirty="0" smtClean="0"/>
              <a:t>ほうがかなり点数が</a:t>
            </a:r>
            <a:r>
              <a:rPr lang="ja-JP" altLang="en-US" dirty="0"/>
              <a:t>低い</a:t>
            </a:r>
            <a:r>
              <a:rPr lang="ja-JP" altLang="en-US" dirty="0" smtClean="0"/>
              <a:t>。回復も悪い。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運用状況</a:t>
            </a:r>
            <a:r>
              <a:rPr lang="ja-JP" altLang="en-US" sz="2800" dirty="0" smtClean="0"/>
              <a:t>（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2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から</a:t>
            </a:r>
            <a:r>
              <a:rPr lang="en-US" altLang="ja-JP" sz="2800" dirty="0" smtClean="0"/>
              <a:t>H23</a:t>
            </a:r>
            <a:r>
              <a:rPr lang="ja-JP" altLang="en-US" sz="2800" dirty="0" smtClean="0"/>
              <a:t>年</a:t>
            </a:r>
            <a:r>
              <a:rPr lang="en-US" altLang="ja-JP" sz="2800" dirty="0" smtClean="0"/>
              <a:t>5</a:t>
            </a:r>
            <a:r>
              <a:rPr lang="ja-JP" altLang="en-US" sz="2800" dirty="0" smtClean="0"/>
              <a:t>月</a:t>
            </a:r>
            <a:r>
              <a:rPr lang="ja-JP" altLang="en-US" sz="2800" dirty="0" smtClean="0"/>
              <a:t>末）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自宅、独歩・杖・老人車使用</a:t>
            </a:r>
          </a:p>
        </p:txBody>
      </p:sp>
      <p:graphicFrame>
        <p:nvGraphicFramePr>
          <p:cNvPr id="3295" name="Group 223"/>
          <p:cNvGraphicFramePr>
            <a:graphicFrameLocks noGrp="1"/>
          </p:cNvGraphicFramePr>
          <p:nvPr>
            <p:ph sz="half" idx="1"/>
          </p:nvPr>
        </p:nvGraphicFramePr>
        <p:xfrm>
          <a:off x="357159" y="1412877"/>
          <a:ext cx="8358245" cy="4600369"/>
        </p:xfrm>
        <a:graphic>
          <a:graphicData uri="http://schemas.openxmlformats.org/drawingml/2006/table">
            <a:tbl>
              <a:tblPr/>
              <a:tblGrid>
                <a:gridCol w="1671649"/>
                <a:gridCol w="1519225"/>
                <a:gridCol w="1824073"/>
                <a:gridCol w="1671649"/>
                <a:gridCol w="1671649"/>
              </a:tblGrid>
              <a:tr h="45455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全症例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パス症例（男女）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平均年齢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34(5/29)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35.1(+5)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50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22(4/18)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19.4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244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33(14/49)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79.3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38.4(-8.8)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496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28(9/19)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30.3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38(7/31)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2">
                              <a:lumMod val="50000"/>
                            </a:schemeClr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36.4(+7)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9(2/14)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164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6(1/5)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83.7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24.7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5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28(7/21)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退院先</a:t>
            </a:r>
          </a:p>
        </p:txBody>
      </p:sp>
      <p:graphicFrame>
        <p:nvGraphicFramePr>
          <p:cNvPr id="4" name="コンテンツ プレースホルダ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dirty="0" smtClean="0"/>
              <a:t>転院先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sz="half" idx="1"/>
          </p:nvPr>
        </p:nvSpPr>
        <p:spPr>
          <a:xfrm>
            <a:off x="1214414" y="1390670"/>
            <a:ext cx="3240087" cy="48958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	</a:t>
            </a:r>
            <a:r>
              <a:rPr lang="en-US" altLang="ja-JP" sz="24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	</a:t>
            </a:r>
            <a:r>
              <a:rPr lang="en-US" altLang="ja-JP" sz="2400" dirty="0" smtClean="0">
                <a:latin typeface="+mn-ea"/>
              </a:rPr>
              <a:t>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佐藤		</a:t>
            </a:r>
            <a:r>
              <a:rPr lang="en-US" altLang="ja-JP" sz="2400" dirty="0" smtClean="0">
                <a:latin typeface="+mn-ea"/>
              </a:rPr>
              <a:t>	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高梁中央	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玉野市民</a:t>
            </a:r>
            <a:r>
              <a:rPr lang="en-US" altLang="ja-JP" sz="2400" dirty="0" smtClean="0">
                <a:latin typeface="+mn-ea"/>
              </a:rPr>
              <a:t>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（連携外病院）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重井付属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きのこｴｽﾎﾟﾜｰ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小見山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備前</a:t>
            </a:r>
            <a:r>
              <a:rPr lang="en-US" altLang="ja-JP" sz="2400" dirty="0" smtClean="0">
                <a:latin typeface="+mn-ea"/>
              </a:rPr>
              <a:t>	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en-US" altLang="ja-JP" sz="2400" dirty="0" smtClean="0">
              <a:latin typeface="+mn-ea"/>
            </a:endParaRPr>
          </a:p>
        </p:txBody>
      </p:sp>
      <p:sp>
        <p:nvSpPr>
          <p:cNvPr id="10244" name="Rectangle 6"/>
          <p:cNvSpPr>
            <a:spLocks noGrp="1" noChangeArrowheads="1"/>
          </p:cNvSpPr>
          <p:nvPr>
            <p:ph sz="half" idx="2"/>
          </p:nvPr>
        </p:nvSpPr>
        <p:spPr>
          <a:xfrm>
            <a:off x="5572132" y="1357298"/>
            <a:ext cx="4495800" cy="385765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	2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藤田</a:t>
            </a:r>
            <a:r>
              <a:rPr lang="en-US" altLang="ja-JP" sz="2400" dirty="0" smtClean="0">
                <a:latin typeface="+mn-ea"/>
              </a:rPr>
              <a:t>	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	</a:t>
            </a:r>
            <a:r>
              <a:rPr lang="en-US" altLang="ja-JP" sz="2400" dirty="0" smtClean="0">
                <a:latin typeface="+mn-ea"/>
              </a:rPr>
              <a:t>	3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	</a:t>
            </a:r>
            <a:r>
              <a:rPr lang="en-US" altLang="ja-JP" sz="2400" dirty="0" smtClean="0">
                <a:latin typeface="+mn-ea"/>
              </a:rPr>
              <a:t>	4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　　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	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（連携外病院）</a:t>
            </a:r>
            <a:endParaRPr lang="en-US" altLang="ja-JP" sz="2400" b="1" dirty="0" smtClean="0">
              <a:latin typeface="+mn-ea"/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福渡病院</a:t>
            </a:r>
            <a:r>
              <a:rPr lang="en-US" altLang="ja-JP" sz="2400" dirty="0" smtClean="0">
                <a:latin typeface="+mn-ea"/>
              </a:rPr>
              <a:t>		2</a:t>
            </a:r>
            <a:r>
              <a:rPr lang="ja-JP" altLang="en-US" sz="2400" dirty="0" smtClean="0">
                <a:latin typeface="+mn-ea"/>
              </a:rPr>
              <a:t>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井原中央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平</a:t>
            </a:r>
            <a:r>
              <a:rPr lang="en-US" altLang="ja-JP" sz="2400" dirty="0" smtClean="0">
                <a:latin typeface="+mn-ea"/>
              </a:rPr>
              <a:t>		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柵原</a:t>
            </a:r>
            <a:r>
              <a:rPr lang="en-US" altLang="ja-JP" sz="2400" dirty="0" smtClean="0">
                <a:latin typeface="+mn-ea"/>
              </a:rPr>
              <a:t>	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金川病院</a:t>
            </a:r>
            <a:r>
              <a:rPr lang="en-US" altLang="ja-JP" sz="2400" dirty="0" smtClean="0">
                <a:latin typeface="+mn-ea"/>
              </a:rPr>
              <a:t>		1</a:t>
            </a:r>
          </a:p>
        </p:txBody>
      </p:sp>
      <p:sp>
        <p:nvSpPr>
          <p:cNvPr id="10245" name="Text Box 7"/>
          <p:cNvSpPr txBox="1">
            <a:spLocks noChangeArrowheads="1"/>
          </p:cNvSpPr>
          <p:nvPr/>
        </p:nvSpPr>
        <p:spPr bwMode="auto">
          <a:xfrm>
            <a:off x="250825" y="3082925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日赤</a:t>
            </a:r>
          </a:p>
        </p:txBody>
      </p:sp>
      <p:sp>
        <p:nvSpPr>
          <p:cNvPr id="10246" name="Text Box 8"/>
          <p:cNvSpPr txBox="1">
            <a:spLocks noChangeArrowheads="1"/>
          </p:cNvSpPr>
          <p:nvPr/>
        </p:nvSpPr>
        <p:spPr bwMode="auto">
          <a:xfrm>
            <a:off x="4356100" y="3011488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国立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229600" cy="1143000"/>
          </a:xfrm>
        </p:spPr>
        <p:txBody>
          <a:bodyPr/>
          <a:lstStyle/>
          <a:p>
            <a:pPr eaLnBrk="1" hangingPunct="1"/>
            <a:r>
              <a:rPr lang="ja-JP" altLang="en-US" smtClean="0"/>
              <a:t>転院先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368425" y="857250"/>
            <a:ext cx="3240088" cy="48958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latin typeface="+mj-ea"/>
                <a:ea typeface="+mj-ea"/>
              </a:rPr>
              <a:t>　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佐藤		</a:t>
            </a:r>
            <a:r>
              <a:rPr lang="en-US" altLang="ja-JP" sz="2400" dirty="0" smtClean="0">
                <a:latin typeface="+mj-ea"/>
                <a:ea typeface="+mj-ea"/>
              </a:rPr>
              <a:t>9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岡山光南	</a:t>
            </a:r>
            <a:r>
              <a:rPr lang="en-US" altLang="ja-JP" sz="24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玉野市民	</a:t>
            </a:r>
            <a:r>
              <a:rPr lang="en-US" altLang="ja-JP" sz="2400" dirty="0" smtClean="0">
                <a:latin typeface="+mj-ea"/>
                <a:ea typeface="+mj-ea"/>
              </a:rPr>
              <a:t>4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岡山リハ	</a:t>
            </a:r>
            <a:r>
              <a:rPr lang="en-US" altLang="ja-JP" sz="2400" dirty="0" smtClean="0">
                <a:latin typeface="+mj-ea"/>
                <a:ea typeface="+mj-ea"/>
              </a:rPr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日赤玉野</a:t>
            </a:r>
            <a:r>
              <a:rPr lang="en-US" altLang="ja-JP" sz="2400" dirty="0" smtClean="0">
                <a:latin typeface="+mj-ea"/>
                <a:ea typeface="+mj-ea"/>
              </a:rPr>
              <a:t>	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latin typeface="+mj-ea"/>
                <a:ea typeface="+mj-ea"/>
              </a:rPr>
              <a:t>　（連携外病院）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赤磐医師会</a:t>
            </a:r>
            <a:r>
              <a:rPr lang="en-US" altLang="ja-JP" sz="24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松田</a:t>
            </a:r>
            <a:r>
              <a:rPr lang="en-US" altLang="ja-JP" sz="24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玉野三井</a:t>
            </a:r>
            <a:r>
              <a:rPr lang="en-US" altLang="ja-JP" sz="24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せのお</a:t>
            </a:r>
            <a:r>
              <a:rPr lang="en-US" altLang="ja-JP" sz="24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由良</a:t>
            </a:r>
            <a:r>
              <a:rPr lang="en-US" altLang="ja-JP" sz="24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セントラル</a:t>
            </a:r>
            <a:r>
              <a:rPr lang="en-US" altLang="ja-JP" sz="2400" dirty="0" smtClean="0">
                <a:latin typeface="+mj-ea"/>
                <a:ea typeface="+mj-ea"/>
              </a:rPr>
              <a:t>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 smtClean="0">
              <a:latin typeface="+mj-ea"/>
              <a:ea typeface="+mj-ea"/>
            </a:endParaRPr>
          </a:p>
        </p:txBody>
      </p:sp>
      <p:sp>
        <p:nvSpPr>
          <p:cNvPr id="1126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405438" y="1647847"/>
            <a:ext cx="44958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　</a:t>
            </a:r>
            <a:r>
              <a:rPr lang="ja-JP" altLang="en-US" sz="2400" b="1" dirty="0" smtClean="0">
                <a:latin typeface="+mj-ea"/>
                <a:ea typeface="+mj-ea"/>
              </a:rPr>
              <a:t>（連携病院）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岡山リハ	</a:t>
            </a:r>
            <a:r>
              <a:rPr lang="en-US" altLang="ja-JP" sz="2400" dirty="0" smtClean="0">
                <a:latin typeface="+mj-ea"/>
                <a:ea typeface="+mj-ea"/>
              </a:rPr>
              <a:t>13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佐藤</a:t>
            </a:r>
            <a:r>
              <a:rPr lang="en-US" altLang="ja-JP" sz="2400" dirty="0" smtClean="0">
                <a:latin typeface="+mj-ea"/>
                <a:ea typeface="+mj-ea"/>
              </a:rPr>
              <a:t>		2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協立</a:t>
            </a:r>
            <a:r>
              <a:rPr lang="en-US" altLang="ja-JP" sz="2400" dirty="0" smtClean="0">
                <a:latin typeface="+mj-ea"/>
                <a:ea typeface="+mj-ea"/>
              </a:rPr>
              <a:t>		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b="1" dirty="0" smtClean="0">
                <a:latin typeface="+mj-ea"/>
                <a:ea typeface="+mj-ea"/>
              </a:rPr>
              <a:t>　（連携外病院）</a:t>
            </a:r>
            <a:r>
              <a:rPr lang="ja-JP" altLang="en-US" sz="2400" dirty="0" smtClean="0">
                <a:latin typeface="+mj-ea"/>
                <a:ea typeface="+mj-ea"/>
              </a:rPr>
              <a:t>	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岡山西大寺</a:t>
            </a:r>
            <a:r>
              <a:rPr lang="en-US" altLang="ja-JP" sz="2400" dirty="0" smtClean="0">
                <a:latin typeface="+mj-ea"/>
                <a:ea typeface="+mj-ea"/>
              </a:rPr>
              <a:t>	3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山陽病院 	</a:t>
            </a:r>
            <a:r>
              <a:rPr lang="en-US" altLang="ja-JP" sz="2400" dirty="0" smtClean="0">
                <a:latin typeface="+mj-ea"/>
                <a:ea typeface="+mj-ea"/>
              </a:rPr>
              <a:t>1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ja-JP" altLang="en-US" sz="2400" dirty="0" smtClean="0">
                <a:latin typeface="+mj-ea"/>
                <a:ea typeface="+mj-ea"/>
              </a:rPr>
              <a:t>倉敷記念	</a:t>
            </a:r>
            <a:r>
              <a:rPr lang="en-US" altLang="ja-JP" sz="2400" dirty="0" smtClean="0">
                <a:latin typeface="+mj-ea"/>
                <a:ea typeface="+mj-ea"/>
              </a:rPr>
              <a:t>2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ja-JP" sz="2400" dirty="0" smtClean="0">
              <a:latin typeface="+mj-ea"/>
              <a:ea typeface="+mj-ea"/>
            </a:endParaRP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285750" y="314325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労災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4303713" y="3175000"/>
            <a:ext cx="9969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旭東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6475448" y="2857496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	</a:t>
            </a:r>
            <a:r>
              <a:rPr lang="en-US" altLang="ja-JP" sz="2400" dirty="0" smtClean="0">
                <a:latin typeface="+mn-ea"/>
              </a:rPr>
              <a:t>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	</a:t>
            </a:r>
            <a:r>
              <a:rPr lang="en-US" altLang="ja-JP" sz="2400" dirty="0" smtClean="0">
                <a:latin typeface="+mn-ea"/>
              </a:rPr>
              <a:t>4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2000232" y="1714488"/>
            <a:ext cx="4495800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吉備リハ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11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中央奉還町</a:t>
            </a:r>
            <a:r>
              <a:rPr lang="en-US" altLang="ja-JP" sz="2400" dirty="0" smtClean="0">
                <a:latin typeface="+mn-ea"/>
              </a:rPr>
              <a:t>	10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i="1" dirty="0" smtClean="0">
                <a:latin typeface="+mn-ea"/>
              </a:rPr>
              <a:t>	</a:t>
            </a:r>
            <a:r>
              <a:rPr lang="ja-JP" altLang="en-US" sz="2400" i="1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4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岡山光南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宮本整形</a:t>
            </a:r>
            <a:r>
              <a:rPr lang="en-US" altLang="ja-JP" sz="2400" dirty="0" smtClean="0">
                <a:latin typeface="+mn-ea"/>
              </a:rPr>
              <a:t>	</a:t>
            </a:r>
            <a:r>
              <a:rPr lang="ja-JP" altLang="en-US" sz="2400" dirty="0" smtClean="0">
                <a:latin typeface="+mn-ea"/>
              </a:rPr>
              <a:t>　</a:t>
            </a:r>
            <a:r>
              <a:rPr lang="en-US" altLang="ja-JP" sz="2400" dirty="0" smtClean="0">
                <a:latin typeface="+mn-ea"/>
              </a:rPr>
              <a:t>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41577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済生会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03247" y="3214686"/>
            <a:ext cx="182614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/>
              <a:t>岡山中央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-161925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dirty="0" smtClean="0">
                <a:latin typeface="+mj-ea"/>
              </a:rPr>
              <a:t>転院先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572132" y="1176332"/>
            <a:ext cx="3240088" cy="253842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近藤</a:t>
            </a:r>
            <a:r>
              <a:rPr lang="en-US" altLang="ja-JP" sz="2400" dirty="0" smtClean="0">
                <a:latin typeface="+mn-ea"/>
              </a:rPr>
              <a:t>		2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草加	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渡辺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ja-JP" altLang="en-US" sz="2400" b="1" dirty="0" smtClean="0"/>
              <a:t>　（連携外病院）	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自院回復期</a:t>
            </a:r>
            <a:r>
              <a:rPr lang="en-US" altLang="ja-JP" sz="2400" dirty="0" smtClean="0">
                <a:latin typeface="+mn-ea"/>
              </a:rPr>
              <a:t>	15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err="1" smtClean="0">
                <a:latin typeface="+mn-ea"/>
              </a:rPr>
              <a:t>いしま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赤磐医師会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岡山紀念</a:t>
            </a:r>
            <a:r>
              <a:rPr lang="en-US" altLang="ja-JP" sz="2400" dirty="0" smtClean="0">
                <a:latin typeface="+mn-ea"/>
              </a:rPr>
              <a:t>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北川</a:t>
            </a:r>
            <a:r>
              <a:rPr lang="en-US" altLang="ja-JP" sz="2400" dirty="0" smtClean="0">
                <a:latin typeface="+mn-ea"/>
              </a:rPr>
              <a:t>		1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梶木</a:t>
            </a:r>
            <a:r>
              <a:rPr lang="en-US" altLang="ja-JP" sz="2400" dirty="0" smtClean="0">
                <a:latin typeface="+mn-ea"/>
              </a:rPr>
              <a:t>		1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534968" y="3195640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市民</a:t>
            </a:r>
            <a:endParaRPr lang="ja-JP" altLang="en-US" sz="3200" dirty="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500563" y="3190877"/>
            <a:ext cx="100540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3200" dirty="0" smtClean="0"/>
              <a:t>川崎</a:t>
            </a:r>
            <a:endParaRPr lang="ja-JP" altLang="en-US" sz="3200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1504960" y="2336834"/>
            <a:ext cx="2424098" cy="5949950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ja-JP" altLang="en-US" sz="2400" b="1" dirty="0" smtClean="0">
                <a:latin typeface="+mn-ea"/>
              </a:rPr>
              <a:t>　（連携病院）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岡山リハ</a:t>
            </a:r>
            <a:r>
              <a:rPr lang="en-US" altLang="ja-JP" sz="2400" dirty="0" smtClean="0">
                <a:latin typeface="+mn-ea"/>
              </a:rPr>
              <a:t>	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光南</a:t>
            </a:r>
            <a:r>
              <a:rPr lang="en-US" altLang="ja-JP" sz="2400" dirty="0" smtClean="0">
                <a:latin typeface="+mn-ea"/>
              </a:rPr>
              <a:t>		2</a:t>
            </a:r>
          </a:p>
          <a:p>
            <a:pPr eaLnBrk="1" hangingPunct="1">
              <a:buFontTx/>
              <a:buNone/>
              <a:defRPr/>
            </a:pPr>
            <a:r>
              <a:rPr lang="ja-JP" altLang="en-US" sz="2400" dirty="0" smtClean="0">
                <a:latin typeface="+mn-ea"/>
              </a:rPr>
              <a:t>済生会吉備</a:t>
            </a:r>
            <a:r>
              <a:rPr lang="en-US" altLang="ja-JP" sz="2400" dirty="0" smtClean="0">
                <a:latin typeface="+mn-ea"/>
              </a:rPr>
              <a:t>	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連携病院の退院先</a:t>
            </a:r>
            <a:br>
              <a:rPr lang="ja-JP" altLang="en-US" dirty="0" smtClean="0"/>
            </a:br>
            <a:endParaRPr lang="ja-JP" altLang="en-US" sz="1800" dirty="0" smtClean="0"/>
          </a:p>
        </p:txBody>
      </p:sp>
      <p:graphicFrame>
        <p:nvGraphicFramePr>
          <p:cNvPr id="11347" name="Group 83"/>
          <p:cNvGraphicFramePr>
            <a:graphicFrameLocks noGrp="1"/>
          </p:cNvGraphicFramePr>
          <p:nvPr>
            <p:ph sz="half" idx="1"/>
          </p:nvPr>
        </p:nvGraphicFramePr>
        <p:xfrm>
          <a:off x="785786" y="1040008"/>
          <a:ext cx="7715303" cy="5675140"/>
        </p:xfrm>
        <a:graphic>
          <a:graphicData uri="http://schemas.openxmlformats.org/drawingml/2006/table">
            <a:tbl>
              <a:tblPr/>
              <a:tblGrid>
                <a:gridCol w="1544051"/>
                <a:gridCol w="1542400"/>
                <a:gridCol w="1542400"/>
                <a:gridCol w="1528555"/>
                <a:gridCol w="1557897"/>
              </a:tblGrid>
              <a:tr h="78324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自宅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病院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施設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（人）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平均在院日数</a:t>
                      </a:r>
                      <a:r>
                        <a:rPr kumimoji="1" lang="ja-JP" alt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（日）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日赤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48.1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国立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21.6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530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労災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済生会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54.6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旭東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57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岡山中央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岡山市民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53</a:t>
                      </a:r>
                      <a:endParaRPr kumimoji="1" lang="en-US" altLang="ja-JP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66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川崎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連携病院から退院先</a:t>
            </a:r>
          </a:p>
        </p:txBody>
      </p:sp>
      <p:graphicFrame>
        <p:nvGraphicFramePr>
          <p:cNvPr id="4" name="Object 3"/>
          <p:cNvGraphicFramePr>
            <a:graphicFrameLocks noGrp="1" noChangeAspect="1"/>
          </p:cNvGraphicFramePr>
          <p:nvPr>
            <p:ph idx="1"/>
          </p:nvPr>
        </p:nvGraphicFramePr>
        <p:xfrm>
          <a:off x="0" y="1603375"/>
          <a:ext cx="9112979" cy="50057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メトロ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vert="eaVert" wrap="square" rtlCol="0">
        <a:spAutoFit/>
      </a:bodyPr>
      <a:lstStyle>
        <a:defPPr>
          <a:defRPr kumimoji="1" dirty="0" smtClean="0"/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7198</TotalTime>
  <Words>822</Words>
  <Application>Microsoft Office PowerPoint</Application>
  <PresentationFormat>画面に合わせる (4:3)</PresentationFormat>
  <Paragraphs>527</Paragraphs>
  <Slides>19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19</vt:i4>
      </vt:variant>
    </vt:vector>
  </HeadingPairs>
  <TitlesOfParts>
    <vt:vector size="20" baseType="lpstr">
      <vt:lpstr>Office テーマ</vt:lpstr>
      <vt:lpstr>第24回岡山ももネット運用会議</vt:lpstr>
      <vt:lpstr>運用状況（H23年2月からH23年5月末） 自宅、独歩・杖・老人車使用</vt:lpstr>
      <vt:lpstr>退院先</vt:lpstr>
      <vt:lpstr>転院先</vt:lpstr>
      <vt:lpstr>転院先</vt:lpstr>
      <vt:lpstr>転院先</vt:lpstr>
      <vt:lpstr>転院先</vt:lpstr>
      <vt:lpstr>連携病院の退院先 </vt:lpstr>
      <vt:lpstr>連携病院から退院先</vt:lpstr>
      <vt:lpstr>最終退院先</vt:lpstr>
      <vt:lpstr>連携病院を退院時移動能力</vt:lpstr>
      <vt:lpstr>最終移動能力</vt:lpstr>
      <vt:lpstr>運用状況1（H22年6月からH23年5月末）</vt:lpstr>
      <vt:lpstr>運用状況2（H22年6月からH23年5月末）</vt:lpstr>
      <vt:lpstr>運用状況1（H22年6月からH23年5月末）</vt:lpstr>
      <vt:lpstr>運用状況2（H22年6月からH23年5月末）</vt:lpstr>
      <vt:lpstr>運用状況1（H22年6月からH23年1月末）</vt:lpstr>
      <vt:lpstr>運用状況2（H22年6月からH23年1月末）</vt:lpstr>
      <vt:lpstr>運用状況（H22年6月からH23年5月末） pas外</vt:lpstr>
    </vt:vector>
  </TitlesOfParts>
  <Company>片岡家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第13回岡山ももネット運用会議</dc:title>
  <dc:creator>まさき</dc:creator>
  <cp:lastModifiedBy>まさき</cp:lastModifiedBy>
  <cp:revision>270</cp:revision>
  <dcterms:created xsi:type="dcterms:W3CDTF">2008-09-18T14:41:00Z</dcterms:created>
  <dcterms:modified xsi:type="dcterms:W3CDTF">2011-06-16T08:22:17Z</dcterms:modified>
</cp:coreProperties>
</file>