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65" r:id="rId4"/>
    <p:sldId id="263" r:id="rId5"/>
    <p:sldId id="259" r:id="rId6"/>
    <p:sldId id="260" r:id="rId7"/>
    <p:sldId id="269" r:id="rId8"/>
    <p:sldId id="280" r:id="rId9"/>
    <p:sldId id="262" r:id="rId10"/>
    <p:sldId id="266" r:id="rId11"/>
    <p:sldId id="268" r:id="rId12"/>
    <p:sldId id="267" r:id="rId13"/>
    <p:sldId id="275" r:id="rId14"/>
    <p:sldId id="270" r:id="rId15"/>
    <p:sldId id="277" r:id="rId16"/>
    <p:sldId id="271" r:id="rId17"/>
    <p:sldId id="278" r:id="rId18"/>
    <p:sldId id="272" r:id="rId19"/>
    <p:sldId id="279" r:id="rId20"/>
    <p:sldId id="276" r:id="rId21"/>
  </p:sldIdLst>
  <p:sldSz cx="9144000" cy="6858000" type="screen4x3"/>
  <p:notesSz cx="6888163" cy="100203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71" autoAdjust="0"/>
    <p:restoredTop sz="87324" autoAdjust="0"/>
  </p:normalViewPr>
  <p:slideViewPr>
    <p:cSldViewPr>
      <p:cViewPr varScale="1">
        <p:scale>
          <a:sx n="65" d="100"/>
          <a:sy n="65" d="100"/>
        </p:scale>
        <p:origin x="-5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view3D>
      <c:depthPercent val="100"/>
      <c:rAngAx val="1"/>
    </c:view3D>
    <c:plotArea>
      <c:layout/>
      <c:bar3D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連携</c:v>
                </c:pt>
              </c:strCache>
            </c:strRef>
          </c:tx>
          <c:cat>
            <c:strRef>
              <c:f>Sheet1!$A$2:$A$9</c:f>
              <c:strCache>
                <c:ptCount val="8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  <c:pt idx="6">
                  <c:v>岡山市民</c:v>
                </c:pt>
                <c:pt idx="7">
                  <c:v>川崎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32</c:v>
                </c:pt>
                <c:pt idx="1">
                  <c:v>31</c:v>
                </c:pt>
                <c:pt idx="2">
                  <c:v>31</c:v>
                </c:pt>
                <c:pt idx="3">
                  <c:v>46</c:v>
                </c:pt>
                <c:pt idx="4">
                  <c:v>31</c:v>
                </c:pt>
                <c:pt idx="5">
                  <c:v>14</c:v>
                </c:pt>
                <c:pt idx="6">
                  <c:v>5</c:v>
                </c:pt>
                <c:pt idx="7">
                  <c:v>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連携外</c:v>
                </c:pt>
              </c:strCache>
            </c:strRef>
          </c:tx>
          <c:cat>
            <c:strRef>
              <c:f>Sheet1!$A$2:$A$9</c:f>
              <c:strCache>
                <c:ptCount val="8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  <c:pt idx="6">
                  <c:v>岡山市民</c:v>
                </c:pt>
                <c:pt idx="7">
                  <c:v>川崎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12</c:v>
                </c:pt>
                <c:pt idx="1">
                  <c:v>13</c:v>
                </c:pt>
                <c:pt idx="2">
                  <c:v>9</c:v>
                </c:pt>
                <c:pt idx="3">
                  <c:v>0</c:v>
                </c:pt>
                <c:pt idx="4">
                  <c:v>7</c:v>
                </c:pt>
                <c:pt idx="5">
                  <c:v>0</c:v>
                </c:pt>
                <c:pt idx="6">
                  <c:v>10</c:v>
                </c:pt>
                <c:pt idx="7">
                  <c:v>20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施設</c:v>
                </c:pt>
              </c:strCache>
            </c:strRef>
          </c:tx>
          <c:cat>
            <c:strRef>
              <c:f>Sheet1!$A$2:$A$9</c:f>
              <c:strCache>
                <c:ptCount val="8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  <c:pt idx="6">
                  <c:v>岡山市民</c:v>
                </c:pt>
                <c:pt idx="7">
                  <c:v>川崎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5</c:v>
                </c:pt>
                <c:pt idx="3">
                  <c:v>0</c:v>
                </c:pt>
                <c:pt idx="4">
                  <c:v>5</c:v>
                </c:pt>
                <c:pt idx="5">
                  <c:v>1</c:v>
                </c:pt>
                <c:pt idx="7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自宅</c:v>
                </c:pt>
              </c:strCache>
            </c:strRef>
          </c:tx>
          <c:cat>
            <c:strRef>
              <c:f>Sheet1!$A$2:$A$9</c:f>
              <c:strCache>
                <c:ptCount val="8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  <c:pt idx="6">
                  <c:v>岡山市民</c:v>
                </c:pt>
                <c:pt idx="7">
                  <c:v>川崎</c:v>
                </c:pt>
              </c:strCache>
            </c:strRef>
          </c:cat>
          <c:val>
            <c:numRef>
              <c:f>Sheet1!$E$2:$E$9</c:f>
              <c:numCache>
                <c:formatCode>General</c:formatCode>
                <c:ptCount val="8"/>
                <c:pt idx="0">
                  <c:v>16</c:v>
                </c:pt>
                <c:pt idx="1">
                  <c:v>1</c:v>
                </c:pt>
                <c:pt idx="2">
                  <c:v>18</c:v>
                </c:pt>
                <c:pt idx="3">
                  <c:v>0</c:v>
                </c:pt>
                <c:pt idx="4">
                  <c:v>9</c:v>
                </c:pt>
                <c:pt idx="5">
                  <c:v>0</c:v>
                </c:pt>
                <c:pt idx="7">
                  <c:v>0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パス外</c:v>
                </c:pt>
              </c:strCache>
            </c:strRef>
          </c:tx>
          <c:cat>
            <c:strRef>
              <c:f>Sheet1!$A$2:$A$9</c:f>
              <c:strCache>
                <c:ptCount val="8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  <c:pt idx="6">
                  <c:v>岡山市民</c:v>
                </c:pt>
                <c:pt idx="7">
                  <c:v>川崎</c:v>
                </c:pt>
              </c:strCache>
            </c:strRef>
          </c:cat>
          <c:val>
            <c:numRef>
              <c:f>Sheet1!$F$2:$F$9</c:f>
              <c:numCache>
                <c:formatCode>General</c:formatCode>
                <c:ptCount val="8"/>
                <c:pt idx="0">
                  <c:v>3</c:v>
                </c:pt>
                <c:pt idx="1">
                  <c:v>4</c:v>
                </c:pt>
                <c:pt idx="2">
                  <c:v>51</c:v>
                </c:pt>
                <c:pt idx="3">
                  <c:v>71</c:v>
                </c:pt>
                <c:pt idx="4">
                  <c:v>0</c:v>
                </c:pt>
                <c:pt idx="5">
                  <c:v>1</c:v>
                </c:pt>
              </c:numCache>
            </c:numRef>
          </c:val>
        </c:ser>
        <c:shape val="box"/>
        <c:axId val="132178304"/>
        <c:axId val="132179840"/>
        <c:axId val="0"/>
      </c:bar3DChart>
      <c:catAx>
        <c:axId val="132178304"/>
        <c:scaling>
          <c:orientation val="minMax"/>
        </c:scaling>
        <c:axPos val="l"/>
        <c:numFmt formatCode="General" sourceLinked="1"/>
        <c:tickLblPos val="nextTo"/>
        <c:crossAx val="132179840"/>
        <c:crosses val="autoZero"/>
        <c:auto val="1"/>
        <c:lblAlgn val="ctr"/>
        <c:lblOffset val="100"/>
      </c:catAx>
      <c:valAx>
        <c:axId val="132179840"/>
        <c:scaling>
          <c:orientation val="minMax"/>
        </c:scaling>
        <c:axPos val="b"/>
        <c:majorGridlines/>
        <c:numFmt formatCode="General" sourceLinked="1"/>
        <c:tickLblPos val="nextTo"/>
        <c:crossAx val="132178304"/>
        <c:crosses val="autoZero"/>
        <c:crossBetween val="between"/>
      </c:valAx>
      <c:spPr>
        <a:noFill/>
        <a:ln w="25398">
          <a:noFill/>
        </a:ln>
      </c:spPr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ja-JP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view3D>
      <c:hPercent val="167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6392523930139644"/>
          <c:y val="0"/>
          <c:w val="0.71111111111111114"/>
          <c:h val="0.8860215053763435"/>
        </c:manualLayout>
      </c:layout>
      <c:bar3DChart>
        <c:barDir val="bar"/>
        <c:grouping val="percentStacked"/>
        <c:ser>
          <c:idx val="1"/>
          <c:order val="0"/>
          <c:tx>
            <c:strRef>
              <c:f>Sheet1!$A$2</c:f>
              <c:strCache>
                <c:ptCount val="1"/>
                <c:pt idx="0">
                  <c:v>自宅</c:v>
                </c:pt>
              </c:strCache>
            </c:strRef>
          </c:tx>
          <c:spPr>
            <a:solidFill>
              <a:schemeClr val="accent2"/>
            </a:solidFill>
            <a:ln w="12653">
              <a:solidFill>
                <a:schemeClr val="tx1"/>
              </a:solidFill>
              <a:prstDash val="solid"/>
            </a:ln>
          </c:spPr>
          <c:cat>
            <c:strRef>
              <c:f>Sheet1!$B$1:$H$1</c:f>
              <c:strCache>
                <c:ptCount val="7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  <c:pt idx="6">
                  <c:v>岡山市民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7</c:v>
                </c:pt>
                <c:pt idx="1">
                  <c:v>15</c:v>
                </c:pt>
                <c:pt idx="2">
                  <c:v>7</c:v>
                </c:pt>
                <c:pt idx="3">
                  <c:v>17</c:v>
                </c:pt>
                <c:pt idx="4">
                  <c:v>16</c:v>
                </c:pt>
                <c:pt idx="5">
                  <c:v>2</c:v>
                </c:pt>
                <c:pt idx="6">
                  <c:v>3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病院</c:v>
                </c:pt>
              </c:strCache>
            </c:strRef>
          </c:tx>
          <c:spPr>
            <a:solidFill>
              <a:schemeClr val="hlink"/>
            </a:solidFill>
            <a:ln w="12653">
              <a:solidFill>
                <a:schemeClr val="tx1"/>
              </a:solidFill>
              <a:prstDash val="solid"/>
            </a:ln>
          </c:spPr>
          <c:cat>
            <c:strRef>
              <c:f>Sheet1!$B$1:$H$1</c:f>
              <c:strCache>
                <c:ptCount val="7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  <c:pt idx="6">
                  <c:v>岡山市民</c:v>
                </c:pt>
              </c:strCache>
            </c:strRef>
          </c:cat>
          <c:val>
            <c:numRef>
              <c:f>Sheet1!$B$3:$H$3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施設</c:v>
                </c:pt>
              </c:strCache>
            </c:strRef>
          </c:tx>
          <c:spPr>
            <a:solidFill>
              <a:schemeClr val="folHlink"/>
            </a:solidFill>
            <a:ln w="12653">
              <a:solidFill>
                <a:schemeClr val="tx1"/>
              </a:solidFill>
              <a:prstDash val="solid"/>
            </a:ln>
          </c:spPr>
          <c:cat>
            <c:strRef>
              <c:f>Sheet1!$B$1:$H$1</c:f>
              <c:strCache>
                <c:ptCount val="7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  <c:pt idx="6">
                  <c:v>岡山市民</c:v>
                </c:pt>
              </c:strCache>
            </c:strRef>
          </c:cat>
          <c:val>
            <c:numRef>
              <c:f>Sheet1!$B$4:$H$4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5</c:v>
                </c:pt>
                <c:pt idx="4">
                  <c:v>4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gapDepth val="0"/>
        <c:shape val="box"/>
        <c:axId val="182422912"/>
        <c:axId val="182322304"/>
        <c:axId val="0"/>
      </c:bar3DChart>
      <c:catAx>
        <c:axId val="182422912"/>
        <c:scaling>
          <c:orientation val="minMax"/>
        </c:scaling>
        <c:axPos val="l"/>
        <c:numFmt formatCode="General" sourceLinked="1"/>
        <c:majorTickMark val="in"/>
        <c:tickLblPos val="low"/>
        <c:spPr>
          <a:ln w="316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2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82322304"/>
        <c:crosses val="autoZero"/>
        <c:auto val="1"/>
        <c:lblAlgn val="ctr"/>
        <c:lblOffset val="100"/>
        <c:tickLblSkip val="1"/>
        <c:tickMarkSkip val="1"/>
      </c:catAx>
      <c:valAx>
        <c:axId val="182322304"/>
        <c:scaling>
          <c:orientation val="minMax"/>
        </c:scaling>
        <c:axPos val="b"/>
        <c:majorGridlines>
          <c:spPr>
            <a:ln w="3162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in"/>
        <c:tickLblPos val="nextTo"/>
        <c:spPr>
          <a:ln w="316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2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82422912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9473688739727197"/>
          <c:y val="0.39569893203004886"/>
          <c:w val="0.10058480394868678"/>
          <c:h val="0.20860213593990409"/>
        </c:manualLayout>
      </c:layout>
      <c:spPr>
        <a:noFill/>
        <a:ln w="3162">
          <a:solidFill>
            <a:schemeClr val="tx1"/>
          </a:solidFill>
          <a:prstDash val="solid"/>
        </a:ln>
      </c:spPr>
      <c:txPr>
        <a:bodyPr/>
        <a:lstStyle/>
        <a:p>
          <a:pPr>
            <a:defRPr sz="1650" b="1" i="0" u="none" strike="noStrike" baseline="0">
              <a:solidFill>
                <a:schemeClr val="tx1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792" b="1" i="0" u="none" strike="noStrike" baseline="0">
          <a:solidFill>
            <a:schemeClr val="tx1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view3D>
      <c:hPercent val="167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4385964912280721"/>
          <c:y val="1.9354838709677538E-2"/>
          <c:w val="0.71111111111111114"/>
          <c:h val="0.8860215053763435"/>
        </c:manualLayout>
      </c:layout>
      <c:bar3DChart>
        <c:barDir val="bar"/>
        <c:grouping val="percentStacked"/>
        <c:ser>
          <c:idx val="1"/>
          <c:order val="0"/>
          <c:tx>
            <c:strRef>
              <c:f>Sheet1!$A$2</c:f>
              <c:strCache>
                <c:ptCount val="1"/>
                <c:pt idx="0">
                  <c:v>自宅</c:v>
                </c:pt>
              </c:strCache>
            </c:strRef>
          </c:tx>
          <c:spPr>
            <a:solidFill>
              <a:schemeClr val="accent2"/>
            </a:solidFill>
            <a:ln w="12664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日赤10</c:v>
                </c:pt>
                <c:pt idx="1">
                  <c:v>国立13</c:v>
                </c:pt>
                <c:pt idx="2">
                  <c:v>労災16</c:v>
                </c:pt>
                <c:pt idx="3">
                  <c:v>済生会13</c:v>
                </c:pt>
                <c:pt idx="4">
                  <c:v>旭東10</c:v>
                </c:pt>
                <c:pt idx="5">
                  <c:v>岡山中央3</c:v>
                </c:pt>
                <c:pt idx="6">
                  <c:v>岡山市民</c:v>
                </c:pt>
                <c:pt idx="7">
                  <c:v>川崎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23</c:v>
                </c:pt>
                <c:pt idx="1">
                  <c:v>16</c:v>
                </c:pt>
                <c:pt idx="2">
                  <c:v>25</c:v>
                </c:pt>
                <c:pt idx="3">
                  <c:v>17</c:v>
                </c:pt>
                <c:pt idx="4">
                  <c:v>19</c:v>
                </c:pt>
                <c:pt idx="5">
                  <c:v>2</c:v>
                </c:pt>
                <c:pt idx="6">
                  <c:v>3</c:v>
                </c:pt>
                <c:pt idx="7">
                  <c:v>1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病院</c:v>
                </c:pt>
              </c:strCache>
            </c:strRef>
          </c:tx>
          <c:spPr>
            <a:solidFill>
              <a:schemeClr val="hlink"/>
            </a:solidFill>
            <a:ln w="12664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日赤10</c:v>
                </c:pt>
                <c:pt idx="1">
                  <c:v>国立13</c:v>
                </c:pt>
                <c:pt idx="2">
                  <c:v>労災16</c:v>
                </c:pt>
                <c:pt idx="3">
                  <c:v>済生会13</c:v>
                </c:pt>
                <c:pt idx="4">
                  <c:v>旭東10</c:v>
                </c:pt>
                <c:pt idx="5">
                  <c:v>岡山中央3</c:v>
                </c:pt>
                <c:pt idx="6">
                  <c:v>岡山市民</c:v>
                </c:pt>
                <c:pt idx="7">
                  <c:v>川崎</c:v>
                </c:pt>
              </c:strCache>
            </c:strRef>
          </c:cat>
          <c:val>
            <c:numRef>
              <c:f>Sheet1!$B$3:$I$3</c:f>
              <c:numCache>
                <c:formatCode>General</c:formatCode>
                <c:ptCount val="8"/>
                <c:pt idx="0">
                  <c:v>1</c:v>
                </c:pt>
                <c:pt idx="1">
                  <c:v>3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施設</c:v>
                </c:pt>
              </c:strCache>
            </c:strRef>
          </c:tx>
          <c:spPr>
            <a:solidFill>
              <a:schemeClr val="folHlink"/>
            </a:solidFill>
            <a:ln w="12664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日赤10</c:v>
                </c:pt>
                <c:pt idx="1">
                  <c:v>国立13</c:v>
                </c:pt>
                <c:pt idx="2">
                  <c:v>労災16</c:v>
                </c:pt>
                <c:pt idx="3">
                  <c:v>済生会13</c:v>
                </c:pt>
                <c:pt idx="4">
                  <c:v>旭東10</c:v>
                </c:pt>
                <c:pt idx="5">
                  <c:v>岡山中央3</c:v>
                </c:pt>
                <c:pt idx="6">
                  <c:v>岡山市民</c:v>
                </c:pt>
                <c:pt idx="7">
                  <c:v>川崎</c:v>
                </c:pt>
              </c:strCache>
            </c:strRef>
          </c:cat>
          <c:val>
            <c:numRef>
              <c:f>Sheet1!$B$4:$I$4</c:f>
              <c:numCache>
                <c:formatCode>General</c:formatCode>
                <c:ptCount val="8"/>
                <c:pt idx="0">
                  <c:v>0</c:v>
                </c:pt>
                <c:pt idx="1">
                  <c:v>2</c:v>
                </c:pt>
                <c:pt idx="2">
                  <c:v>6</c:v>
                </c:pt>
                <c:pt idx="3">
                  <c:v>5</c:v>
                </c:pt>
                <c:pt idx="4">
                  <c:v>7</c:v>
                </c:pt>
                <c:pt idx="5">
                  <c:v>2</c:v>
                </c:pt>
                <c:pt idx="6">
                  <c:v>0</c:v>
                </c:pt>
                <c:pt idx="7">
                  <c:v>2</c:v>
                </c:pt>
              </c:numCache>
            </c:numRef>
          </c:val>
        </c:ser>
        <c:gapDepth val="0"/>
        <c:shape val="box"/>
        <c:axId val="182884992"/>
        <c:axId val="182890880"/>
        <c:axId val="0"/>
      </c:bar3DChart>
      <c:catAx>
        <c:axId val="182884992"/>
        <c:scaling>
          <c:orientation val="minMax"/>
        </c:scaling>
        <c:axPos val="l"/>
        <c:numFmt formatCode="General" sourceLinked="1"/>
        <c:majorTickMark val="in"/>
        <c:tickLblPos val="low"/>
        <c:spPr>
          <a:ln w="316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4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82890880"/>
        <c:crosses val="autoZero"/>
        <c:auto val="1"/>
        <c:lblAlgn val="ctr"/>
        <c:lblOffset val="100"/>
        <c:tickLblSkip val="1"/>
        <c:tickMarkSkip val="1"/>
      </c:catAx>
      <c:valAx>
        <c:axId val="182890880"/>
        <c:scaling>
          <c:orientation val="minMax"/>
        </c:scaling>
        <c:axPos val="b"/>
        <c:majorGridlines>
          <c:spPr>
            <a:ln w="3166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in"/>
        <c:tickLblPos val="nextTo"/>
        <c:spPr>
          <a:ln w="316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4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82884992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9473688739727197"/>
          <c:y val="0.39569893203004886"/>
          <c:w val="0.10058480394868678"/>
          <c:h val="0.20860213593990409"/>
        </c:manualLayout>
      </c:layout>
      <c:spPr>
        <a:noFill/>
        <a:ln w="3166">
          <a:solidFill>
            <a:schemeClr val="tx1"/>
          </a:solidFill>
          <a:prstDash val="solid"/>
        </a:ln>
      </c:spPr>
      <c:txPr>
        <a:bodyPr/>
        <a:lstStyle/>
        <a:p>
          <a:pPr>
            <a:defRPr sz="1652" b="1" i="0" u="none" strike="noStrike" baseline="0">
              <a:solidFill>
                <a:schemeClr val="tx1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794" b="1" i="0" u="none" strike="noStrike" baseline="0">
          <a:solidFill>
            <a:schemeClr val="tx1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view3D>
      <c:hPercent val="162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54664194137759"/>
          <c:y val="0"/>
          <c:w val="0.68187134502923952"/>
          <c:h val="0.8860215053763435"/>
        </c:manualLayout>
      </c:layout>
      <c:bar3DChart>
        <c:barDir val="bar"/>
        <c:grouping val="percentStacked"/>
        <c:ser>
          <c:idx val="1"/>
          <c:order val="0"/>
          <c:tx>
            <c:strRef>
              <c:f>Sheet1!$A$2</c:f>
              <c:strCache>
                <c:ptCount val="1"/>
                <c:pt idx="0">
                  <c:v>自立</c:v>
                </c:pt>
              </c:strCache>
            </c:strRef>
          </c:tx>
          <c:spPr>
            <a:solidFill>
              <a:schemeClr val="accent2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  <c:pt idx="6">
                  <c:v>岡山市民</c:v>
                </c:pt>
                <c:pt idx="7">
                  <c:v>川崎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3</c:v>
                </c:pt>
                <c:pt idx="1">
                  <c:v>0</c:v>
                </c:pt>
                <c:pt idx="2">
                  <c:v>0</c:v>
                </c:pt>
                <c:pt idx="3">
                  <c:v>5</c:v>
                </c:pt>
                <c:pt idx="4">
                  <c:v>4</c:v>
                </c:pt>
                <c:pt idx="5">
                  <c:v>0</c:v>
                </c:pt>
                <c:pt idx="6">
                  <c:v>2</c:v>
                </c:pt>
                <c:pt idx="7">
                  <c:v>0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杖</c:v>
                </c:pt>
              </c:strCache>
            </c:strRef>
          </c:tx>
          <c:spPr>
            <a:solidFill>
              <a:schemeClr val="hlink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  <c:pt idx="6">
                  <c:v>岡山市民</c:v>
                </c:pt>
                <c:pt idx="7">
                  <c:v>川崎</c:v>
                </c:pt>
              </c:strCache>
            </c:strRef>
          </c:cat>
          <c:val>
            <c:numRef>
              <c:f>Sheet1!$B$3:$I$3</c:f>
              <c:numCache>
                <c:formatCode>General</c:formatCode>
                <c:ptCount val="8"/>
                <c:pt idx="0">
                  <c:v>9</c:v>
                </c:pt>
                <c:pt idx="1">
                  <c:v>6</c:v>
                </c:pt>
                <c:pt idx="2">
                  <c:v>3</c:v>
                </c:pt>
                <c:pt idx="3">
                  <c:v>9</c:v>
                </c:pt>
                <c:pt idx="4">
                  <c:v>4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</c:numCache>
            </c:numRef>
          </c:val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歩行器</c:v>
                </c:pt>
              </c:strCache>
            </c:strRef>
          </c:tx>
          <c:spPr>
            <a:solidFill>
              <a:schemeClr val="folHlink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  <c:pt idx="6">
                  <c:v>岡山市民</c:v>
                </c:pt>
                <c:pt idx="7">
                  <c:v>川崎</c:v>
                </c:pt>
              </c:strCache>
            </c:strRef>
          </c:cat>
          <c:val>
            <c:numRef>
              <c:f>Sheet1!$B$4:$I$4</c:f>
              <c:numCache>
                <c:formatCode>General</c:formatCode>
                <c:ptCount val="8"/>
                <c:pt idx="0">
                  <c:v>2</c:v>
                </c:pt>
                <c:pt idx="1">
                  <c:v>7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2</c:v>
                </c:pt>
                <c:pt idx="6">
                  <c:v>0</c:v>
                </c:pt>
                <c:pt idx="7">
                  <c:v>1</c:v>
                </c:pt>
              </c:numCache>
            </c:numRef>
          </c:val>
        </c:ser>
        <c:ser>
          <c:idx val="0"/>
          <c:order val="3"/>
          <c:tx>
            <c:strRef>
              <c:f>Sheet1!$A$5</c:f>
              <c:strCache>
                <c:ptCount val="1"/>
                <c:pt idx="0">
                  <c:v>車椅子</c:v>
                </c:pt>
              </c:strCache>
            </c:strRef>
          </c:tx>
          <c:spPr>
            <a:solidFill>
              <a:schemeClr val="accent1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  <c:pt idx="6">
                  <c:v>岡山市民</c:v>
                </c:pt>
                <c:pt idx="7">
                  <c:v>川崎</c:v>
                </c:pt>
              </c:strCache>
            </c:strRef>
          </c:cat>
          <c:val>
            <c:numRef>
              <c:f>Sheet1!$B$5:$I$5</c:f>
              <c:numCache>
                <c:formatCode>General</c:formatCode>
                <c:ptCount val="8"/>
                <c:pt idx="0">
                  <c:v>2</c:v>
                </c:pt>
                <c:pt idx="1">
                  <c:v>7</c:v>
                </c:pt>
                <c:pt idx="2">
                  <c:v>0</c:v>
                </c:pt>
                <c:pt idx="3">
                  <c:v>8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2</c:v>
                </c:pt>
              </c:numCache>
            </c:numRef>
          </c:val>
        </c:ser>
        <c:gapDepth val="0"/>
        <c:shape val="box"/>
        <c:axId val="183118464"/>
        <c:axId val="183132544"/>
        <c:axId val="0"/>
      </c:bar3DChart>
      <c:catAx>
        <c:axId val="183118464"/>
        <c:scaling>
          <c:orientation val="minMax"/>
        </c:scaling>
        <c:axPos val="l"/>
        <c:numFmt formatCode="General" sourceLinked="1"/>
        <c:majorTickMark val="in"/>
        <c:tickLblPos val="low"/>
        <c:spPr>
          <a:ln w="31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1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83132544"/>
        <c:crosses val="autoZero"/>
        <c:auto val="1"/>
        <c:lblAlgn val="ctr"/>
        <c:lblOffset val="100"/>
        <c:tickLblSkip val="1"/>
        <c:tickMarkSkip val="1"/>
      </c:catAx>
      <c:valAx>
        <c:axId val="183132544"/>
        <c:scaling>
          <c:orientation val="minMax"/>
        </c:scaling>
        <c:axPos val="b"/>
        <c:majorGridlines>
          <c:spPr>
            <a:ln w="3161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in"/>
        <c:tickLblPos val="nextTo"/>
        <c:spPr>
          <a:ln w="31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1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8311846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7017549035879027"/>
          <c:y val="0.10558240564756992"/>
          <c:w val="9.7979221347331558E-2"/>
          <c:h val="0.22589488132124941"/>
        </c:manualLayout>
      </c:layout>
      <c:spPr>
        <a:noFill/>
        <a:ln w="3161">
          <a:solidFill>
            <a:schemeClr val="tx1"/>
          </a:solidFill>
          <a:prstDash val="solid"/>
        </a:ln>
      </c:spPr>
      <c:txPr>
        <a:bodyPr/>
        <a:lstStyle/>
        <a:p>
          <a:pPr>
            <a:defRPr sz="1650" b="1" i="0" u="none" strike="noStrike" baseline="0">
              <a:solidFill>
                <a:schemeClr val="tx1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791" b="1" i="0" u="none" strike="noStrike" baseline="0">
          <a:solidFill>
            <a:schemeClr val="tx1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view3D>
      <c:hPercent val="162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5466419413775906"/>
          <c:y val="0"/>
          <c:w val="0.68187134502923952"/>
          <c:h val="0.8860215053763435"/>
        </c:manualLayout>
      </c:layout>
      <c:bar3DChart>
        <c:barDir val="bar"/>
        <c:grouping val="percentStacked"/>
        <c:ser>
          <c:idx val="1"/>
          <c:order val="0"/>
          <c:tx>
            <c:strRef>
              <c:f>Sheet1!$A$2</c:f>
              <c:strCache>
                <c:ptCount val="1"/>
                <c:pt idx="0">
                  <c:v>自立</c:v>
                </c:pt>
              </c:strCache>
            </c:strRef>
          </c:tx>
          <c:spPr>
            <a:solidFill>
              <a:schemeClr val="accent2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日赤10</c:v>
                </c:pt>
                <c:pt idx="1">
                  <c:v>国立13</c:v>
                </c:pt>
                <c:pt idx="2">
                  <c:v>労災14</c:v>
                </c:pt>
                <c:pt idx="3">
                  <c:v>済生会13</c:v>
                </c:pt>
                <c:pt idx="4">
                  <c:v>旭東8</c:v>
                </c:pt>
                <c:pt idx="5">
                  <c:v>岡山中央2</c:v>
                </c:pt>
                <c:pt idx="6">
                  <c:v>岡山市民</c:v>
                </c:pt>
                <c:pt idx="7">
                  <c:v>川崎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3</c:v>
                </c:pt>
                <c:pt idx="1">
                  <c:v>0</c:v>
                </c:pt>
                <c:pt idx="2">
                  <c:v>4</c:v>
                </c:pt>
                <c:pt idx="3">
                  <c:v>5</c:v>
                </c:pt>
                <c:pt idx="4">
                  <c:v>4</c:v>
                </c:pt>
                <c:pt idx="5">
                  <c:v>0</c:v>
                </c:pt>
                <c:pt idx="6">
                  <c:v>2</c:v>
                </c:pt>
                <c:pt idx="7">
                  <c:v>0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杖</c:v>
                </c:pt>
              </c:strCache>
            </c:strRef>
          </c:tx>
          <c:spPr>
            <a:solidFill>
              <a:schemeClr val="hlink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日赤10</c:v>
                </c:pt>
                <c:pt idx="1">
                  <c:v>国立13</c:v>
                </c:pt>
                <c:pt idx="2">
                  <c:v>労災14</c:v>
                </c:pt>
                <c:pt idx="3">
                  <c:v>済生会13</c:v>
                </c:pt>
                <c:pt idx="4">
                  <c:v>旭東8</c:v>
                </c:pt>
                <c:pt idx="5">
                  <c:v>岡山中央2</c:v>
                </c:pt>
                <c:pt idx="6">
                  <c:v>岡山市民</c:v>
                </c:pt>
                <c:pt idx="7">
                  <c:v>川崎</c:v>
                </c:pt>
              </c:strCache>
            </c:strRef>
          </c:cat>
          <c:val>
            <c:numRef>
              <c:f>Sheet1!$B$3:$I$3</c:f>
              <c:numCache>
                <c:formatCode>General</c:formatCode>
                <c:ptCount val="8"/>
                <c:pt idx="0">
                  <c:v>13</c:v>
                </c:pt>
                <c:pt idx="1">
                  <c:v>7</c:v>
                </c:pt>
                <c:pt idx="2">
                  <c:v>13</c:v>
                </c:pt>
                <c:pt idx="3">
                  <c:v>9</c:v>
                </c:pt>
                <c:pt idx="4">
                  <c:v>6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</c:numCache>
            </c:numRef>
          </c:val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歩行器</c:v>
                </c:pt>
              </c:strCache>
            </c:strRef>
          </c:tx>
          <c:spPr>
            <a:solidFill>
              <a:schemeClr val="folHlink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日赤10</c:v>
                </c:pt>
                <c:pt idx="1">
                  <c:v>国立13</c:v>
                </c:pt>
                <c:pt idx="2">
                  <c:v>労災14</c:v>
                </c:pt>
                <c:pt idx="3">
                  <c:v>済生会13</c:v>
                </c:pt>
                <c:pt idx="4">
                  <c:v>旭東8</c:v>
                </c:pt>
                <c:pt idx="5">
                  <c:v>岡山中央2</c:v>
                </c:pt>
                <c:pt idx="6">
                  <c:v>岡山市民</c:v>
                </c:pt>
                <c:pt idx="7">
                  <c:v>川崎</c:v>
                </c:pt>
              </c:strCache>
            </c:strRef>
          </c:cat>
          <c:val>
            <c:numRef>
              <c:f>Sheet1!$B$4:$I$4</c:f>
              <c:numCache>
                <c:formatCode>General</c:formatCode>
                <c:ptCount val="8"/>
                <c:pt idx="0">
                  <c:v>5</c:v>
                </c:pt>
                <c:pt idx="1">
                  <c:v>7</c:v>
                </c:pt>
                <c:pt idx="2">
                  <c:v>7</c:v>
                </c:pt>
                <c:pt idx="3">
                  <c:v>3</c:v>
                </c:pt>
                <c:pt idx="4">
                  <c:v>5</c:v>
                </c:pt>
                <c:pt idx="5">
                  <c:v>2</c:v>
                </c:pt>
                <c:pt idx="6">
                  <c:v>0</c:v>
                </c:pt>
                <c:pt idx="7">
                  <c:v>1</c:v>
                </c:pt>
              </c:numCache>
            </c:numRef>
          </c:val>
        </c:ser>
        <c:ser>
          <c:idx val="0"/>
          <c:order val="3"/>
          <c:tx>
            <c:strRef>
              <c:f>Sheet1!$A$5</c:f>
              <c:strCache>
                <c:ptCount val="1"/>
                <c:pt idx="0">
                  <c:v>車椅子</c:v>
                </c:pt>
              </c:strCache>
            </c:strRef>
          </c:tx>
          <c:spPr>
            <a:solidFill>
              <a:schemeClr val="accent1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日赤10</c:v>
                </c:pt>
                <c:pt idx="1">
                  <c:v>国立13</c:v>
                </c:pt>
                <c:pt idx="2">
                  <c:v>労災14</c:v>
                </c:pt>
                <c:pt idx="3">
                  <c:v>済生会13</c:v>
                </c:pt>
                <c:pt idx="4">
                  <c:v>旭東8</c:v>
                </c:pt>
                <c:pt idx="5">
                  <c:v>岡山中央2</c:v>
                </c:pt>
                <c:pt idx="6">
                  <c:v>岡山市民</c:v>
                </c:pt>
                <c:pt idx="7">
                  <c:v>川崎</c:v>
                </c:pt>
              </c:strCache>
            </c:strRef>
          </c:cat>
          <c:val>
            <c:numRef>
              <c:f>Sheet1!$B$5:$I$5</c:f>
              <c:numCache>
                <c:formatCode>General</c:formatCode>
                <c:ptCount val="8"/>
                <c:pt idx="0">
                  <c:v>3</c:v>
                </c:pt>
                <c:pt idx="1">
                  <c:v>7</c:v>
                </c:pt>
                <c:pt idx="2">
                  <c:v>3</c:v>
                </c:pt>
                <c:pt idx="3">
                  <c:v>8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2</c:v>
                </c:pt>
              </c:numCache>
            </c:numRef>
          </c:val>
        </c:ser>
        <c:gapDepth val="0"/>
        <c:shape val="box"/>
        <c:axId val="183278208"/>
        <c:axId val="183288192"/>
        <c:axId val="0"/>
      </c:bar3DChart>
      <c:catAx>
        <c:axId val="183278208"/>
        <c:scaling>
          <c:orientation val="minMax"/>
        </c:scaling>
        <c:axPos val="l"/>
        <c:numFmt formatCode="General" sourceLinked="1"/>
        <c:majorTickMark val="in"/>
        <c:tickLblPos val="low"/>
        <c:spPr>
          <a:ln w="31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1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83288192"/>
        <c:crosses val="autoZero"/>
        <c:auto val="1"/>
        <c:lblAlgn val="ctr"/>
        <c:lblOffset val="100"/>
        <c:tickLblSkip val="1"/>
        <c:tickMarkSkip val="1"/>
      </c:catAx>
      <c:valAx>
        <c:axId val="183288192"/>
        <c:scaling>
          <c:orientation val="minMax"/>
        </c:scaling>
        <c:axPos val="b"/>
        <c:majorGridlines>
          <c:spPr>
            <a:ln w="3161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in"/>
        <c:tickLblPos val="nextTo"/>
        <c:spPr>
          <a:ln w="31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1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83278208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7017549035879083"/>
          <c:y val="0.10558240564756992"/>
          <c:w val="0.12982450964121237"/>
          <c:h val="0.27741944972395732"/>
        </c:manualLayout>
      </c:layout>
      <c:spPr>
        <a:noFill/>
        <a:ln w="3161">
          <a:solidFill>
            <a:schemeClr val="tx1"/>
          </a:solidFill>
          <a:prstDash val="solid"/>
        </a:ln>
      </c:spPr>
      <c:txPr>
        <a:bodyPr/>
        <a:lstStyle/>
        <a:p>
          <a:pPr>
            <a:defRPr sz="1650" b="1" i="0" u="none" strike="noStrike" baseline="0">
              <a:solidFill>
                <a:schemeClr val="tx1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791" b="1" i="0" u="none" strike="noStrike" baseline="0">
          <a:solidFill>
            <a:schemeClr val="tx1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440A1-90F9-4B7B-AE4A-8FA990BE5A9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3834B-4DB5-4615-8B20-823641F2F85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60BC3-AAB9-44D8-8A45-C7A8FCBD2E8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595EC-F548-46CF-A681-272170A94FF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EDD12-A0E3-406F-89C2-4802CE2E138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2DBB4-1AEE-4CE7-9031-A5D0D0E6B46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9FE40-4A05-4C29-A246-8788A2DF9AD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DB22E-CD10-415D-AB72-EF43D43A96E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BFCEC-43DB-41E1-9CF6-D00C0595387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DFD84-F623-4E92-88B8-CB0B1992703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8E612-A6F7-4C23-B628-29478D722D3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5123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01E80E2-789C-4F76-8E2F-92FE6E2E50D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第</a:t>
            </a:r>
            <a:r>
              <a:rPr lang="en-US" altLang="ja-JP" dirty="0" smtClean="0"/>
              <a:t>23</a:t>
            </a:r>
            <a:r>
              <a:rPr lang="ja-JP" altLang="en-US" dirty="0" smtClean="0"/>
              <a:t>回</a:t>
            </a:r>
            <a:r>
              <a:rPr lang="ja-JP" altLang="en-US" dirty="0" err="1" smtClean="0"/>
              <a:t>岡山ももネット</a:t>
            </a:r>
            <a:r>
              <a:rPr lang="ja-JP" altLang="en-US" dirty="0" smtClean="0"/>
              <a:t>運用会議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平成</a:t>
            </a:r>
            <a:r>
              <a:rPr lang="en-US" altLang="ja-JP" dirty="0" smtClean="0"/>
              <a:t>23</a:t>
            </a:r>
            <a:r>
              <a:rPr lang="ja-JP" altLang="en-US" dirty="0" smtClean="0"/>
              <a:t>年</a:t>
            </a:r>
            <a:r>
              <a:rPr lang="en-US" altLang="ja-JP" dirty="0" smtClean="0"/>
              <a:t>2</a:t>
            </a:r>
            <a:r>
              <a:rPr lang="ja-JP" altLang="en-US" dirty="0" smtClean="0"/>
              <a:t>月</a:t>
            </a:r>
            <a:r>
              <a:rPr lang="en-US" altLang="ja-JP" dirty="0" smtClean="0"/>
              <a:t>24</a:t>
            </a:r>
            <a:r>
              <a:rPr lang="ja-JP" altLang="en-US" dirty="0" smtClean="0"/>
              <a:t>日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於；岡山赤十字病院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連携病院から退院先</a:t>
            </a: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0" y="1603375"/>
          <a:ext cx="9112979" cy="5005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最終退院先</a:t>
            </a: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-63014" y="1603375"/>
          <a:ext cx="9175994" cy="5040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連携病院を退院時移動能力</a:t>
            </a:r>
          </a:p>
        </p:txBody>
      </p:sp>
      <p:graphicFrame>
        <p:nvGraphicFramePr>
          <p:cNvPr id="6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" y="1643050"/>
          <a:ext cx="9144000" cy="50227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1" name="カギ線コネクタ 10"/>
          <p:cNvCxnSpPr/>
          <p:nvPr/>
        </p:nvCxnSpPr>
        <p:spPr>
          <a:xfrm rot="5400000">
            <a:off x="6965951" y="4108450"/>
            <a:ext cx="500062" cy="1587"/>
          </a:xfrm>
          <a:prstGeom prst="bentConnector3">
            <a:avLst>
              <a:gd name="adj1" fmla="val 5315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最終移動能力</a:t>
            </a:r>
          </a:p>
        </p:txBody>
      </p:sp>
      <p:graphicFrame>
        <p:nvGraphicFramePr>
          <p:cNvPr id="6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29434" y="1603375"/>
          <a:ext cx="9045940" cy="4968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1" name="カギ線コネクタ 10"/>
          <p:cNvCxnSpPr/>
          <p:nvPr/>
        </p:nvCxnSpPr>
        <p:spPr>
          <a:xfrm rot="5400000">
            <a:off x="6965951" y="4108450"/>
            <a:ext cx="500062" cy="1587"/>
          </a:xfrm>
          <a:prstGeom prst="bentConnector3">
            <a:avLst>
              <a:gd name="adj1" fmla="val 5315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1438"/>
            <a:ext cx="8229600" cy="1143001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  <a:r>
              <a:rPr lang="en-US" altLang="ja-JP" dirty="0" smtClean="0"/>
              <a:t>1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H23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214282" y="1031574"/>
          <a:ext cx="8715436" cy="5040630"/>
        </p:xfrm>
        <a:graphic>
          <a:graphicData uri="http://schemas.openxmlformats.org/drawingml/2006/table">
            <a:tbl>
              <a:tblPr/>
              <a:tblGrid>
                <a:gridCol w="1558840"/>
                <a:gridCol w="1204581"/>
                <a:gridCol w="1417154"/>
                <a:gridCol w="1417154"/>
                <a:gridCol w="1488012"/>
                <a:gridCol w="1629695"/>
              </a:tblGrid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全症例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パス症例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平均年齢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リハ時間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単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平均在院日数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済生会吉備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37(-25)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中央奉還町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64(-18)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佐藤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52(-22)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竜操整形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25(-27)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赤磐医師会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岡山リハ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吉備リハ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玉野市民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1000100" y="6253483"/>
            <a:ext cx="7000924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2400" dirty="0" smtClean="0"/>
              <a:t>平均在院日数が短縮</a:t>
            </a:r>
            <a:r>
              <a:rPr lang="ja-JP" altLang="en-US" sz="2400" dirty="0" smtClean="0"/>
              <a:t>する傾向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1438"/>
            <a:ext cx="8229600" cy="1143001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  <a:r>
              <a:rPr lang="en-US" altLang="ja-JP" dirty="0" smtClean="0"/>
              <a:t>2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H23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214282" y="1031574"/>
          <a:ext cx="8572560" cy="4915797"/>
        </p:xfrm>
        <a:graphic>
          <a:graphicData uri="http://schemas.openxmlformats.org/drawingml/2006/table">
            <a:tbl>
              <a:tblPr/>
              <a:tblGrid>
                <a:gridCol w="1533285"/>
                <a:gridCol w="1184834"/>
                <a:gridCol w="1393922"/>
                <a:gridCol w="1393922"/>
                <a:gridCol w="1463618"/>
                <a:gridCol w="1602979"/>
              </a:tblGrid>
              <a:tr h="6114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全症例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パス症例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平均年齢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リハ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時間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単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平均在院日数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9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岡山協立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9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たまﾒﾃﾞｨｶﾙ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65(-12)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9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高梁中央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28.3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9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岡山光南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9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藤田病院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9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梶木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9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草加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1000100" y="6000768"/>
            <a:ext cx="7000924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2400" dirty="0" smtClean="0"/>
              <a:t>平均在院日数が短縮</a:t>
            </a:r>
            <a:r>
              <a:rPr lang="ja-JP" altLang="en-US" sz="2400" dirty="0" smtClean="0"/>
              <a:t>する傾向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  <a:r>
              <a:rPr lang="en-US" altLang="ja-JP" dirty="0" smtClean="0"/>
              <a:t>1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H23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月</a:t>
            </a:r>
            <a:r>
              <a:rPr lang="ja-JP" altLang="en-US" sz="2800" dirty="0" smtClean="0"/>
              <a:t>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428596" y="1214438"/>
          <a:ext cx="8358246" cy="4685359"/>
        </p:xfrm>
        <a:graphic>
          <a:graphicData uri="http://schemas.openxmlformats.org/drawingml/2006/table">
            <a:tbl>
              <a:tblPr/>
              <a:tblGrid>
                <a:gridCol w="1899606"/>
                <a:gridCol w="1650800"/>
                <a:gridCol w="1701236"/>
                <a:gridCol w="1435656"/>
                <a:gridCol w="1670948"/>
              </a:tblGrid>
              <a:tr h="4485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転院（急性期）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転院（療養）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施設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自宅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済生会吉備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中央奉還町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佐藤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竜操整形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赤磐医師会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岡山リハ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吉備リハ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玉野市民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  <a:r>
              <a:rPr lang="en-US" altLang="ja-JP" dirty="0" smtClean="0"/>
              <a:t>2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H23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月</a:t>
            </a:r>
            <a:r>
              <a:rPr lang="ja-JP" altLang="en-US" sz="2800" dirty="0" smtClean="0"/>
              <a:t>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428596" y="1214438"/>
          <a:ext cx="8215369" cy="5214958"/>
        </p:xfrm>
        <a:graphic>
          <a:graphicData uri="http://schemas.openxmlformats.org/drawingml/2006/table">
            <a:tbl>
              <a:tblPr/>
              <a:tblGrid>
                <a:gridCol w="1867134"/>
                <a:gridCol w="1622581"/>
                <a:gridCol w="1672155"/>
                <a:gridCol w="1411115"/>
                <a:gridCol w="1642384"/>
              </a:tblGrid>
              <a:tr h="558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転院（急性期）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転院（療養）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施設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自宅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84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岡山協立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96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たまﾒﾃﾞｨｶﾙ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96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高梁中央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96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岡山光南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96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藤田病院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96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梶木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96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草加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42892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  <a:r>
              <a:rPr lang="en-US" altLang="ja-JP" dirty="0" smtClean="0"/>
              <a:t>1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H23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月</a:t>
            </a:r>
            <a:r>
              <a:rPr lang="ja-JP" altLang="en-US" sz="2800" dirty="0" smtClean="0"/>
              <a:t>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285750" y="1021360"/>
          <a:ext cx="8429655" cy="5050846"/>
        </p:xfrm>
        <a:graphic>
          <a:graphicData uri="http://schemas.openxmlformats.org/drawingml/2006/table">
            <a:tbl>
              <a:tblPr/>
              <a:tblGrid>
                <a:gridCol w="1685931"/>
                <a:gridCol w="1685931"/>
                <a:gridCol w="1685931"/>
                <a:gridCol w="1685931"/>
                <a:gridCol w="1685931"/>
              </a:tblGrid>
              <a:tr h="9016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済生会吉備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中央奉還町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佐藤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竜操整形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赤磐医師会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吉備リハ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玉野市民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49" name="テキスト ボックス 3"/>
          <p:cNvSpPr txBox="1">
            <a:spLocks noChangeArrowheads="1"/>
          </p:cNvSpPr>
          <p:nvPr/>
        </p:nvSpPr>
        <p:spPr bwMode="auto">
          <a:xfrm>
            <a:off x="642910" y="6215082"/>
            <a:ext cx="273664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3</a:t>
            </a:r>
            <a:r>
              <a:rPr lang="ja-JP" altLang="en-US" dirty="0"/>
              <a:t>前後</a:t>
            </a:r>
            <a:r>
              <a:rPr lang="ja-JP" altLang="en-US" dirty="0" smtClean="0"/>
              <a:t>から</a:t>
            </a:r>
            <a:r>
              <a:rPr lang="en-US" altLang="ja-JP" dirty="0" smtClean="0"/>
              <a:t>2</a:t>
            </a:r>
            <a:r>
              <a:rPr lang="ja-JP" altLang="en-US" dirty="0" smtClean="0"/>
              <a:t>回復</a:t>
            </a:r>
            <a:r>
              <a:rPr lang="ja-JP" altLang="en-US" dirty="0"/>
              <a:t>している。</a:t>
            </a:r>
            <a:endParaRPr lang="en-US" altLang="ja-JP" dirty="0"/>
          </a:p>
          <a:p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42892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  <a:r>
              <a:rPr lang="en-US" altLang="ja-JP" dirty="0" smtClean="0"/>
              <a:t>2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H23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月</a:t>
            </a:r>
            <a:r>
              <a:rPr lang="ja-JP" altLang="en-US" sz="2800" dirty="0" smtClean="0"/>
              <a:t>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285720" y="1071546"/>
          <a:ext cx="8572560" cy="5000658"/>
        </p:xfrm>
        <a:graphic>
          <a:graphicData uri="http://schemas.openxmlformats.org/drawingml/2006/table">
            <a:tbl>
              <a:tblPr/>
              <a:tblGrid>
                <a:gridCol w="1714512"/>
                <a:gridCol w="1714512"/>
                <a:gridCol w="1714512"/>
                <a:gridCol w="1714512"/>
                <a:gridCol w="1714512"/>
              </a:tblGrid>
              <a:tr h="101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48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岡山協立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48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たまﾒﾃﾞｨｶﾙ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48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高梁中央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48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岡山光南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48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藤田病院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48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梶木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49" name="テキスト ボックス 3"/>
          <p:cNvSpPr txBox="1">
            <a:spLocks noChangeArrowheads="1"/>
          </p:cNvSpPr>
          <p:nvPr/>
        </p:nvSpPr>
        <p:spPr bwMode="auto">
          <a:xfrm>
            <a:off x="642910" y="6286520"/>
            <a:ext cx="273664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3</a:t>
            </a:r>
            <a:r>
              <a:rPr lang="ja-JP" altLang="en-US" dirty="0"/>
              <a:t>前後</a:t>
            </a:r>
            <a:r>
              <a:rPr lang="ja-JP" altLang="en-US" dirty="0" smtClean="0"/>
              <a:t>から</a:t>
            </a:r>
            <a:r>
              <a:rPr lang="en-US" altLang="ja-JP" dirty="0" smtClean="0"/>
              <a:t>2</a:t>
            </a:r>
            <a:r>
              <a:rPr lang="ja-JP" altLang="en-US" dirty="0" smtClean="0"/>
              <a:t>回復</a:t>
            </a:r>
            <a:r>
              <a:rPr lang="ja-JP" altLang="en-US" dirty="0"/>
              <a:t>している。</a:t>
            </a:r>
            <a:endParaRPr lang="en-US" altLang="ja-JP" dirty="0"/>
          </a:p>
          <a:p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H23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月末）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自宅、独歩・杖・老人車使用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500035" y="1412877"/>
          <a:ext cx="8215369" cy="5230832"/>
        </p:xfrm>
        <a:graphic>
          <a:graphicData uri="http://schemas.openxmlformats.org/drawingml/2006/table">
            <a:tbl>
              <a:tblPr/>
              <a:tblGrid>
                <a:gridCol w="1643074"/>
                <a:gridCol w="1493255"/>
                <a:gridCol w="1792892"/>
                <a:gridCol w="1643074"/>
                <a:gridCol w="1643074"/>
              </a:tblGrid>
              <a:tr h="5180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全症例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パス症例（男女）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平均年齢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平均在院日数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2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日赤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60(10/50)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30.5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29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国立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48(10/38)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19.4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70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労災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63(14/49)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47.2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2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46(11/35)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29.8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旭東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44(12/40)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岡山中央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14(0/14)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岡山市民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5(0/5)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78.2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27.2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川崎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26(5/21)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80.8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422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9</a:t>
            </a:r>
            <a:r>
              <a:rPr lang="ja-JP" altLang="en-US" sz="2800" dirty="0" smtClean="0"/>
              <a:t>月末）</a:t>
            </a:r>
            <a:r>
              <a:rPr lang="en-US" altLang="ja-JP" sz="2800" dirty="0" smtClean="0"/>
              <a:t> pas</a:t>
            </a:r>
            <a:r>
              <a:rPr lang="ja-JP" altLang="en-US" sz="2800" dirty="0" smtClean="0"/>
              <a:t>外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285751" y="1653738"/>
          <a:ext cx="8572529" cy="4096512"/>
        </p:xfrm>
        <a:graphic>
          <a:graphicData uri="http://schemas.openxmlformats.org/drawingml/2006/table">
            <a:tbl>
              <a:tblPr/>
              <a:tblGrid>
                <a:gridCol w="1889059"/>
                <a:gridCol w="1539952"/>
                <a:gridCol w="1714506"/>
                <a:gridCol w="1714506"/>
                <a:gridCol w="1714506"/>
              </a:tblGrid>
              <a:tr h="4146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済生会吉備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中央奉環町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玉野市民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岡山協立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高梁中央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岡山光南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梶木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テキスト ボックス 3"/>
          <p:cNvSpPr txBox="1">
            <a:spLocks noChangeArrowheads="1"/>
          </p:cNvSpPr>
          <p:nvPr/>
        </p:nvSpPr>
        <p:spPr bwMode="auto">
          <a:xfrm>
            <a:off x="642910" y="5997379"/>
            <a:ext cx="555953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ja-JP" dirty="0"/>
          </a:p>
          <a:p>
            <a:r>
              <a:rPr lang="ja-JP" altLang="en-US" dirty="0"/>
              <a:t>パス外の患者の</a:t>
            </a:r>
            <a:r>
              <a:rPr lang="ja-JP" altLang="en-US" dirty="0" smtClean="0"/>
              <a:t>ほうがかなり点数が</a:t>
            </a:r>
            <a:r>
              <a:rPr lang="ja-JP" altLang="en-US" dirty="0"/>
              <a:t>低い</a:t>
            </a:r>
            <a:r>
              <a:rPr lang="ja-JP" altLang="en-US" dirty="0" smtClean="0"/>
              <a:t>。回復も悪い。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退院先</a:t>
            </a:r>
          </a:p>
        </p:txBody>
      </p:sp>
      <p:graphicFrame>
        <p:nvGraphicFramePr>
          <p:cNvPr id="4" name="コンテンツ プレースホルダ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運用状況</a:t>
            </a:r>
          </a:p>
        </p:txBody>
      </p:sp>
      <p:graphicFrame>
        <p:nvGraphicFramePr>
          <p:cNvPr id="12355" name="Group 67"/>
          <p:cNvGraphicFramePr>
            <a:graphicFrameLocks noGrp="1"/>
          </p:cNvGraphicFramePr>
          <p:nvPr>
            <p:ph sz="half" idx="1"/>
          </p:nvPr>
        </p:nvGraphicFramePr>
        <p:xfrm>
          <a:off x="214282" y="1278144"/>
          <a:ext cx="8715434" cy="5380789"/>
        </p:xfrm>
        <a:graphic>
          <a:graphicData uri="http://schemas.openxmlformats.org/drawingml/2006/table">
            <a:tbl>
              <a:tblPr/>
              <a:tblGrid>
                <a:gridCol w="1744013"/>
                <a:gridCol w="1742469"/>
                <a:gridCol w="1742470"/>
                <a:gridCol w="1742469"/>
                <a:gridCol w="1744013"/>
              </a:tblGrid>
              <a:tr h="8808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リハ時間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（分）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手術まで</a:t>
                      </a: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（日）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リハまで</a:t>
                      </a: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（日）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手術から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転院まで</a:t>
                      </a: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（日）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9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日赤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0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国立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15.6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6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労災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44</a:t>
                      </a: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0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25.9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0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旭東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0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岡山中央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0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岡山市民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0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川崎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-161925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転院先</a:t>
            </a:r>
          </a:p>
        </p:txBody>
      </p:sp>
      <p:sp>
        <p:nvSpPr>
          <p:cNvPr id="1024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1331913" y="1390670"/>
            <a:ext cx="3240087" cy="48958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b="1" dirty="0" smtClean="0">
                <a:latin typeface="+mn-ea"/>
              </a:rPr>
              <a:t>　（連携病院）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岡山リハ	　</a:t>
            </a:r>
            <a:r>
              <a:rPr lang="en-US" altLang="ja-JP" sz="2000" dirty="0" smtClean="0">
                <a:latin typeface="+mn-ea"/>
              </a:rPr>
              <a:t>6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岡山光南	</a:t>
            </a:r>
            <a:r>
              <a:rPr lang="en-US" altLang="ja-JP" sz="2000" dirty="0" smtClean="0">
                <a:latin typeface="+mn-ea"/>
              </a:rPr>
              <a:t>10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佐藤		　</a:t>
            </a:r>
            <a:r>
              <a:rPr lang="en-US" altLang="ja-JP" sz="2000" dirty="0" smtClean="0">
                <a:latin typeface="+mn-ea"/>
              </a:rPr>
              <a:t>6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高梁中央	　</a:t>
            </a:r>
            <a:r>
              <a:rPr lang="en-US" altLang="ja-JP" sz="2000" dirty="0" smtClean="0">
                <a:latin typeface="+mn-ea"/>
              </a:rPr>
              <a:t>3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梶木</a:t>
            </a:r>
            <a:r>
              <a:rPr lang="en-US" altLang="ja-JP" sz="2000" dirty="0" smtClean="0">
                <a:latin typeface="+mn-ea"/>
              </a:rPr>
              <a:t>		</a:t>
            </a:r>
            <a:r>
              <a:rPr lang="ja-JP" altLang="en-US" sz="2000" dirty="0" smtClean="0">
                <a:latin typeface="+mn-ea"/>
              </a:rPr>
              <a:t>　</a:t>
            </a:r>
            <a:r>
              <a:rPr lang="en-US" altLang="ja-JP" sz="2000" dirty="0" smtClean="0">
                <a:latin typeface="+mn-ea"/>
              </a:rPr>
              <a:t>3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玉野市民</a:t>
            </a:r>
            <a:r>
              <a:rPr lang="en-US" altLang="ja-JP" sz="2000" dirty="0" smtClean="0">
                <a:latin typeface="+mn-ea"/>
              </a:rPr>
              <a:t>	</a:t>
            </a:r>
            <a:r>
              <a:rPr lang="ja-JP" altLang="en-US" sz="2000" dirty="0" smtClean="0">
                <a:latin typeface="+mn-ea"/>
              </a:rPr>
              <a:t>　</a:t>
            </a:r>
            <a:r>
              <a:rPr lang="en-US" altLang="ja-JP" sz="2000" dirty="0" smtClean="0">
                <a:latin typeface="+mn-ea"/>
              </a:rPr>
              <a:t>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岡山協立</a:t>
            </a:r>
            <a:r>
              <a:rPr lang="en-US" altLang="ja-JP" sz="2000" dirty="0" smtClean="0">
                <a:latin typeface="+mn-ea"/>
              </a:rPr>
              <a:t>	</a:t>
            </a:r>
            <a:r>
              <a:rPr lang="ja-JP" altLang="en-US" sz="2000" dirty="0" smtClean="0">
                <a:latin typeface="+mn-ea"/>
              </a:rPr>
              <a:t>　</a:t>
            </a:r>
            <a:r>
              <a:rPr lang="en-US" altLang="ja-JP" sz="2000" dirty="0" smtClean="0">
                <a:latin typeface="+mn-ea"/>
              </a:rPr>
              <a:t>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岡山西大寺</a:t>
            </a:r>
            <a:r>
              <a:rPr lang="en-US" altLang="ja-JP" sz="2000" dirty="0" smtClean="0">
                <a:latin typeface="+mn-ea"/>
              </a:rPr>
              <a:t>	</a:t>
            </a:r>
            <a:r>
              <a:rPr lang="ja-JP" altLang="en-US" sz="2000" dirty="0" smtClean="0">
                <a:latin typeface="+mn-ea"/>
              </a:rPr>
              <a:t>　</a:t>
            </a:r>
            <a:r>
              <a:rPr lang="en-US" altLang="ja-JP" sz="2000" dirty="0" smtClean="0">
                <a:latin typeface="+mn-ea"/>
              </a:rPr>
              <a:t>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b="1" dirty="0" smtClean="0">
                <a:latin typeface="+mn-ea"/>
              </a:rPr>
              <a:t>　（連携外病院）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岡山市立せのお</a:t>
            </a:r>
            <a:r>
              <a:rPr lang="en-US" altLang="ja-JP" sz="2000" dirty="0" smtClean="0">
                <a:latin typeface="+mn-ea"/>
              </a:rPr>
              <a:t>	</a:t>
            </a:r>
            <a:r>
              <a:rPr lang="ja-JP" altLang="en-US" sz="2000" dirty="0" smtClean="0">
                <a:latin typeface="+mn-ea"/>
              </a:rPr>
              <a:t>　</a:t>
            </a:r>
            <a:r>
              <a:rPr lang="en-US" altLang="ja-JP" sz="2000" dirty="0" smtClean="0">
                <a:latin typeface="+mn-ea"/>
              </a:rPr>
              <a:t>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井戸外科医院　</a:t>
            </a:r>
            <a:r>
              <a:rPr lang="en-US" altLang="ja-JP" sz="2000" dirty="0" smtClean="0">
                <a:latin typeface="+mn-ea"/>
              </a:rPr>
              <a:t>	</a:t>
            </a:r>
            <a:r>
              <a:rPr lang="ja-JP" altLang="en-US" sz="2000" dirty="0" smtClean="0">
                <a:latin typeface="+mn-ea"/>
              </a:rPr>
              <a:t>　</a:t>
            </a:r>
            <a:r>
              <a:rPr lang="en-US" altLang="ja-JP" sz="2000" dirty="0" smtClean="0">
                <a:latin typeface="+mn-ea"/>
              </a:rPr>
              <a:t>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光生</a:t>
            </a:r>
            <a:r>
              <a:rPr lang="en-US" altLang="ja-JP" sz="2000" dirty="0" smtClean="0">
                <a:latin typeface="+mn-ea"/>
              </a:rPr>
              <a:t>		</a:t>
            </a:r>
            <a:r>
              <a:rPr lang="ja-JP" altLang="en-US" sz="2000" dirty="0" smtClean="0">
                <a:latin typeface="+mn-ea"/>
              </a:rPr>
              <a:t>　</a:t>
            </a:r>
            <a:r>
              <a:rPr lang="en-US" altLang="ja-JP" sz="2000" dirty="0" smtClean="0">
                <a:latin typeface="+mn-ea"/>
              </a:rPr>
              <a:t>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重井付属</a:t>
            </a:r>
            <a:r>
              <a:rPr lang="en-US" altLang="ja-JP" sz="2000" dirty="0" smtClean="0">
                <a:latin typeface="+mn-ea"/>
              </a:rPr>
              <a:t>	</a:t>
            </a:r>
            <a:r>
              <a:rPr lang="ja-JP" altLang="en-US" sz="2000" dirty="0" smtClean="0">
                <a:latin typeface="+mn-ea"/>
              </a:rPr>
              <a:t>　</a:t>
            </a:r>
            <a:r>
              <a:rPr lang="en-US" altLang="ja-JP" sz="2000" dirty="0" smtClean="0">
                <a:latin typeface="+mn-ea"/>
              </a:rPr>
              <a:t>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玉野三井</a:t>
            </a:r>
            <a:r>
              <a:rPr lang="en-US" altLang="ja-JP" sz="2000" dirty="0" smtClean="0">
                <a:latin typeface="+mn-ea"/>
              </a:rPr>
              <a:t>	</a:t>
            </a:r>
            <a:r>
              <a:rPr lang="ja-JP" altLang="en-US" sz="2000" dirty="0" smtClean="0">
                <a:latin typeface="+mn-ea"/>
              </a:rPr>
              <a:t>　</a:t>
            </a:r>
            <a:r>
              <a:rPr lang="en-US" altLang="ja-JP" sz="2000" dirty="0" smtClean="0">
                <a:latin typeface="+mn-ea"/>
              </a:rPr>
              <a:t>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金川</a:t>
            </a:r>
            <a:r>
              <a:rPr lang="en-US" altLang="ja-JP" sz="2000" dirty="0" smtClean="0">
                <a:latin typeface="+mn-ea"/>
              </a:rPr>
              <a:t>		</a:t>
            </a:r>
            <a:r>
              <a:rPr lang="ja-JP" altLang="en-US" sz="2000" dirty="0" smtClean="0">
                <a:latin typeface="+mn-ea"/>
              </a:rPr>
              <a:t>　</a:t>
            </a:r>
            <a:r>
              <a:rPr lang="en-US" altLang="ja-JP" sz="2000" dirty="0" smtClean="0">
                <a:latin typeface="+mn-ea"/>
              </a:rPr>
              <a:t>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備前</a:t>
            </a:r>
            <a:r>
              <a:rPr lang="en-US" altLang="ja-JP" sz="2000" dirty="0" smtClean="0">
                <a:latin typeface="+mn-ea"/>
              </a:rPr>
              <a:t>		</a:t>
            </a:r>
            <a:r>
              <a:rPr lang="ja-JP" altLang="en-US" sz="2000" dirty="0" smtClean="0">
                <a:latin typeface="+mn-ea"/>
              </a:rPr>
              <a:t>　</a:t>
            </a:r>
            <a:r>
              <a:rPr lang="en-US" altLang="ja-JP" sz="2000" dirty="0" smtClean="0">
                <a:latin typeface="+mn-ea"/>
              </a:rPr>
              <a:t>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2000" dirty="0" smtClean="0">
              <a:latin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2000" dirty="0" smtClean="0">
              <a:latin typeface="+mn-ea"/>
            </a:endParaRPr>
          </a:p>
        </p:txBody>
      </p:sp>
      <p:sp>
        <p:nvSpPr>
          <p:cNvPr id="10244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5576926" y="285728"/>
            <a:ext cx="4495800" cy="59499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b="1" dirty="0" smtClean="0">
                <a:latin typeface="+mn-ea"/>
              </a:rPr>
              <a:t>　（連携病院）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smtClean="0">
                <a:latin typeface="+mn-ea"/>
              </a:rPr>
              <a:t>吉備リハ</a:t>
            </a:r>
            <a:r>
              <a:rPr lang="en-US" altLang="ja-JP" sz="1800" dirty="0" smtClean="0">
                <a:latin typeface="+mn-ea"/>
              </a:rPr>
              <a:t>		7	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smtClean="0">
                <a:latin typeface="+mn-ea"/>
              </a:rPr>
              <a:t>藤田</a:t>
            </a:r>
            <a:r>
              <a:rPr lang="en-US" altLang="ja-JP" sz="1800" dirty="0" smtClean="0">
                <a:latin typeface="+mn-ea"/>
              </a:rPr>
              <a:t>		4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smtClean="0">
                <a:latin typeface="+mn-ea"/>
              </a:rPr>
              <a:t>済生会吉備	</a:t>
            </a:r>
            <a:r>
              <a:rPr lang="en-US" altLang="ja-JP" sz="1800" dirty="0" smtClean="0">
                <a:latin typeface="+mn-ea"/>
              </a:rPr>
              <a:t>5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smtClean="0">
                <a:latin typeface="+mn-ea"/>
              </a:rPr>
              <a:t>赤磐医師会	</a:t>
            </a:r>
            <a:r>
              <a:rPr lang="en-US" altLang="ja-JP" sz="1800" dirty="0" smtClean="0">
                <a:latin typeface="+mn-ea"/>
              </a:rPr>
              <a:t>8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smtClean="0">
                <a:latin typeface="+mn-ea"/>
              </a:rPr>
              <a:t>竜操整形	</a:t>
            </a:r>
            <a:r>
              <a:rPr lang="en-US" altLang="ja-JP" sz="1800" dirty="0" smtClean="0">
                <a:latin typeface="+mn-ea"/>
              </a:rPr>
              <a:t>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smtClean="0">
                <a:latin typeface="+mn-ea"/>
              </a:rPr>
              <a:t>中央奉還町	</a:t>
            </a:r>
            <a:r>
              <a:rPr lang="en-US" altLang="ja-JP" sz="1800" dirty="0" smtClean="0">
                <a:latin typeface="+mn-ea"/>
              </a:rPr>
              <a:t>3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smtClean="0">
                <a:latin typeface="+mn-ea"/>
              </a:rPr>
              <a:t>高松整形　　	</a:t>
            </a:r>
            <a:r>
              <a:rPr lang="en-US" altLang="ja-JP" sz="1800" dirty="0" smtClean="0">
                <a:latin typeface="+mn-ea"/>
              </a:rPr>
              <a:t>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smtClean="0">
                <a:latin typeface="+mn-ea"/>
              </a:rPr>
              <a:t>佐藤病院</a:t>
            </a:r>
            <a:r>
              <a:rPr lang="en-US" altLang="ja-JP" sz="1800" dirty="0" smtClean="0">
                <a:latin typeface="+mn-ea"/>
              </a:rPr>
              <a:t>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smtClean="0">
                <a:latin typeface="+mn-ea"/>
              </a:rPr>
              <a:t>西大寺</a:t>
            </a:r>
            <a:r>
              <a:rPr lang="en-US" altLang="ja-JP" sz="1800" dirty="0" smtClean="0">
                <a:latin typeface="+mn-ea"/>
              </a:rPr>
              <a:t>	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b="1" dirty="0" smtClean="0">
                <a:latin typeface="+mn-ea"/>
              </a:rPr>
              <a:t>　（連携外病院）</a:t>
            </a:r>
            <a:endParaRPr lang="en-US" altLang="ja-JP" sz="1800" b="1" dirty="0" smtClean="0">
              <a:latin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smtClean="0">
                <a:latin typeface="+mn-ea"/>
              </a:rPr>
              <a:t>さとう記念病院</a:t>
            </a:r>
            <a:r>
              <a:rPr lang="en-US" altLang="ja-JP" sz="1800" dirty="0" smtClean="0">
                <a:latin typeface="+mn-ea"/>
              </a:rPr>
              <a:t>	3</a:t>
            </a:r>
            <a:r>
              <a:rPr lang="ja-JP" altLang="en-US" sz="1800" dirty="0" smtClean="0">
                <a:latin typeface="+mn-ea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smtClean="0">
                <a:latin typeface="+mn-ea"/>
              </a:rPr>
              <a:t>井原中央</a:t>
            </a:r>
            <a:r>
              <a:rPr lang="en-US" altLang="ja-JP" sz="1800" dirty="0" smtClean="0">
                <a:latin typeface="+mn-ea"/>
              </a:rPr>
              <a:t>	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smtClean="0">
                <a:latin typeface="+mn-ea"/>
              </a:rPr>
              <a:t>倉敷平成</a:t>
            </a:r>
            <a:r>
              <a:rPr lang="en-US" altLang="ja-JP" sz="1800" dirty="0" smtClean="0">
                <a:latin typeface="+mn-ea"/>
              </a:rPr>
              <a:t>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smtClean="0">
                <a:latin typeface="+mn-ea"/>
              </a:rPr>
              <a:t>倉敷リハ</a:t>
            </a:r>
            <a:r>
              <a:rPr lang="en-US" altLang="ja-JP" sz="1800" dirty="0" smtClean="0">
                <a:latin typeface="+mn-ea"/>
              </a:rPr>
              <a:t>	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smtClean="0">
                <a:latin typeface="+mn-ea"/>
              </a:rPr>
              <a:t>幸町記念</a:t>
            </a:r>
            <a:r>
              <a:rPr lang="en-US" altLang="ja-JP" sz="1800" dirty="0" smtClean="0">
                <a:latin typeface="+mn-ea"/>
              </a:rPr>
              <a:t>	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smtClean="0">
                <a:latin typeface="+mn-ea"/>
              </a:rPr>
              <a:t>備前病院</a:t>
            </a:r>
            <a:r>
              <a:rPr lang="en-US" altLang="ja-JP" sz="1800" dirty="0" smtClean="0">
                <a:latin typeface="+mn-ea"/>
              </a:rPr>
              <a:t>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smtClean="0">
                <a:latin typeface="+mn-ea"/>
              </a:rPr>
              <a:t>南岡山		</a:t>
            </a:r>
            <a:r>
              <a:rPr lang="en-US" altLang="ja-JP" sz="1800" dirty="0" smtClean="0">
                <a:latin typeface="+mn-ea"/>
              </a:rPr>
              <a:t>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smtClean="0">
                <a:latin typeface="+mn-ea"/>
              </a:rPr>
              <a:t>横田整形</a:t>
            </a:r>
            <a:r>
              <a:rPr lang="en-US" altLang="ja-JP" sz="1800" dirty="0" smtClean="0">
                <a:latin typeface="+mn-ea"/>
              </a:rPr>
              <a:t>	1</a:t>
            </a:r>
            <a:endParaRPr lang="en-US" altLang="ja-JP" sz="2000" dirty="0" smtClean="0">
              <a:latin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smtClean="0">
                <a:latin typeface="+mn-ea"/>
              </a:rPr>
              <a:t>吉野病院</a:t>
            </a:r>
            <a:r>
              <a:rPr lang="en-US" altLang="ja-JP" sz="1800" dirty="0" smtClean="0">
                <a:latin typeface="+mn-ea"/>
              </a:rPr>
              <a:t>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smtClean="0">
                <a:latin typeface="+mn-ea"/>
              </a:rPr>
              <a:t>平病院</a:t>
            </a:r>
            <a:r>
              <a:rPr lang="en-US" altLang="ja-JP" sz="1800" dirty="0" smtClean="0">
                <a:latin typeface="+mn-ea"/>
              </a:rPr>
              <a:t>	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err="1" smtClean="0">
                <a:latin typeface="+mn-ea"/>
              </a:rPr>
              <a:t>いしま</a:t>
            </a:r>
            <a:r>
              <a:rPr lang="en-US" altLang="ja-JP" sz="1800" dirty="0" smtClean="0">
                <a:latin typeface="+mn-ea"/>
              </a:rPr>
              <a:t>	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smtClean="0">
                <a:latin typeface="+mn-ea"/>
              </a:rPr>
              <a:t>北側病院</a:t>
            </a:r>
            <a:r>
              <a:rPr lang="en-US" altLang="ja-JP" sz="1800" dirty="0" smtClean="0">
                <a:latin typeface="+mn-ea"/>
              </a:rPr>
              <a:t>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smtClean="0">
                <a:latin typeface="+mn-ea"/>
              </a:rPr>
              <a:t>金川病院</a:t>
            </a:r>
            <a:r>
              <a:rPr lang="en-US" altLang="ja-JP" sz="1800" dirty="0" smtClean="0">
                <a:latin typeface="+mn-ea"/>
              </a:rPr>
              <a:t>	1</a:t>
            </a:r>
          </a:p>
        </p:txBody>
      </p:sp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250825" y="3082925"/>
            <a:ext cx="100540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dirty="0"/>
              <a:t>日赤</a:t>
            </a:r>
          </a:p>
        </p:txBody>
      </p:sp>
      <p:sp>
        <p:nvSpPr>
          <p:cNvPr id="10246" name="Text Box 8"/>
          <p:cNvSpPr txBox="1">
            <a:spLocks noChangeArrowheads="1"/>
          </p:cNvSpPr>
          <p:nvPr/>
        </p:nvSpPr>
        <p:spPr bwMode="auto">
          <a:xfrm>
            <a:off x="4356100" y="3011488"/>
            <a:ext cx="100540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dirty="0"/>
              <a:t>国立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転院先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368425" y="857250"/>
            <a:ext cx="3240088" cy="48958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 smtClean="0"/>
              <a:t>　（連携病院）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 smtClean="0"/>
              <a:t>佐藤		</a:t>
            </a:r>
            <a:r>
              <a:rPr lang="en-US" altLang="ja-JP" sz="2000" dirty="0" smtClean="0"/>
              <a:t>11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ja-JP" altLang="en-US" sz="2000" dirty="0" smtClean="0"/>
              <a:t>岡山光南	</a:t>
            </a:r>
            <a:r>
              <a:rPr lang="en-US" altLang="ja-JP" sz="2000" dirty="0" smtClean="0"/>
              <a:t>3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ja-JP" altLang="en-US" sz="2000" dirty="0" smtClean="0"/>
              <a:t>玉野市民	</a:t>
            </a:r>
            <a:r>
              <a:rPr lang="en-US" altLang="ja-JP" sz="2000" dirty="0" smtClean="0"/>
              <a:t>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 smtClean="0"/>
              <a:t>藤田病院	</a:t>
            </a:r>
            <a:r>
              <a:rPr lang="en-US" altLang="ja-JP" sz="2000" dirty="0" smtClean="0"/>
              <a:t>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 smtClean="0"/>
              <a:t>かとう内科	</a:t>
            </a:r>
            <a:r>
              <a:rPr lang="en-US" altLang="ja-JP" sz="2000" dirty="0" smtClean="0"/>
              <a:t>3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 smtClean="0">
                <a:latin typeface="+mn-ea"/>
              </a:rPr>
              <a:t>中央奉還町</a:t>
            </a:r>
            <a:r>
              <a:rPr lang="en-US" altLang="ja-JP" sz="2000" dirty="0" smtClean="0">
                <a:latin typeface="+mn-ea"/>
              </a:rPr>
              <a:t>	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 smtClean="0">
                <a:latin typeface="+mn-ea"/>
              </a:rPr>
              <a:t>日赤玉野</a:t>
            </a:r>
            <a:r>
              <a:rPr lang="en-US" altLang="ja-JP" sz="2000" dirty="0" smtClean="0">
                <a:latin typeface="+mn-ea"/>
              </a:rPr>
              <a:t>	3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 smtClean="0"/>
              <a:t>　（連携外病院）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 smtClean="0"/>
              <a:t>うちおグリーン</a:t>
            </a:r>
            <a:r>
              <a:rPr lang="en-US" altLang="ja-JP" sz="2000" dirty="0" smtClean="0"/>
              <a:t>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 smtClean="0"/>
              <a:t>山本医院</a:t>
            </a:r>
            <a:r>
              <a:rPr lang="en-US" altLang="ja-JP" sz="2000" dirty="0" smtClean="0"/>
              <a:t>	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 smtClean="0"/>
              <a:t>玉野三井</a:t>
            </a:r>
            <a:r>
              <a:rPr lang="en-US" altLang="ja-JP" sz="2000" dirty="0" smtClean="0"/>
              <a:t>	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 smtClean="0"/>
              <a:t>福山第一</a:t>
            </a:r>
            <a:r>
              <a:rPr lang="en-US" altLang="ja-JP" sz="2000" dirty="0" smtClean="0"/>
              <a:t>	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 smtClean="0"/>
              <a:t>せのお病院</a:t>
            </a:r>
            <a:r>
              <a:rPr lang="en-US" altLang="ja-JP" sz="2000" dirty="0" smtClean="0"/>
              <a:t>	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 smtClean="0"/>
              <a:t>由良病院</a:t>
            </a:r>
            <a:r>
              <a:rPr lang="en-US" altLang="ja-JP" sz="2000" dirty="0" smtClean="0"/>
              <a:t>	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 smtClean="0"/>
              <a:t>山陽病院</a:t>
            </a:r>
            <a:r>
              <a:rPr lang="en-US" altLang="ja-JP" sz="2000" dirty="0" smtClean="0"/>
              <a:t>	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 smtClean="0"/>
              <a:t>川崎病院</a:t>
            </a:r>
            <a:r>
              <a:rPr lang="en-US" altLang="ja-JP" sz="2000" dirty="0" smtClean="0"/>
              <a:t>	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000" dirty="0" smtClean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405438" y="1357313"/>
            <a:ext cx="4495800" cy="49244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/>
              <a:t>　</a:t>
            </a:r>
            <a:r>
              <a:rPr lang="ja-JP" altLang="en-US" sz="2400" b="1" dirty="0" smtClean="0"/>
              <a:t>（連携病院）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/>
              <a:t>岡山リハ	</a:t>
            </a:r>
            <a:r>
              <a:rPr lang="en-US" altLang="ja-JP" sz="2400" dirty="0" smtClean="0"/>
              <a:t>17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/>
              <a:t>岡山光南	</a:t>
            </a:r>
            <a:r>
              <a:rPr lang="en-US" altLang="ja-JP" sz="2400" dirty="0" smtClean="0"/>
              <a:t>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/>
              <a:t>藤田病院	</a:t>
            </a:r>
            <a:r>
              <a:rPr lang="en-US" altLang="ja-JP" sz="2400" dirty="0" smtClean="0"/>
              <a:t>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/>
              <a:t>佐藤</a:t>
            </a:r>
            <a:r>
              <a:rPr lang="en-US" altLang="ja-JP" sz="2400" dirty="0" smtClean="0"/>
              <a:t>		3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/>
              <a:t>協立</a:t>
            </a:r>
            <a:r>
              <a:rPr lang="en-US" altLang="ja-JP" sz="2400" dirty="0" smtClean="0"/>
              <a:t>		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/>
              <a:t>光生</a:t>
            </a:r>
            <a:r>
              <a:rPr lang="en-US" altLang="ja-JP" sz="2400" dirty="0" smtClean="0"/>
              <a:t>		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b="1" dirty="0" smtClean="0"/>
              <a:t>　（連携外病院）</a:t>
            </a:r>
            <a:r>
              <a:rPr lang="ja-JP" altLang="en-US" sz="2400" dirty="0" smtClean="0"/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/>
              <a:t>瀬戸内市民</a:t>
            </a:r>
            <a:r>
              <a:rPr lang="en-US" altLang="ja-JP" sz="2400" dirty="0" smtClean="0"/>
              <a:t>	3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/>
              <a:t>山陽病院 	</a:t>
            </a:r>
            <a:r>
              <a:rPr lang="en-US" altLang="ja-JP" sz="2400" dirty="0" smtClean="0"/>
              <a:t>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/>
              <a:t>倉敷記念	</a:t>
            </a:r>
            <a:r>
              <a:rPr lang="en-US" altLang="ja-JP" sz="2400" dirty="0" smtClean="0"/>
              <a:t>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/>
              <a:t>原医院</a:t>
            </a:r>
            <a:r>
              <a:rPr lang="en-US" altLang="ja-JP" sz="2400" dirty="0" smtClean="0"/>
              <a:t>	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400" dirty="0" smtClean="0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85750" y="3143250"/>
            <a:ext cx="996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dirty="0"/>
              <a:t>労災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303713" y="3175000"/>
            <a:ext cx="996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dirty="0"/>
              <a:t>旭東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16192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dirty="0" smtClean="0">
                <a:latin typeface="+mj-ea"/>
              </a:rPr>
              <a:t>転院先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118225" y="2857496"/>
            <a:ext cx="3240088" cy="253842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b="1" dirty="0" smtClean="0">
                <a:latin typeface="+mn-ea"/>
              </a:rPr>
              <a:t>（連携病院）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中央奉還町	</a:t>
            </a:r>
            <a:r>
              <a:rPr lang="en-US" altLang="ja-JP" sz="2400" dirty="0" smtClean="0">
                <a:latin typeface="+mn-ea"/>
              </a:rPr>
              <a:t>9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済生会吉備	</a:t>
            </a:r>
            <a:r>
              <a:rPr lang="en-US" altLang="ja-JP" sz="2400" dirty="0" smtClean="0">
                <a:latin typeface="+mn-ea"/>
              </a:rPr>
              <a:t>4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2000250" y="1500188"/>
            <a:ext cx="4495800" cy="59499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latin typeface="+mn-ea"/>
              </a:rPr>
              <a:t>　（連携病院）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吉備リハ</a:t>
            </a:r>
            <a:r>
              <a:rPr lang="en-US" altLang="ja-JP" sz="2400" dirty="0" smtClean="0">
                <a:latin typeface="+mn-ea"/>
              </a:rPr>
              <a:t>	</a:t>
            </a:r>
            <a:r>
              <a:rPr lang="ja-JP" altLang="en-US" sz="2400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2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済生会吉備</a:t>
            </a:r>
            <a:r>
              <a:rPr lang="en-US" altLang="ja-JP" sz="2400" dirty="0" smtClean="0">
                <a:latin typeface="+mn-ea"/>
              </a:rPr>
              <a:t>	15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竜操整形</a:t>
            </a:r>
            <a:r>
              <a:rPr lang="en-US" altLang="ja-JP" sz="2400" dirty="0" smtClean="0">
                <a:latin typeface="+mn-ea"/>
              </a:rPr>
              <a:t>	</a:t>
            </a:r>
            <a:r>
              <a:rPr lang="ja-JP" altLang="en-US" sz="2400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1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中央奉還町</a:t>
            </a:r>
            <a:r>
              <a:rPr lang="en-US" altLang="ja-JP" sz="2400" dirty="0" smtClean="0">
                <a:latin typeface="+mn-ea"/>
              </a:rPr>
              <a:t>	19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岡山リハ</a:t>
            </a:r>
            <a:r>
              <a:rPr lang="en-US" altLang="ja-JP" sz="2400" i="1" dirty="0" smtClean="0">
                <a:latin typeface="+mn-ea"/>
              </a:rPr>
              <a:t>	</a:t>
            </a:r>
            <a:r>
              <a:rPr lang="ja-JP" altLang="en-US" sz="2400" i="1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3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赤磐医師会　</a:t>
            </a:r>
            <a:r>
              <a:rPr lang="en-US" altLang="ja-JP" sz="2400" dirty="0" smtClean="0">
                <a:latin typeface="+mn-ea"/>
              </a:rPr>
              <a:t>	</a:t>
            </a:r>
            <a:r>
              <a:rPr lang="ja-JP" altLang="en-US" sz="2400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1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err="1" smtClean="0">
                <a:latin typeface="+mn-ea"/>
              </a:rPr>
              <a:t>いしま</a:t>
            </a:r>
            <a:r>
              <a:rPr lang="ja-JP" altLang="en-US" sz="2400" dirty="0" smtClean="0">
                <a:latin typeface="+mn-ea"/>
              </a:rPr>
              <a:t>病院</a:t>
            </a:r>
            <a:r>
              <a:rPr lang="en-US" altLang="ja-JP" sz="2400" b="1" dirty="0" smtClean="0">
                <a:latin typeface="+mn-ea"/>
              </a:rPr>
              <a:t>	</a:t>
            </a:r>
            <a:r>
              <a:rPr lang="ja-JP" altLang="en-US" sz="2400" b="1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1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梶木病院</a:t>
            </a:r>
            <a:r>
              <a:rPr lang="en-US" altLang="ja-JP" sz="2400" dirty="0" smtClean="0">
                <a:latin typeface="+mn-ea"/>
              </a:rPr>
              <a:t>	</a:t>
            </a:r>
            <a:r>
              <a:rPr lang="ja-JP" altLang="en-US" sz="2400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3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藤田</a:t>
            </a:r>
            <a:r>
              <a:rPr lang="en-US" altLang="ja-JP" sz="2400" dirty="0" smtClean="0">
                <a:latin typeface="+mn-ea"/>
              </a:rPr>
              <a:t>		</a:t>
            </a:r>
            <a:r>
              <a:rPr lang="ja-JP" altLang="en-US" sz="2400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1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34968" y="3195640"/>
            <a:ext cx="14157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dirty="0"/>
              <a:t>済生会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29124" y="3214686"/>
            <a:ext cx="182614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dirty="0"/>
              <a:t>岡山中央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16192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dirty="0" smtClean="0">
                <a:latin typeface="+mj-ea"/>
              </a:rPr>
              <a:t>転院先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572132" y="1176332"/>
            <a:ext cx="3240088" cy="253842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b="1" dirty="0" smtClean="0">
                <a:latin typeface="+mn-ea"/>
              </a:rPr>
              <a:t>　（連携病院）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草加	</a:t>
            </a:r>
            <a:r>
              <a:rPr lang="en-US" altLang="ja-JP" sz="2400" dirty="0" smtClean="0">
                <a:latin typeface="+mn-ea"/>
              </a:rPr>
              <a:t>	6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ja-JP" altLang="en-US" sz="2400" b="1" dirty="0" smtClean="0"/>
              <a:t>　（連携外病院）	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自院回復期</a:t>
            </a:r>
            <a:r>
              <a:rPr lang="en-US" altLang="ja-JP" sz="2400" dirty="0" smtClean="0">
                <a:latin typeface="+mn-ea"/>
              </a:rPr>
              <a:t>	9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渡辺病院</a:t>
            </a:r>
            <a:r>
              <a:rPr lang="en-US" altLang="ja-JP" sz="2400" dirty="0" smtClean="0">
                <a:latin typeface="+mn-ea"/>
              </a:rPr>
              <a:t>	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近光整形</a:t>
            </a:r>
            <a:r>
              <a:rPr lang="en-US" altLang="ja-JP" sz="2400" dirty="0" smtClean="0">
                <a:latin typeface="+mn-ea"/>
              </a:rPr>
              <a:t>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err="1" smtClean="0">
                <a:latin typeface="+mn-ea"/>
              </a:rPr>
              <a:t>いしま</a:t>
            </a:r>
            <a:r>
              <a:rPr lang="en-US" altLang="ja-JP" sz="2400" dirty="0" smtClean="0">
                <a:latin typeface="+mn-ea"/>
              </a:rPr>
              <a:t>	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光生</a:t>
            </a:r>
            <a:r>
              <a:rPr lang="en-US" altLang="ja-JP" sz="2400" dirty="0" smtClean="0">
                <a:latin typeface="+mn-ea"/>
              </a:rPr>
              <a:t>	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あしもり</a:t>
            </a:r>
            <a:r>
              <a:rPr lang="en-US" altLang="ja-JP" sz="2400" dirty="0" smtClean="0">
                <a:latin typeface="+mn-ea"/>
              </a:rPr>
              <a:t>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河田</a:t>
            </a:r>
            <a:r>
              <a:rPr lang="en-US" altLang="ja-JP" sz="2400" dirty="0" smtClean="0">
                <a:latin typeface="+mn-ea"/>
              </a:rPr>
              <a:t>	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同仁</a:t>
            </a:r>
            <a:r>
              <a:rPr lang="en-US" altLang="ja-JP" sz="2400" dirty="0" smtClean="0">
                <a:latin typeface="+mn-ea"/>
              </a:rPr>
              <a:t>	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長野</a:t>
            </a:r>
            <a:r>
              <a:rPr lang="en-US" altLang="ja-JP" sz="2400" dirty="0" smtClean="0">
                <a:latin typeface="+mn-ea"/>
              </a:rPr>
              <a:t>	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おおもと</a:t>
            </a:r>
            <a:r>
              <a:rPr lang="en-US" altLang="ja-JP" sz="2400" dirty="0" smtClean="0">
                <a:latin typeface="+mn-ea"/>
              </a:rPr>
              <a:t>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林倫道精神科</a:t>
            </a:r>
            <a:r>
              <a:rPr lang="en-US" altLang="ja-JP" sz="2400" dirty="0" smtClean="0">
                <a:latin typeface="+mn-ea"/>
              </a:rPr>
              <a:t>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	</a:t>
            </a:r>
            <a:endParaRPr lang="en-US" altLang="ja-JP" sz="2400" dirty="0" smtClean="0">
              <a:latin typeface="+mn-ea"/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34968" y="3195640"/>
            <a:ext cx="100540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市民</a:t>
            </a:r>
            <a:endParaRPr lang="ja-JP" altLang="en-US" sz="3200" dirty="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500563" y="3190877"/>
            <a:ext cx="100540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川崎</a:t>
            </a:r>
            <a:endParaRPr lang="ja-JP" altLang="en-US" sz="3200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1504960" y="1857364"/>
            <a:ext cx="2424098" cy="59499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latin typeface="+mn-ea"/>
              </a:rPr>
              <a:t>　（連携病院）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岡山リハ</a:t>
            </a:r>
            <a:r>
              <a:rPr lang="en-US" altLang="ja-JP" sz="2400" dirty="0" smtClean="0">
                <a:latin typeface="+mn-ea"/>
              </a:rPr>
              <a:t>	1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佐藤</a:t>
            </a:r>
            <a:r>
              <a:rPr lang="en-US" altLang="ja-JP" sz="2400" dirty="0" smtClean="0">
                <a:latin typeface="+mn-ea"/>
              </a:rPr>
              <a:t>		1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光南</a:t>
            </a:r>
            <a:r>
              <a:rPr lang="en-US" altLang="ja-JP" sz="2400" dirty="0" smtClean="0">
                <a:latin typeface="+mn-ea"/>
              </a:rPr>
              <a:t>		1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協立病院</a:t>
            </a:r>
            <a:r>
              <a:rPr lang="en-US" altLang="ja-JP" sz="2400" dirty="0" smtClean="0">
                <a:latin typeface="+mn-ea"/>
              </a:rPr>
              <a:t>	1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藤田</a:t>
            </a:r>
            <a:r>
              <a:rPr lang="en-US" altLang="ja-JP" sz="2400" dirty="0" smtClean="0">
                <a:latin typeface="+mn-ea"/>
              </a:rPr>
              <a:t>		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連携病院の退院先</a:t>
            </a:r>
            <a:br>
              <a:rPr lang="ja-JP" altLang="en-US" dirty="0" smtClean="0"/>
            </a:br>
            <a:endParaRPr lang="ja-JP" altLang="en-US" sz="1800" dirty="0" smtClean="0"/>
          </a:p>
        </p:txBody>
      </p:sp>
      <p:graphicFrame>
        <p:nvGraphicFramePr>
          <p:cNvPr id="11347" name="Group 83"/>
          <p:cNvGraphicFramePr>
            <a:graphicFrameLocks noGrp="1"/>
          </p:cNvGraphicFramePr>
          <p:nvPr>
            <p:ph sz="half" idx="1"/>
          </p:nvPr>
        </p:nvGraphicFramePr>
        <p:xfrm>
          <a:off x="785786" y="1040008"/>
          <a:ext cx="7715303" cy="5675140"/>
        </p:xfrm>
        <a:graphic>
          <a:graphicData uri="http://schemas.openxmlformats.org/drawingml/2006/table">
            <a:tbl>
              <a:tblPr/>
              <a:tblGrid>
                <a:gridCol w="1544051"/>
                <a:gridCol w="1542400"/>
                <a:gridCol w="1542400"/>
                <a:gridCol w="1528555"/>
                <a:gridCol w="1557897"/>
              </a:tblGrid>
              <a:tr h="7832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自宅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（人）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病院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（人）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施設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（人）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平均在院日数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（日）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日赤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44.2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国立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5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労災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旭東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岡山中央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岡山市民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川崎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eaVert" wrap="square" rtlCol="0">
        <a:spAutoFit/>
      </a:bodyPr>
      <a:lstStyle>
        <a:defPPr>
          <a:defRPr kumimoji="1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3613</TotalTime>
  <Words>854</Words>
  <Application>Microsoft Office PowerPoint</Application>
  <PresentationFormat>画面に合わせる (4:3)</PresentationFormat>
  <Paragraphs>578</Paragraphs>
  <Slides>20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1" baseType="lpstr">
      <vt:lpstr>Office テーマ</vt:lpstr>
      <vt:lpstr>第23回岡山ももネット運用会議</vt:lpstr>
      <vt:lpstr>運用状況（H22年6月からH23年1月末） 自宅、独歩・杖・老人車使用</vt:lpstr>
      <vt:lpstr>退院先</vt:lpstr>
      <vt:lpstr>運用状況</vt:lpstr>
      <vt:lpstr>転院先</vt:lpstr>
      <vt:lpstr>転院先</vt:lpstr>
      <vt:lpstr>転院先</vt:lpstr>
      <vt:lpstr>転院先</vt:lpstr>
      <vt:lpstr>連携病院の退院先 </vt:lpstr>
      <vt:lpstr>連携病院から退院先</vt:lpstr>
      <vt:lpstr>最終退院先</vt:lpstr>
      <vt:lpstr>連携病院を退院時移動能力</vt:lpstr>
      <vt:lpstr>最終移動能力</vt:lpstr>
      <vt:lpstr>運用状況1（H22年6月からH23年1月末）</vt:lpstr>
      <vt:lpstr>運用状況2（H22年6月からH23年1月末）</vt:lpstr>
      <vt:lpstr>運用状況1（H22年6月からH23年1月末）</vt:lpstr>
      <vt:lpstr>運用状況2（H22年6月からH23年1月末）</vt:lpstr>
      <vt:lpstr>運用状況1（H22年6月からH23年1月末）</vt:lpstr>
      <vt:lpstr>運用状況2（H22年6月からH23年1月末）</vt:lpstr>
      <vt:lpstr>運用状況（H22年6月からH22年9月末） pas外</vt:lpstr>
    </vt:vector>
  </TitlesOfParts>
  <Company>片岡家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第13回岡山ももネット運用会議</dc:title>
  <dc:creator>まさき</dc:creator>
  <cp:lastModifiedBy>まさき</cp:lastModifiedBy>
  <cp:revision>167</cp:revision>
  <dcterms:created xsi:type="dcterms:W3CDTF">2008-09-18T14:41:00Z</dcterms:created>
  <dcterms:modified xsi:type="dcterms:W3CDTF">2011-02-24T09:31:03Z</dcterms:modified>
</cp:coreProperties>
</file>