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63" r:id="rId5"/>
    <p:sldId id="259" r:id="rId6"/>
    <p:sldId id="260" r:id="rId7"/>
    <p:sldId id="269" r:id="rId8"/>
    <p:sldId id="262" r:id="rId9"/>
    <p:sldId id="266" r:id="rId10"/>
    <p:sldId id="268" r:id="rId11"/>
    <p:sldId id="267" r:id="rId12"/>
    <p:sldId id="275" r:id="rId13"/>
    <p:sldId id="270" r:id="rId14"/>
    <p:sldId id="271" r:id="rId15"/>
    <p:sldId id="272" r:id="rId16"/>
    <p:sldId id="276" r:id="rId17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1150" autoAdjust="0"/>
    <p:restoredTop sz="87324" autoAdjust="0"/>
  </p:normalViewPr>
  <p:slideViewPr>
    <p:cSldViewPr>
      <p:cViewPr varScale="1">
        <p:scale>
          <a:sx n="65" d="100"/>
          <a:sy n="65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13</c:v>
                </c:pt>
                <c:pt idx="1">
                  <c:v>16</c:v>
                </c:pt>
                <c:pt idx="2">
                  <c:v>12</c:v>
                </c:pt>
                <c:pt idx="3">
                  <c:v>20</c:v>
                </c:pt>
                <c:pt idx="4">
                  <c:v>13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</c:v>
                </c:pt>
                <c:pt idx="1">
                  <c:v>9</c:v>
                </c:pt>
                <c:pt idx="2">
                  <c:v>4</c:v>
                </c:pt>
                <c:pt idx="3">
                  <c:v>0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8</c:v>
                </c:pt>
                <c:pt idx="1">
                  <c:v>1</c:v>
                </c:pt>
                <c:pt idx="2">
                  <c:v>11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20</c:v>
                </c:pt>
                <c:pt idx="3">
                  <c:v>52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shape val="box"/>
        <c:axId val="114553984"/>
        <c:axId val="114555520"/>
        <c:axId val="0"/>
      </c:bar3DChart>
      <c:catAx>
        <c:axId val="114553984"/>
        <c:scaling>
          <c:orientation val="minMax"/>
        </c:scaling>
        <c:axPos val="l"/>
        <c:numFmt formatCode="General" sourceLinked="1"/>
        <c:tickLblPos val="nextTo"/>
        <c:crossAx val="114555520"/>
        <c:crosses val="autoZero"/>
        <c:auto val="1"/>
        <c:lblAlgn val="ctr"/>
        <c:lblOffset val="100"/>
      </c:catAx>
      <c:valAx>
        <c:axId val="114555520"/>
        <c:scaling>
          <c:orientation val="minMax"/>
        </c:scaling>
        <c:axPos val="b"/>
        <c:majorGridlines/>
        <c:numFmt formatCode="General" sourceLinked="1"/>
        <c:tickLblPos val="nextTo"/>
        <c:crossAx val="114553984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85964912280721"/>
          <c:y val="1.9354838709677545E-2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</c:v>
                </c:pt>
                <c:pt idx="1">
                  <c:v>9</c:v>
                </c:pt>
                <c:pt idx="2">
                  <c:v>2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gapDepth val="0"/>
        <c:shape val="box"/>
        <c:axId val="129151360"/>
        <c:axId val="129152896"/>
        <c:axId val="0"/>
      </c:bar3DChart>
      <c:catAx>
        <c:axId val="129151360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152896"/>
        <c:crosses val="autoZero"/>
        <c:auto val="1"/>
        <c:lblAlgn val="ctr"/>
        <c:lblOffset val="100"/>
        <c:tickLblSkip val="1"/>
        <c:tickMarkSkip val="1"/>
      </c:catAx>
      <c:valAx>
        <c:axId val="129152896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15136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847"/>
          <c:w val="0.10058480394868671"/>
          <c:h val="0.20860213593990409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85964912280721"/>
          <c:y val="1.9354838709677514E-2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労災16</c:v>
                </c:pt>
                <c:pt idx="3">
                  <c:v>済生会13</c:v>
                </c:pt>
                <c:pt idx="4">
                  <c:v>旭東10</c:v>
                </c:pt>
                <c:pt idx="5">
                  <c:v>岡山中央3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13</c:v>
                </c:pt>
                <c:pt idx="3">
                  <c:v>11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労災16</c:v>
                </c:pt>
                <c:pt idx="3">
                  <c:v>済生会13</c:v>
                </c:pt>
                <c:pt idx="4">
                  <c:v>旭東10</c:v>
                </c:pt>
                <c:pt idx="5">
                  <c:v>岡山中央3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労災16</c:v>
                </c:pt>
                <c:pt idx="3">
                  <c:v>済生会13</c:v>
                </c:pt>
                <c:pt idx="4">
                  <c:v>旭東10</c:v>
                </c:pt>
                <c:pt idx="5">
                  <c:v>岡山中央3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gapDepth val="0"/>
        <c:shape val="box"/>
        <c:axId val="128732544"/>
        <c:axId val="128742528"/>
        <c:axId val="0"/>
      </c:bar3DChart>
      <c:catAx>
        <c:axId val="128732544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8742528"/>
        <c:crosses val="autoZero"/>
        <c:auto val="1"/>
        <c:lblAlgn val="ctr"/>
        <c:lblOffset val="100"/>
        <c:tickLblSkip val="1"/>
        <c:tickMarkSkip val="1"/>
      </c:catAx>
      <c:valAx>
        <c:axId val="128742528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873254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847"/>
          <c:w val="0.10058480394868671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886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gapDepth val="0"/>
        <c:shape val="box"/>
        <c:axId val="129514880"/>
        <c:axId val="129528960"/>
        <c:axId val="0"/>
      </c:bar3DChart>
      <c:catAx>
        <c:axId val="129514880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528960"/>
        <c:crosses val="autoZero"/>
        <c:auto val="1"/>
        <c:lblAlgn val="ctr"/>
        <c:lblOffset val="100"/>
        <c:tickLblSkip val="1"/>
        <c:tickMarkSkip val="1"/>
      </c:catAx>
      <c:valAx>
        <c:axId val="129528960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5148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017549035878905"/>
          <c:y val="0.10558240564756992"/>
          <c:w val="0.12982450964121237"/>
          <c:h val="0.27741944972395727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892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gapDepth val="0"/>
        <c:shape val="box"/>
        <c:axId val="129658240"/>
        <c:axId val="129664128"/>
        <c:axId val="0"/>
      </c:bar3DChart>
      <c:catAx>
        <c:axId val="129658240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664128"/>
        <c:crosses val="autoZero"/>
        <c:auto val="1"/>
        <c:lblAlgn val="ctr"/>
        <c:lblOffset val="100"/>
        <c:tickLblSkip val="1"/>
        <c:tickMarkSkip val="1"/>
      </c:catAx>
      <c:valAx>
        <c:axId val="129664128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65824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8961"/>
          <c:y val="0.10558240564756992"/>
          <c:w val="0.12982450964121237"/>
          <c:h val="0.2774194497239573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22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28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於；岡山医療センター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連携病院を退院時移動能力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31574"/>
          <a:ext cx="8786812" cy="4754880"/>
        </p:xfrm>
        <a:graphic>
          <a:graphicData uri="http://schemas.openxmlformats.org/drawingml/2006/table">
            <a:tbl>
              <a:tblPr/>
              <a:tblGrid>
                <a:gridCol w="1571606"/>
                <a:gridCol w="1214446"/>
                <a:gridCol w="1428760"/>
                <a:gridCol w="1428760"/>
                <a:gridCol w="1500198"/>
                <a:gridCol w="1643042"/>
              </a:tblGrid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40(-23)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68(-14)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51(-23)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31(-21)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65(-12)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000768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072493" cy="5447700"/>
        </p:xfrm>
        <a:graphic>
          <a:graphicData uri="http://schemas.openxmlformats.org/drawingml/2006/table">
            <a:tbl>
              <a:tblPr/>
              <a:tblGrid>
                <a:gridCol w="1834662"/>
                <a:gridCol w="1594362"/>
                <a:gridCol w="1643074"/>
                <a:gridCol w="1386574"/>
                <a:gridCol w="1613821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8575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714369"/>
          <a:ext cx="8215340" cy="5286398"/>
        </p:xfrm>
        <a:graphic>
          <a:graphicData uri="http://schemas.openxmlformats.org/drawingml/2006/table">
            <a:tbl>
              <a:tblPr/>
              <a:tblGrid>
                <a:gridCol w="1643068"/>
                <a:gridCol w="1643068"/>
                <a:gridCol w="1643068"/>
                <a:gridCol w="1643068"/>
                <a:gridCol w="1643068"/>
              </a:tblGrid>
              <a:tr h="697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000768"/>
            <a:ext cx="36375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移動</a:t>
            </a:r>
            <a:r>
              <a:rPr lang="ja-JP" altLang="en-US" dirty="0"/>
              <a:t>では</a:t>
            </a:r>
            <a:r>
              <a:rPr lang="en-US" altLang="ja-JP" dirty="0"/>
              <a:t>3</a:t>
            </a:r>
            <a:r>
              <a:rPr lang="ja-JP" altLang="en-US" dirty="0"/>
              <a:t>前後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回復</a:t>
            </a:r>
            <a:r>
              <a:rPr lang="ja-JP" altLang="en-US" dirty="0"/>
              <a:t>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8575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> pas</a:t>
            </a:r>
            <a:r>
              <a:rPr lang="ja-JP" altLang="en-US" sz="2800" dirty="0" smtClean="0"/>
              <a:t>外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1" y="1653738"/>
          <a:ext cx="8572529" cy="2846832"/>
        </p:xfrm>
        <a:graphic>
          <a:graphicData uri="http://schemas.openxmlformats.org/drawingml/2006/table">
            <a:tbl>
              <a:tblPr/>
              <a:tblGrid>
                <a:gridCol w="1889059"/>
                <a:gridCol w="1539952"/>
                <a:gridCol w="1714506"/>
                <a:gridCol w="1714506"/>
                <a:gridCol w="1714506"/>
              </a:tblGrid>
              <a:tr h="414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42910" y="5143512"/>
            <a:ext cx="4309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650903" y="1341438"/>
          <a:ext cx="7921625" cy="5465765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728787"/>
                <a:gridCol w="1584325"/>
                <a:gridCol w="1584325"/>
              </a:tblGrid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25(2/23)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26(5/21)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29(5/24)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20(7/13)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25(6/19)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7(0/7)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71438" y="1412875"/>
          <a:ext cx="8964612" cy="5377627"/>
        </p:xfrm>
        <a:graphic>
          <a:graphicData uri="http://schemas.openxmlformats.org/drawingml/2006/table">
            <a:tbl>
              <a:tblPr/>
              <a:tblGrid>
                <a:gridCol w="1793875"/>
                <a:gridCol w="1792287"/>
                <a:gridCol w="1792288"/>
                <a:gridCol w="1792287"/>
                <a:gridCol w="1793875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331913" y="1390670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	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	　</a:t>
            </a:r>
            <a:r>
              <a:rPr lang="en-US" altLang="ja-JP" sz="24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佐藤		　</a:t>
            </a:r>
            <a:r>
              <a:rPr lang="en-US" altLang="ja-JP" sz="2400" dirty="0" smtClean="0">
                <a:latin typeface="+mn-ea"/>
              </a:rPr>
              <a:t>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高梁中央	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井戸外科医院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光生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364163" y="836613"/>
            <a:ext cx="44958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吉備リハ</a:t>
            </a:r>
            <a:r>
              <a:rPr lang="en-US" altLang="ja-JP" sz="2000" dirty="0" smtClean="0">
                <a:latin typeface="+mn-ea"/>
              </a:rPr>
              <a:t>	4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藤田</a:t>
            </a:r>
            <a:r>
              <a:rPr lang="en-US" altLang="ja-JP" sz="2000" dirty="0" smtClean="0">
                <a:latin typeface="+mn-ea"/>
              </a:rPr>
              <a:t>		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済生会吉備	</a:t>
            </a:r>
            <a:r>
              <a:rPr lang="en-US" altLang="ja-JP" sz="20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赤磐医師会	</a:t>
            </a:r>
            <a:r>
              <a:rPr lang="en-US" altLang="ja-JP" sz="2000" dirty="0" smtClean="0">
                <a:latin typeface="+mn-ea"/>
              </a:rPr>
              <a:t>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竜操整形	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中央奉還町	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高松整形　　	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佐藤病院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倉敷平成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倉敷リハ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幸町記念</a:t>
            </a:r>
            <a:r>
              <a:rPr lang="en-US" altLang="ja-JP" sz="20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備前病院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南岡山		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横田整形</a:t>
            </a:r>
            <a:r>
              <a:rPr lang="en-US" altLang="ja-JP" sz="2000" dirty="0" smtClean="0">
                <a:latin typeface="+mn-ea"/>
              </a:rPr>
              <a:t>	1</a:t>
            </a:r>
            <a:endParaRPr lang="en-US" altLang="ja-JP" sz="24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吉野病院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平病院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857250"/>
            <a:ext cx="3240088" cy="48958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佐藤		</a:t>
            </a:r>
            <a:r>
              <a:rPr lang="en-US" altLang="ja-JP" sz="2400" dirty="0" smtClean="0"/>
              <a:t>5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 smtClean="0"/>
              <a:t>岡山光南	</a:t>
            </a:r>
            <a:r>
              <a:rPr lang="en-US" altLang="ja-JP" sz="2400" dirty="0" smtClean="0"/>
              <a:t>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 smtClean="0"/>
              <a:t>玉野市民	</a:t>
            </a:r>
            <a:r>
              <a:rPr lang="en-US" altLang="ja-JP" sz="2400" dirty="0" smtClean="0"/>
              <a:t>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藤田病院	</a:t>
            </a:r>
            <a:r>
              <a:rPr lang="en-US" altLang="ja-JP" sz="2400" dirty="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かとう内科	</a:t>
            </a:r>
            <a:r>
              <a:rPr lang="en-US" altLang="ja-JP" sz="2400" dirty="0" smtClean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せのお病院</a:t>
            </a:r>
            <a:r>
              <a:rPr lang="en-US" altLang="ja-JP" sz="24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由良病院</a:t>
            </a:r>
            <a:r>
              <a:rPr lang="en-US" altLang="ja-JP" sz="24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山陽病院</a:t>
            </a:r>
            <a:r>
              <a:rPr lang="en-US" altLang="ja-JP" sz="24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川崎病院</a:t>
            </a:r>
            <a:r>
              <a:rPr lang="en-US" altLang="ja-JP" sz="24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1357313"/>
            <a:ext cx="4495800" cy="4924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岡山リハ	</a:t>
            </a:r>
            <a:r>
              <a:rPr lang="en-US" altLang="ja-JP" sz="2400" dirty="0" smtClean="0"/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岡山光南	</a:t>
            </a:r>
            <a:r>
              <a:rPr lang="en-US" altLang="ja-JP" sz="2400" dirty="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藤田病院	</a:t>
            </a:r>
            <a:r>
              <a:rPr lang="en-US" altLang="ja-JP" sz="2400" dirty="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佐藤</a:t>
            </a:r>
            <a:r>
              <a:rPr lang="en-US" altLang="ja-JP" sz="2400" dirty="0" smtClean="0"/>
              <a:t>		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（連携外病院）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瀬戸内市民</a:t>
            </a:r>
            <a:r>
              <a:rPr lang="en-US" altLang="ja-JP" sz="2400" dirty="0" smtClean="0"/>
              <a:t>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山陽病院 	</a:t>
            </a:r>
            <a:r>
              <a:rPr lang="en-US" altLang="ja-JP" sz="2400" dirty="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倉敷記念	</a:t>
            </a:r>
            <a:r>
              <a:rPr lang="en-US" altLang="ja-JP" sz="2400" dirty="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原医院</a:t>
            </a:r>
            <a:r>
              <a:rPr lang="en-US" altLang="ja-JP" sz="24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8225" y="2857496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</a:t>
            </a:r>
            <a:r>
              <a:rPr lang="en-US" altLang="ja-JP" sz="2400" dirty="0" smtClean="0">
                <a:latin typeface="+mn-ea"/>
              </a:rPr>
              <a:t>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	</a:t>
            </a:r>
            <a:r>
              <a:rPr lang="en-US" altLang="ja-JP" sz="2400" dirty="0" smtClean="0">
                <a:latin typeface="+mn-ea"/>
              </a:rPr>
              <a:t>2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50" y="1500188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竜操整形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8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ja-JP" altLang="en-US" sz="2400" dirty="0" smtClean="0">
                <a:latin typeface="+mn-ea"/>
              </a:rPr>
              <a:t>病院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梶木病院</a:t>
            </a:r>
            <a:r>
              <a:rPr lang="en-US" altLang="ja-JP" sz="2400" dirty="0" smtClean="0">
                <a:latin typeface="+mn-ea"/>
              </a:rPr>
              <a:t>	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25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3190877"/>
            <a:ext cx="16208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684213" y="1600200"/>
          <a:ext cx="7416800" cy="4964750"/>
        </p:xfrm>
        <a:graphic>
          <a:graphicData uri="http://schemas.openxmlformats.org/drawingml/2006/table">
            <a:tbl>
              <a:tblPr/>
              <a:tblGrid>
                <a:gridCol w="1484312"/>
                <a:gridCol w="1482725"/>
                <a:gridCol w="1482725"/>
                <a:gridCol w="1482725"/>
                <a:gridCol w="1484313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</TotalTime>
  <Words>672</Words>
  <Application>Microsoft Office PowerPoint</Application>
  <PresentationFormat>画面に合わせる (4:3)</PresentationFormat>
  <Paragraphs>421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第22回岡山ももネット運用会議</vt:lpstr>
      <vt:lpstr>運用状況（H22年6月からH22年9月末） 自宅、独歩・杖・老人車使用</vt:lpstr>
      <vt:lpstr>退院先</vt:lpstr>
      <vt:lpstr>運用状況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連携病院を退院時移動能力</vt:lpstr>
      <vt:lpstr>最終移動能力</vt:lpstr>
      <vt:lpstr>運用状況（H22年6月からH22年9月末）</vt:lpstr>
      <vt:lpstr>運用状況（H22年6月からH22年9月末）</vt:lpstr>
      <vt:lpstr>運用状況（H22年6月からH22年9月末）</vt:lpstr>
      <vt:lpstr>運用状況（H22年6月からH22年9月末） pas外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 </cp:lastModifiedBy>
  <cp:revision>115</cp:revision>
  <dcterms:created xsi:type="dcterms:W3CDTF">2008-09-18T14:41:00Z</dcterms:created>
  <dcterms:modified xsi:type="dcterms:W3CDTF">2010-10-28T09:00:02Z</dcterms:modified>
</cp:coreProperties>
</file>