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65" r:id="rId5"/>
    <p:sldId id="263" r:id="rId6"/>
    <p:sldId id="259" r:id="rId7"/>
    <p:sldId id="260" r:id="rId8"/>
    <p:sldId id="269" r:id="rId9"/>
    <p:sldId id="262" r:id="rId10"/>
    <p:sldId id="266" r:id="rId11"/>
    <p:sldId id="268" r:id="rId12"/>
    <p:sldId id="267" r:id="rId13"/>
    <p:sldId id="275" r:id="rId14"/>
    <p:sldId id="270" r:id="rId15"/>
    <p:sldId id="271" r:id="rId16"/>
    <p:sldId id="272" r:id="rId17"/>
    <p:sldId id="273" r:id="rId18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31150" autoAdjust="0"/>
    <p:restoredTop sz="87354" autoAdjust="0"/>
  </p:normalViewPr>
  <p:slideViewPr>
    <p:cSldViewPr>
      <p:cViewPr varScale="1">
        <p:scale>
          <a:sx n="65" d="100"/>
          <a:sy n="65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</c:v>
                </c:pt>
                <c:pt idx="1">
                  <c:v>22</c:v>
                </c:pt>
                <c:pt idx="2">
                  <c:v>22</c:v>
                </c:pt>
                <c:pt idx="3">
                  <c:v>19</c:v>
                </c:pt>
                <c:pt idx="4">
                  <c:v>30</c:v>
                </c:pt>
                <c:pt idx="5">
                  <c:v>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2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  <c:pt idx="4">
                  <c:v>14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12</c:v>
                </c:pt>
                <c:pt idx="3">
                  <c:v>0</c:v>
                </c:pt>
                <c:pt idx="4">
                  <c:v>17</c:v>
                </c:pt>
                <c:pt idx="5">
                  <c:v>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14</c:v>
                </c:pt>
                <c:pt idx="1">
                  <c:v>1</c:v>
                </c:pt>
                <c:pt idx="2">
                  <c:v>12</c:v>
                </c:pt>
              </c:numCache>
            </c:numRef>
          </c:val>
        </c:ser>
        <c:shape val="box"/>
        <c:axId val="55740288"/>
        <c:axId val="55741824"/>
        <c:axId val="0"/>
      </c:bar3DChart>
      <c:catAx>
        <c:axId val="55740288"/>
        <c:scaling>
          <c:orientation val="minMax"/>
        </c:scaling>
        <c:axPos val="l"/>
        <c:numFmt formatCode="General" sourceLinked="1"/>
        <c:tickLblPos val="nextTo"/>
        <c:crossAx val="55741824"/>
        <c:crosses val="autoZero"/>
        <c:auto val="1"/>
        <c:lblAlgn val="ctr"/>
        <c:lblOffset val="100"/>
      </c:catAx>
      <c:valAx>
        <c:axId val="55741824"/>
        <c:scaling>
          <c:orientation val="minMax"/>
        </c:scaling>
        <c:axPos val="b"/>
        <c:majorGridlines/>
        <c:numFmt formatCode="General" sourceLinked="1"/>
        <c:tickLblPos val="nextTo"/>
        <c:crossAx val="5574028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85964912280721"/>
          <c:y val="1.9354838709677528E-2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</c:v>
                </c:pt>
                <c:pt idx="1">
                  <c:v>7</c:v>
                </c:pt>
                <c:pt idx="2">
                  <c:v>8</c:v>
                </c:pt>
                <c:pt idx="3">
                  <c:v>9</c:v>
                </c:pt>
                <c:pt idx="4">
                  <c:v>18</c:v>
                </c:pt>
                <c:pt idx="5">
                  <c:v>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gapDepth val="0"/>
        <c:shape val="box"/>
        <c:axId val="57064832"/>
        <c:axId val="57074816"/>
        <c:axId val="0"/>
      </c:bar3DChart>
      <c:catAx>
        <c:axId val="5706483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7074816"/>
        <c:crosses val="autoZero"/>
        <c:auto val="1"/>
        <c:lblAlgn val="ctr"/>
        <c:lblOffset val="100"/>
        <c:tickLblSkip val="1"/>
        <c:tickMarkSkip val="1"/>
      </c:catAx>
      <c:valAx>
        <c:axId val="57074816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706483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824"/>
          <c:w val="0.10058480394868667"/>
          <c:h val="0.20860213593990409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85964912280721"/>
          <c:y val="1.9354838709677503E-2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39</c:v>
                </c:pt>
                <c:pt idx="1">
                  <c:v>44</c:v>
                </c:pt>
                <c:pt idx="2">
                  <c:v>44</c:v>
                </c:pt>
                <c:pt idx="3">
                  <c:v>9</c:v>
                </c:pt>
                <c:pt idx="4">
                  <c:v>47</c:v>
                </c:pt>
                <c:pt idx="5">
                  <c:v>7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0</c:v>
                </c:pt>
                <c:pt idx="4">
                  <c:v>2</c:v>
                </c:pt>
                <c:pt idx="5">
                  <c:v>3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7</c:v>
                </c:pt>
                <c:pt idx="1">
                  <c:v>4</c:v>
                </c:pt>
                <c:pt idx="2">
                  <c:v>14</c:v>
                </c:pt>
                <c:pt idx="3">
                  <c:v>3</c:v>
                </c:pt>
                <c:pt idx="4">
                  <c:v>10</c:v>
                </c:pt>
                <c:pt idx="5">
                  <c:v>2</c:v>
                </c:pt>
              </c:numCache>
            </c:numRef>
          </c:val>
        </c:ser>
        <c:gapDepth val="0"/>
        <c:shape val="box"/>
        <c:axId val="56531584"/>
        <c:axId val="56541568"/>
        <c:axId val="0"/>
      </c:bar3DChart>
      <c:catAx>
        <c:axId val="56531584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6541568"/>
        <c:crosses val="autoZero"/>
        <c:auto val="1"/>
        <c:lblAlgn val="ctr"/>
        <c:lblOffset val="100"/>
        <c:tickLblSkip val="1"/>
        <c:tickMarkSkip val="1"/>
      </c:catAx>
      <c:valAx>
        <c:axId val="56541568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653158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824"/>
          <c:w val="0.10058480394868667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878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10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  <c:pt idx="4">
                  <c:v>8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19</c:v>
                </c:pt>
                <c:pt idx="1">
                  <c:v>5</c:v>
                </c:pt>
                <c:pt idx="2">
                  <c:v>36</c:v>
                </c:pt>
                <c:pt idx="3">
                  <c:v>6</c:v>
                </c:pt>
                <c:pt idx="4">
                  <c:v>13</c:v>
                </c:pt>
                <c:pt idx="5">
                  <c:v>4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10</c:v>
                </c:pt>
                <c:pt idx="1">
                  <c:v>0</c:v>
                </c:pt>
                <c:pt idx="2">
                  <c:v>7</c:v>
                </c:pt>
                <c:pt idx="3">
                  <c:v>2</c:v>
                </c:pt>
                <c:pt idx="4">
                  <c:v>15</c:v>
                </c:pt>
                <c:pt idx="5">
                  <c:v>3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11</c:v>
                </c:pt>
                <c:pt idx="1">
                  <c:v>1</c:v>
                </c:pt>
                <c:pt idx="2">
                  <c:v>9</c:v>
                </c:pt>
                <c:pt idx="3">
                  <c:v>1</c:v>
                </c:pt>
                <c:pt idx="4">
                  <c:v>4</c:v>
                </c:pt>
                <c:pt idx="5">
                  <c:v>5</c:v>
                </c:pt>
              </c:numCache>
            </c:numRef>
          </c:val>
        </c:ser>
        <c:gapDepth val="0"/>
        <c:shape val="box"/>
        <c:axId val="57199232"/>
        <c:axId val="57205120"/>
        <c:axId val="0"/>
      </c:bar3DChart>
      <c:catAx>
        <c:axId val="5719923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7205120"/>
        <c:crosses val="autoZero"/>
        <c:auto val="1"/>
        <c:lblAlgn val="ctr"/>
        <c:lblOffset val="100"/>
        <c:tickLblSkip val="1"/>
        <c:tickMarkSkip val="1"/>
      </c:catAx>
      <c:valAx>
        <c:axId val="57205120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71992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017549035878827"/>
          <c:y val="0.10558240564756992"/>
          <c:w val="0.12982450964121242"/>
          <c:h val="0.2774194497239571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884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6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14</c:v>
                </c:pt>
                <c:pt idx="1">
                  <c:v>17</c:v>
                </c:pt>
                <c:pt idx="2">
                  <c:v>17</c:v>
                </c:pt>
                <c:pt idx="3">
                  <c:v>6</c:v>
                </c:pt>
                <c:pt idx="4">
                  <c:v>6</c:v>
                </c:pt>
                <c:pt idx="5">
                  <c:v>4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10</c:v>
                </c:pt>
                <c:pt idx="1">
                  <c:v>14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Sheet1!$B$1:$G$1</c:f>
              <c:strCache>
                <c:ptCount val="6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1</c:v>
                </c:pt>
                <c:pt idx="4">
                  <c:v>3</c:v>
                </c:pt>
                <c:pt idx="5">
                  <c:v>5</c:v>
                </c:pt>
              </c:numCache>
            </c:numRef>
          </c:val>
        </c:ser>
        <c:gapDepth val="0"/>
        <c:shape val="box"/>
        <c:axId val="57387648"/>
        <c:axId val="57401728"/>
        <c:axId val="0"/>
      </c:bar3DChart>
      <c:catAx>
        <c:axId val="57387648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7401728"/>
        <c:crosses val="autoZero"/>
        <c:auto val="1"/>
        <c:lblAlgn val="ctr"/>
        <c:lblOffset val="100"/>
        <c:tickLblSkip val="1"/>
        <c:tickMarkSkip val="1"/>
      </c:catAx>
      <c:valAx>
        <c:axId val="57401728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57387648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8883"/>
          <c:y val="0.10558240564756992"/>
          <c:w val="0.12982450964121237"/>
          <c:h val="0.27741944972395721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21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22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25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於；岡山赤十字病院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連携病院を退院時移動能力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57200" y="1603375"/>
          <a:ext cx="8228013" cy="45196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</a:t>
            </a:r>
            <a:r>
              <a:rPr lang="ja-JP" altLang="en-US" sz="2800" dirty="0" smtClean="0"/>
              <a:t>１年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88" y="928688"/>
          <a:ext cx="8286750" cy="5895658"/>
        </p:xfrm>
        <a:graphic>
          <a:graphicData uri="http://schemas.openxmlformats.org/drawingml/2006/table">
            <a:tbl>
              <a:tblPr/>
              <a:tblGrid>
                <a:gridCol w="1857375"/>
                <a:gridCol w="928687"/>
                <a:gridCol w="1500188"/>
                <a:gridCol w="1192212"/>
                <a:gridCol w="1404938"/>
                <a:gridCol w="140335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大杉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児島中央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 </a:t>
                      </a: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8682335" y="2000240"/>
            <a:ext cx="461665" cy="39350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平均在院日数が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日前後短縮している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7" y="1214438"/>
          <a:ext cx="7858154" cy="4953000"/>
        </p:xfrm>
        <a:graphic>
          <a:graphicData uri="http://schemas.openxmlformats.org/drawingml/2006/table">
            <a:tbl>
              <a:tblPr/>
              <a:tblGrid>
                <a:gridCol w="1785949"/>
                <a:gridCol w="1500198"/>
                <a:gridCol w="1571636"/>
                <a:gridCol w="1429400"/>
                <a:gridCol w="1570971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8575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0" y="714375"/>
          <a:ext cx="9000000" cy="4647385"/>
        </p:xfrm>
        <a:graphic>
          <a:graphicData uri="http://schemas.openxmlformats.org/drawingml/2006/table">
            <a:tbl>
              <a:tblPr/>
              <a:tblGrid>
                <a:gridCol w="1800000"/>
                <a:gridCol w="1800000"/>
                <a:gridCol w="1800000"/>
                <a:gridCol w="1800000"/>
                <a:gridCol w="1800000"/>
              </a:tblGrid>
              <a:tr h="4884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38" y="6072188"/>
            <a:ext cx="74533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FIM</a:t>
            </a:r>
            <a:r>
              <a:rPr lang="ja-JP" altLang="en-US"/>
              <a:t>は８０－９０が約</a:t>
            </a:r>
            <a:r>
              <a:rPr lang="en-US" altLang="ja-JP"/>
              <a:t>10</a:t>
            </a:r>
            <a:r>
              <a:rPr lang="ja-JP" altLang="en-US"/>
              <a:t>上昇している。移動では</a:t>
            </a:r>
            <a:r>
              <a:rPr lang="en-US" altLang="ja-JP"/>
              <a:t>3</a:t>
            </a:r>
            <a:r>
              <a:rPr lang="ja-JP" altLang="en-US"/>
              <a:t>前後から</a:t>
            </a:r>
            <a:r>
              <a:rPr lang="en-US" altLang="ja-JP"/>
              <a:t>1.5</a:t>
            </a:r>
            <a:r>
              <a:rPr lang="ja-JP" altLang="en-US"/>
              <a:t>回復している。</a:t>
            </a:r>
            <a:endParaRPr lang="en-US" altLang="ja-JP"/>
          </a:p>
          <a:p>
            <a:r>
              <a:rPr lang="ja-JP" altLang="en-US"/>
              <a:t>回復期の全国平均：入院時７４から退院時９０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>pas</a:t>
            </a:r>
            <a:r>
              <a:rPr lang="ja-JP" altLang="en-US" sz="2800" dirty="0" smtClean="0"/>
              <a:t>外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0" y="1571625"/>
          <a:ext cx="9144000" cy="4025744"/>
        </p:xfrm>
        <a:graphic>
          <a:graphicData uri="http://schemas.openxmlformats.org/drawingml/2006/table">
            <a:tbl>
              <a:tblPr/>
              <a:tblGrid>
                <a:gridCol w="1684375"/>
                <a:gridCol w="1816055"/>
                <a:gridCol w="1913758"/>
                <a:gridCol w="1864906"/>
                <a:gridCol w="1864906"/>
              </a:tblGrid>
              <a:tr h="77725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（移動）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（移動）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3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21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28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61" name="テキスト ボックス 3"/>
          <p:cNvSpPr txBox="1">
            <a:spLocks noChangeArrowheads="1"/>
          </p:cNvSpPr>
          <p:nvPr/>
        </p:nvSpPr>
        <p:spPr bwMode="auto">
          <a:xfrm>
            <a:off x="642938" y="6072188"/>
            <a:ext cx="49514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施設によって患者層が違っている。</a:t>
            </a:r>
            <a:endParaRPr lang="en-US" altLang="ja-JP"/>
          </a:p>
          <a:p>
            <a:r>
              <a:rPr lang="ja-JP" altLang="en-US"/>
              <a:t>パス外の患者のほうが総じて点数と回復が低い。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</a:t>
            </a:r>
            <a:r>
              <a:rPr lang="ja-JP" altLang="en-US" sz="2800" dirty="0" smtClean="0"/>
              <a:t>１年１月から</a:t>
            </a:r>
            <a:r>
              <a:rPr lang="en-US" altLang="ja-JP" sz="2800" dirty="0" smtClean="0"/>
              <a:t>H21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539750" y="1341438"/>
          <a:ext cx="7921625" cy="5465765"/>
        </p:xfrm>
        <a:graphic>
          <a:graphicData uri="http://schemas.openxmlformats.org/drawingml/2006/table">
            <a:tbl>
              <a:tblPr/>
              <a:tblGrid>
                <a:gridCol w="1584325"/>
                <a:gridCol w="1439863"/>
                <a:gridCol w="1728787"/>
                <a:gridCol w="1584325"/>
                <a:gridCol w="1584325"/>
              </a:tblGrid>
              <a:tr h="696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 (11/38)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11(2/9)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80.4,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4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74(12/40)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31(10/21)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80.6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92(8/49)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4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19(1/18)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72(11/61)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13(6/7)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00013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smtClean="0"/>
              <a:t>運用状況</a:t>
            </a:r>
          </a:p>
        </p:txBody>
      </p:sp>
      <p:graphicFrame>
        <p:nvGraphicFramePr>
          <p:cNvPr id="6228" name="Group 84"/>
          <p:cNvGraphicFramePr>
            <a:graphicFrameLocks noGrp="1"/>
          </p:cNvGraphicFramePr>
          <p:nvPr>
            <p:ph sz="half" idx="1"/>
          </p:nvPr>
        </p:nvGraphicFramePr>
        <p:xfrm>
          <a:off x="827088" y="908050"/>
          <a:ext cx="7019925" cy="5132389"/>
        </p:xfrm>
        <a:graphic>
          <a:graphicData uri="http://schemas.openxmlformats.org/drawingml/2006/table">
            <a:tbl>
              <a:tblPr/>
              <a:tblGrid>
                <a:gridCol w="1404937"/>
                <a:gridCol w="1401763"/>
                <a:gridCol w="1422400"/>
                <a:gridCol w="1385887"/>
                <a:gridCol w="1404938"/>
              </a:tblGrid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連携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48(70%)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11(44%)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38(79%)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9(81%)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0(0%)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0(0%)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67(91%)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29(%)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43(64%)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22(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0(0%)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7(9%)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66(72%)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47(71%)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5(8%)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20(22%)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19(100%)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19(100%)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29(52%)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22(76%)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8(16%)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16(27%)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13(100%)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13(100%)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運用状況</a:t>
            </a:r>
          </a:p>
        </p:txBody>
      </p:sp>
      <p:graphicFrame>
        <p:nvGraphicFramePr>
          <p:cNvPr id="12355" name="Group 67"/>
          <p:cNvGraphicFramePr>
            <a:graphicFrameLocks noGrp="1"/>
          </p:cNvGraphicFramePr>
          <p:nvPr>
            <p:ph sz="half" idx="1"/>
          </p:nvPr>
        </p:nvGraphicFramePr>
        <p:xfrm>
          <a:off x="71438" y="1412875"/>
          <a:ext cx="8964612" cy="5377627"/>
        </p:xfrm>
        <a:graphic>
          <a:graphicData uri="http://schemas.openxmlformats.org/drawingml/2006/table">
            <a:tbl>
              <a:tblPr/>
              <a:tblGrid>
                <a:gridCol w="1793875"/>
                <a:gridCol w="1792287"/>
                <a:gridCol w="1792288"/>
                <a:gridCol w="1792287"/>
                <a:gridCol w="1793875"/>
              </a:tblGrid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ja-JP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（分）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手術から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転院まで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331913" y="909638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	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	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400" dirty="0" smtClean="0">
                <a:latin typeface="+mn-ea"/>
              </a:rPr>
              <a:t>玉野分院	　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佐藤		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高梁中央	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瀬戸内市民	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熊本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364163" y="836613"/>
            <a:ext cx="4495800" cy="59499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吉備リハ</a:t>
            </a:r>
            <a:r>
              <a:rPr lang="en-US" altLang="ja-JP" sz="1800" dirty="0" smtClean="0">
                <a:latin typeface="+mn-ea"/>
              </a:rPr>
              <a:t>		6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藤田</a:t>
            </a:r>
            <a:r>
              <a:rPr lang="en-US" altLang="ja-JP" sz="1800" dirty="0" smtClean="0">
                <a:latin typeface="+mn-ea"/>
              </a:rPr>
              <a:t>		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済生会吉備	</a:t>
            </a:r>
            <a:r>
              <a:rPr lang="en-US" altLang="ja-JP" sz="1800" dirty="0" smtClean="0">
                <a:latin typeface="+mn-ea"/>
              </a:rPr>
              <a:t>12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赤磐医師会	</a:t>
            </a:r>
            <a:r>
              <a:rPr lang="en-US" altLang="ja-JP" sz="18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竜操整形	</a:t>
            </a:r>
            <a:r>
              <a:rPr lang="en-US" altLang="ja-JP" sz="1800" dirty="0" smtClean="0">
                <a:latin typeface="+mn-ea"/>
              </a:rPr>
              <a:t>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中央奉還町	</a:t>
            </a:r>
            <a:r>
              <a:rPr lang="en-US" altLang="ja-JP" sz="18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児島中央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高松整形　　	</a:t>
            </a:r>
            <a:r>
              <a:rPr lang="en-US" altLang="ja-JP" sz="18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大杉</a:t>
            </a:r>
            <a:r>
              <a:rPr lang="en-US" altLang="ja-JP" sz="1800" dirty="0" smtClean="0">
                <a:latin typeface="+mn-ea"/>
              </a:rPr>
              <a:t>	</a:t>
            </a:r>
            <a:r>
              <a:rPr lang="ja-JP" altLang="en-US" sz="1800" dirty="0" smtClean="0">
                <a:latin typeface="+mn-ea"/>
              </a:rPr>
              <a:t>	</a:t>
            </a:r>
            <a:r>
              <a:rPr lang="en-US" altLang="ja-JP" sz="1800" dirty="0" smtClean="0">
                <a:latin typeface="+mn-ea"/>
              </a:rPr>
              <a:t>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岡山リハ</a:t>
            </a:r>
            <a:r>
              <a:rPr lang="en-US" altLang="ja-JP" sz="18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宮本整形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金川		</a:t>
            </a:r>
            <a:r>
              <a:rPr lang="en-US" altLang="ja-JP" sz="1800" dirty="0" smtClean="0">
                <a:latin typeface="+mn-ea"/>
              </a:rPr>
              <a:t>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err="1" smtClean="0">
                <a:latin typeface="+mn-ea"/>
              </a:rPr>
              <a:t>いしま</a:t>
            </a:r>
            <a:r>
              <a:rPr lang="en-US" altLang="ja-JP" sz="1800" dirty="0" smtClean="0">
                <a:latin typeface="+mn-ea"/>
              </a:rPr>
              <a:t>		6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南岡山		</a:t>
            </a:r>
            <a:r>
              <a:rPr lang="en-US" altLang="ja-JP" sz="18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長谷川紀念</a:t>
            </a:r>
            <a:r>
              <a:rPr lang="en-US" altLang="ja-JP" sz="1800" dirty="0" smtClean="0">
                <a:latin typeface="+mn-ea"/>
              </a:rPr>
              <a:t>	1</a:t>
            </a:r>
            <a:endParaRPr lang="en-US" altLang="ja-JP" sz="20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しのざき	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岡村一心堂	</a:t>
            </a:r>
            <a:r>
              <a:rPr lang="en-US" altLang="ja-JP" sz="18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北川</a:t>
            </a:r>
            <a:r>
              <a:rPr lang="en-US" altLang="ja-JP" sz="1800" dirty="0" smtClean="0">
                <a:latin typeface="+mn-ea"/>
              </a:rPr>
              <a:t>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田尻整形</a:t>
            </a:r>
            <a:r>
              <a:rPr lang="en-US" altLang="ja-JP" sz="18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1800" dirty="0" smtClean="0">
                <a:latin typeface="+mn-ea"/>
              </a:rPr>
              <a:t>幸町記念</a:t>
            </a:r>
            <a:r>
              <a:rPr lang="en-US" altLang="ja-JP" sz="1800" dirty="0" smtClean="0">
                <a:latin typeface="+mn-ea"/>
              </a:rPr>
              <a:t>	1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895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895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857250"/>
            <a:ext cx="3240088" cy="48958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佐藤</a:t>
            </a:r>
            <a:r>
              <a:rPr lang="ja-JP" altLang="en-US" sz="2000" dirty="0" smtClean="0"/>
              <a:t>		</a:t>
            </a:r>
            <a:r>
              <a:rPr lang="en-US" altLang="ja-JP" sz="2000" dirty="0" smtClean="0"/>
              <a:t>7</a:t>
            </a:r>
            <a:endParaRPr lang="en-US" altLang="ja-JP" sz="20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 smtClean="0"/>
              <a:t>岡山光南	</a:t>
            </a:r>
            <a:r>
              <a:rPr lang="en-US" altLang="ja-JP" sz="2000" dirty="0" smtClean="0"/>
              <a:t>4</a:t>
            </a:r>
            <a:endParaRPr lang="en-US" altLang="ja-JP" sz="2000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000" dirty="0" smtClean="0"/>
              <a:t>玉野市民	</a:t>
            </a:r>
            <a:r>
              <a:rPr lang="en-US" altLang="ja-JP" sz="2000" dirty="0" smtClean="0"/>
              <a:t>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玉野</a:t>
            </a:r>
            <a:r>
              <a:rPr lang="ja-JP" altLang="en-US" sz="2000" dirty="0" smtClean="0"/>
              <a:t>日赤	</a:t>
            </a:r>
            <a:r>
              <a:rPr lang="en-US" altLang="ja-JP" sz="2000" dirty="0" smtClean="0"/>
              <a:t>2</a:t>
            </a:r>
            <a:endParaRPr lang="en-US" altLang="ja-JP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たま</a:t>
            </a:r>
            <a:r>
              <a:rPr lang="ja-JP" altLang="en-US" sz="2000" dirty="0" smtClean="0"/>
              <a:t>メディカル	</a:t>
            </a:r>
            <a:r>
              <a:rPr lang="en-US" altLang="ja-JP" sz="2000" dirty="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かとう内科	</a:t>
            </a:r>
            <a:r>
              <a:rPr lang="en-US" altLang="ja-JP" sz="2000" dirty="0" smtClean="0"/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竜操整形</a:t>
            </a:r>
            <a:r>
              <a:rPr lang="en-US" altLang="ja-JP" sz="2000" dirty="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岡山リハ</a:t>
            </a:r>
            <a:r>
              <a:rPr lang="en-US" altLang="ja-JP" sz="2000" dirty="0" smtClean="0"/>
              <a:t>	</a:t>
            </a:r>
            <a:r>
              <a:rPr lang="en-US" altLang="ja-JP" sz="2000" dirty="0" smtClean="0"/>
              <a:t>1</a:t>
            </a:r>
            <a:endParaRPr lang="en-US" altLang="ja-JP" sz="2000" dirty="0" smtClean="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000" dirty="0" smtClean="0"/>
              <a:t>なし</a:t>
            </a:r>
            <a:endParaRPr lang="en-US" altLang="ja-JP" sz="20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000" dirty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1357313"/>
            <a:ext cx="4495800" cy="49244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岡山リハ	</a:t>
            </a:r>
            <a:r>
              <a:rPr lang="en-US" altLang="ja-JP" sz="2400" smtClean="0"/>
              <a:t>12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岡山光南	</a:t>
            </a:r>
            <a:r>
              <a:rPr lang="en-US" altLang="ja-JP" sz="240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協立		</a:t>
            </a:r>
            <a:r>
              <a:rPr lang="en-US" altLang="ja-JP" sz="2400" smtClean="0"/>
              <a:t>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佐藤</a:t>
            </a:r>
            <a:r>
              <a:rPr lang="en-US" altLang="ja-JP" sz="2400" smtClean="0"/>
              <a:t>		2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（連携外病院）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山陽病院 	</a:t>
            </a:r>
            <a:r>
              <a:rPr lang="en-US" altLang="ja-JP" sz="2400" smtClean="0"/>
              <a:t>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岡山東中央	</a:t>
            </a:r>
            <a:r>
              <a:rPr lang="en-US" altLang="ja-JP" sz="2400" smtClean="0"/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smtClean="0"/>
              <a:t>ひだまりの里</a:t>
            </a:r>
            <a:r>
              <a:rPr lang="en-US" altLang="ja-JP" sz="2400" smtClean="0"/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smtClean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118225" y="1962150"/>
            <a:ext cx="3240088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  </a:t>
            </a:r>
            <a:r>
              <a:rPr lang="en-US" altLang="ja-JP" sz="2400" dirty="0" smtClean="0">
                <a:latin typeface="+mn-ea"/>
              </a:rPr>
              <a:t>9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	  </a:t>
            </a:r>
            <a:r>
              <a:rPr lang="en-US" altLang="ja-JP" sz="2400" dirty="0" smtClean="0">
                <a:latin typeface="+mn-ea"/>
              </a:rPr>
              <a:t>4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50" y="1500188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6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竜操整形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8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en-US" altLang="ja-JP" sz="2400" dirty="0" smtClean="0">
                <a:latin typeface="+mn-ea"/>
              </a:rPr>
              <a:t>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</a:t>
            </a:r>
            <a:r>
              <a:rPr lang="en-US" altLang="ja-JP" sz="2400" dirty="0" smtClean="0">
                <a:latin typeface="+mn-ea"/>
              </a:rPr>
              <a:t>	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68313" y="2420938"/>
            <a:ext cx="125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2500313"/>
            <a:ext cx="16208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684213" y="1600200"/>
          <a:ext cx="7416800" cy="4964750"/>
        </p:xfrm>
        <a:graphic>
          <a:graphicData uri="http://schemas.openxmlformats.org/drawingml/2006/table">
            <a:tbl>
              <a:tblPr/>
              <a:tblGrid>
                <a:gridCol w="1484312"/>
                <a:gridCol w="1482725"/>
                <a:gridCol w="1482725"/>
                <a:gridCol w="1482725"/>
                <a:gridCol w="1484313"/>
              </a:tblGrid>
              <a:tr h="711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8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45.7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2768</TotalTime>
  <Words>764</Words>
  <Application>Microsoft Office PowerPoint</Application>
  <PresentationFormat>画面に合わせる (4:3)</PresentationFormat>
  <Paragraphs>468</Paragraphs>
  <Slides>17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18" baseType="lpstr">
      <vt:lpstr>Office テーマ</vt:lpstr>
      <vt:lpstr>第21回岡山ももネット運用会議</vt:lpstr>
      <vt:lpstr>運用状況（H2１年１月からH21年12月末） 自宅、独歩・杖・老人車使用</vt:lpstr>
      <vt:lpstr>運用状況</vt:lpstr>
      <vt:lpstr>退院先</vt:lpstr>
      <vt:lpstr>運用状況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連携病院を退院時移動能力</vt:lpstr>
      <vt:lpstr>最終移動能力</vt:lpstr>
      <vt:lpstr>運用状況（H2１年1月からH21年12月末）</vt:lpstr>
      <vt:lpstr>運用状況（H21年1月からH21年12月末）</vt:lpstr>
      <vt:lpstr>運用状況（H21年1月からH21年12月末）</vt:lpstr>
      <vt:lpstr>運用状況（H21年1月からH21年12月末）pas外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 </cp:lastModifiedBy>
  <cp:revision>107</cp:revision>
  <dcterms:created xsi:type="dcterms:W3CDTF">2008-09-18T14:41:00Z</dcterms:created>
  <dcterms:modified xsi:type="dcterms:W3CDTF">2010-06-24T11:46:51Z</dcterms:modified>
</cp:coreProperties>
</file>